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7"/>
  </p:handoutMasterIdLst>
  <p:sldIdLst>
    <p:sldId id="259" r:id="rId2"/>
    <p:sldId id="304" r:id="rId3"/>
    <p:sldId id="303" r:id="rId4"/>
    <p:sldId id="316" r:id="rId5"/>
    <p:sldId id="317" r:id="rId6"/>
    <p:sldId id="318" r:id="rId7"/>
    <p:sldId id="305" r:id="rId8"/>
    <p:sldId id="306" r:id="rId9"/>
    <p:sldId id="341" r:id="rId10"/>
    <p:sldId id="256" r:id="rId11"/>
    <p:sldId id="321" r:id="rId12"/>
    <p:sldId id="342" r:id="rId13"/>
    <p:sldId id="322" r:id="rId14"/>
    <p:sldId id="392" r:id="rId15"/>
    <p:sldId id="328" r:id="rId16"/>
    <p:sldId id="345" r:id="rId17"/>
    <p:sldId id="383" r:id="rId18"/>
    <p:sldId id="268" r:id="rId19"/>
    <p:sldId id="353" r:id="rId20"/>
    <p:sldId id="354" r:id="rId21"/>
    <p:sldId id="355" r:id="rId22"/>
    <p:sldId id="356" r:id="rId23"/>
    <p:sldId id="357" r:id="rId24"/>
    <p:sldId id="359" r:id="rId25"/>
    <p:sldId id="360" r:id="rId26"/>
    <p:sldId id="347" r:id="rId27"/>
    <p:sldId id="361" r:id="rId28"/>
    <p:sldId id="348" r:id="rId29"/>
    <p:sldId id="350" r:id="rId30"/>
    <p:sldId id="351" r:id="rId31"/>
    <p:sldId id="352" r:id="rId32"/>
    <p:sldId id="368" r:id="rId33"/>
    <p:sldId id="385" r:id="rId34"/>
    <p:sldId id="389" r:id="rId35"/>
    <p:sldId id="390" r:id="rId36"/>
    <p:sldId id="391" r:id="rId37"/>
    <p:sldId id="371" r:id="rId38"/>
    <p:sldId id="374" r:id="rId39"/>
    <p:sldId id="393" r:id="rId40"/>
    <p:sldId id="396" r:id="rId41"/>
    <p:sldId id="397" r:id="rId42"/>
    <p:sldId id="407" r:id="rId43"/>
    <p:sldId id="398" r:id="rId44"/>
    <p:sldId id="399" r:id="rId45"/>
    <p:sldId id="400" r:id="rId46"/>
    <p:sldId id="401" r:id="rId47"/>
    <p:sldId id="402" r:id="rId48"/>
    <p:sldId id="406" r:id="rId49"/>
    <p:sldId id="403" r:id="rId50"/>
    <p:sldId id="404" r:id="rId51"/>
    <p:sldId id="405" r:id="rId52"/>
    <p:sldId id="343" r:id="rId53"/>
    <p:sldId id="331" r:id="rId54"/>
    <p:sldId id="257" r:id="rId55"/>
    <p:sldId id="258" r:id="rId5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2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6F235-AAA5-1F47-BEA6-195BA841C43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ECF37-CEF5-3049-A46B-899F0E209388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Előkészítés</a:t>
          </a:r>
          <a:endParaRPr lang="en-US" b="1" dirty="0">
            <a:solidFill>
              <a:schemeClr val="tx1"/>
            </a:solidFill>
          </a:endParaRPr>
        </a:p>
      </dgm:t>
    </dgm:pt>
    <dgm:pt modelId="{AB14E480-426C-A944-B2E4-D597E51159CC}" type="parTrans" cxnId="{8C9D8ACB-45F9-9F4F-B2BF-E811773A8B37}">
      <dgm:prSet/>
      <dgm:spPr/>
      <dgm:t>
        <a:bodyPr/>
        <a:lstStyle/>
        <a:p>
          <a:endParaRPr lang="en-US"/>
        </a:p>
      </dgm:t>
    </dgm:pt>
    <dgm:pt modelId="{EF288231-332F-DC4A-8888-32BC893DDB30}" type="sibTrans" cxnId="{8C9D8ACB-45F9-9F4F-B2BF-E811773A8B37}">
      <dgm:prSet/>
      <dgm:spPr/>
      <dgm:t>
        <a:bodyPr/>
        <a:lstStyle/>
        <a:p>
          <a:endParaRPr lang="en-US"/>
        </a:p>
      </dgm:t>
    </dgm:pt>
    <dgm:pt modelId="{F5B6C823-245E-4B45-8323-04B2DB7AB585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Engedélyezés</a:t>
          </a:r>
          <a:endParaRPr lang="en-US" b="1" dirty="0">
            <a:solidFill>
              <a:schemeClr val="tx1"/>
            </a:solidFill>
          </a:endParaRPr>
        </a:p>
      </dgm:t>
    </dgm:pt>
    <dgm:pt modelId="{DF590E81-DF12-3240-8A66-79EB05A3704D}" type="parTrans" cxnId="{C9D3922B-D75A-414B-B29D-0DF810C97CA2}">
      <dgm:prSet/>
      <dgm:spPr/>
      <dgm:t>
        <a:bodyPr/>
        <a:lstStyle/>
        <a:p>
          <a:endParaRPr lang="en-US"/>
        </a:p>
      </dgm:t>
    </dgm:pt>
    <dgm:pt modelId="{A3ABCAC8-1BD7-9246-A2A8-BF02C128A049}" type="sibTrans" cxnId="{C9D3922B-D75A-414B-B29D-0DF810C97CA2}">
      <dgm:prSet/>
      <dgm:spPr/>
      <dgm:t>
        <a:bodyPr/>
        <a:lstStyle/>
        <a:p>
          <a:endParaRPr lang="en-US"/>
        </a:p>
      </dgm:t>
    </dgm:pt>
    <dgm:pt modelId="{A756BAF6-040E-C640-AFCB-0B43B12EF734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Megvalósítás</a:t>
          </a:r>
          <a:endParaRPr lang="en-US" b="1" dirty="0">
            <a:solidFill>
              <a:schemeClr val="tx1"/>
            </a:solidFill>
          </a:endParaRPr>
        </a:p>
      </dgm:t>
    </dgm:pt>
    <dgm:pt modelId="{204258DF-D533-9442-AF88-71E095CA5007}" type="parTrans" cxnId="{57BBD6E8-5C53-B74D-ABBC-0B09C0C27938}">
      <dgm:prSet/>
      <dgm:spPr/>
      <dgm:t>
        <a:bodyPr/>
        <a:lstStyle/>
        <a:p>
          <a:endParaRPr lang="en-US"/>
        </a:p>
      </dgm:t>
    </dgm:pt>
    <dgm:pt modelId="{3ACE70E6-014F-EF40-AECC-973BF01EB59A}" type="sibTrans" cxnId="{57BBD6E8-5C53-B74D-ABBC-0B09C0C27938}">
      <dgm:prSet/>
      <dgm:spPr/>
      <dgm:t>
        <a:bodyPr/>
        <a:lstStyle/>
        <a:p>
          <a:endParaRPr lang="en-US"/>
        </a:p>
      </dgm:t>
    </dgm:pt>
    <dgm:pt modelId="{715CA706-249F-694E-9369-3C7C5D321986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Fenntartás</a:t>
          </a:r>
          <a:endParaRPr lang="en-US" b="1" dirty="0">
            <a:solidFill>
              <a:schemeClr val="tx1"/>
            </a:solidFill>
          </a:endParaRPr>
        </a:p>
      </dgm:t>
    </dgm:pt>
    <dgm:pt modelId="{68F6B002-26D5-F348-A12B-21BBD7DC8929}" type="parTrans" cxnId="{34372C3C-A45E-E44F-9A3E-F7861A71628F}">
      <dgm:prSet/>
      <dgm:spPr/>
      <dgm:t>
        <a:bodyPr/>
        <a:lstStyle/>
        <a:p>
          <a:endParaRPr lang="en-US"/>
        </a:p>
      </dgm:t>
    </dgm:pt>
    <dgm:pt modelId="{9E640DBB-394A-F24C-A905-8698E5CA40A5}" type="sibTrans" cxnId="{34372C3C-A45E-E44F-9A3E-F7861A71628F}">
      <dgm:prSet/>
      <dgm:spPr/>
      <dgm:t>
        <a:bodyPr/>
        <a:lstStyle/>
        <a:p>
          <a:endParaRPr lang="en-US"/>
        </a:p>
      </dgm:t>
    </dgm:pt>
    <dgm:pt modelId="{F9E8FFEC-DB12-304B-B7DB-78EF03D91043}" type="pres">
      <dgm:prSet presAssocID="{4D76F235-AAA5-1F47-BEA6-195BA841C435}" presName="Name0" presStyleCnt="0">
        <dgm:presLayoutVars>
          <dgm:dir/>
          <dgm:resizeHandles val="exact"/>
        </dgm:presLayoutVars>
      </dgm:prSet>
      <dgm:spPr/>
    </dgm:pt>
    <dgm:pt modelId="{C5A999F4-52D1-DD4C-9621-3ACF982683B1}" type="pres">
      <dgm:prSet presAssocID="{9B8ECF37-CEF5-3049-A46B-899F0E209388}" presName="node" presStyleLbl="node1" presStyleIdx="0" presStyleCnt="4">
        <dgm:presLayoutVars>
          <dgm:bulletEnabled val="1"/>
        </dgm:presLayoutVars>
      </dgm:prSet>
      <dgm:spPr/>
    </dgm:pt>
    <dgm:pt modelId="{8729CDE7-5780-F14C-80DF-AFADA23186CC}" type="pres">
      <dgm:prSet presAssocID="{EF288231-332F-DC4A-8888-32BC893DDB30}" presName="sibTrans" presStyleLbl="sibTrans2D1" presStyleIdx="0" presStyleCnt="3"/>
      <dgm:spPr/>
    </dgm:pt>
    <dgm:pt modelId="{EF38F7D2-7C9C-C84E-BF2A-CB312C1CD3FA}" type="pres">
      <dgm:prSet presAssocID="{EF288231-332F-DC4A-8888-32BC893DDB30}" presName="connectorText" presStyleLbl="sibTrans2D1" presStyleIdx="0" presStyleCnt="3"/>
      <dgm:spPr/>
    </dgm:pt>
    <dgm:pt modelId="{0863262F-0ACD-CA40-A625-9002DA2E4DA7}" type="pres">
      <dgm:prSet presAssocID="{F5B6C823-245E-4B45-8323-04B2DB7AB585}" presName="node" presStyleLbl="node1" presStyleIdx="1" presStyleCnt="4">
        <dgm:presLayoutVars>
          <dgm:bulletEnabled val="1"/>
        </dgm:presLayoutVars>
      </dgm:prSet>
      <dgm:spPr/>
    </dgm:pt>
    <dgm:pt modelId="{0FF2E83B-810B-3C44-8B11-4BB18D10F4F7}" type="pres">
      <dgm:prSet presAssocID="{A3ABCAC8-1BD7-9246-A2A8-BF02C128A049}" presName="sibTrans" presStyleLbl="sibTrans2D1" presStyleIdx="1" presStyleCnt="3"/>
      <dgm:spPr/>
    </dgm:pt>
    <dgm:pt modelId="{6FAE1DCA-3649-364B-A3D0-A9230BAF00B4}" type="pres">
      <dgm:prSet presAssocID="{A3ABCAC8-1BD7-9246-A2A8-BF02C128A049}" presName="connectorText" presStyleLbl="sibTrans2D1" presStyleIdx="1" presStyleCnt="3"/>
      <dgm:spPr/>
    </dgm:pt>
    <dgm:pt modelId="{7EDDCEBF-1947-1B4B-8798-35458C3ADB17}" type="pres">
      <dgm:prSet presAssocID="{A756BAF6-040E-C640-AFCB-0B43B12EF734}" presName="node" presStyleLbl="node1" presStyleIdx="2" presStyleCnt="4">
        <dgm:presLayoutVars>
          <dgm:bulletEnabled val="1"/>
        </dgm:presLayoutVars>
      </dgm:prSet>
      <dgm:spPr/>
    </dgm:pt>
    <dgm:pt modelId="{F3883971-BE9D-204B-A467-AAC6BB91E5FB}" type="pres">
      <dgm:prSet presAssocID="{3ACE70E6-014F-EF40-AECC-973BF01EB59A}" presName="sibTrans" presStyleLbl="sibTrans2D1" presStyleIdx="2" presStyleCnt="3"/>
      <dgm:spPr/>
    </dgm:pt>
    <dgm:pt modelId="{8E004170-3E27-9E4A-89AD-3E53D5BCF53B}" type="pres">
      <dgm:prSet presAssocID="{3ACE70E6-014F-EF40-AECC-973BF01EB59A}" presName="connectorText" presStyleLbl="sibTrans2D1" presStyleIdx="2" presStyleCnt="3"/>
      <dgm:spPr/>
    </dgm:pt>
    <dgm:pt modelId="{40CEEB41-239F-2749-BC8D-993000AAD40D}" type="pres">
      <dgm:prSet presAssocID="{715CA706-249F-694E-9369-3C7C5D321986}" presName="node" presStyleLbl="node1" presStyleIdx="3" presStyleCnt="4">
        <dgm:presLayoutVars>
          <dgm:bulletEnabled val="1"/>
        </dgm:presLayoutVars>
      </dgm:prSet>
      <dgm:spPr/>
    </dgm:pt>
  </dgm:ptLst>
  <dgm:cxnLst>
    <dgm:cxn modelId="{E598EB09-859C-6349-94EE-1115BFBA8D38}" type="presOf" srcId="{4D76F235-AAA5-1F47-BEA6-195BA841C435}" destId="{F9E8FFEC-DB12-304B-B7DB-78EF03D91043}" srcOrd="0" destOrd="0" presId="urn:microsoft.com/office/officeart/2005/8/layout/process1"/>
    <dgm:cxn modelId="{490CB02A-5A5B-2340-BD4C-809A6315AAAA}" type="presOf" srcId="{715CA706-249F-694E-9369-3C7C5D321986}" destId="{40CEEB41-239F-2749-BC8D-993000AAD40D}" srcOrd="0" destOrd="0" presId="urn:microsoft.com/office/officeart/2005/8/layout/process1"/>
    <dgm:cxn modelId="{C9D3922B-D75A-414B-B29D-0DF810C97CA2}" srcId="{4D76F235-AAA5-1F47-BEA6-195BA841C435}" destId="{F5B6C823-245E-4B45-8323-04B2DB7AB585}" srcOrd="1" destOrd="0" parTransId="{DF590E81-DF12-3240-8A66-79EB05A3704D}" sibTransId="{A3ABCAC8-1BD7-9246-A2A8-BF02C128A049}"/>
    <dgm:cxn modelId="{84C0CA2B-92C4-644A-B762-A5D4BDE46584}" type="presOf" srcId="{EF288231-332F-DC4A-8888-32BC893DDB30}" destId="{EF38F7D2-7C9C-C84E-BF2A-CB312C1CD3FA}" srcOrd="1" destOrd="0" presId="urn:microsoft.com/office/officeart/2005/8/layout/process1"/>
    <dgm:cxn modelId="{21E44C2C-2171-CF47-A548-D5E2B06E917B}" type="presOf" srcId="{F5B6C823-245E-4B45-8323-04B2DB7AB585}" destId="{0863262F-0ACD-CA40-A625-9002DA2E4DA7}" srcOrd="0" destOrd="0" presId="urn:microsoft.com/office/officeart/2005/8/layout/process1"/>
    <dgm:cxn modelId="{34372C3C-A45E-E44F-9A3E-F7861A71628F}" srcId="{4D76F235-AAA5-1F47-BEA6-195BA841C435}" destId="{715CA706-249F-694E-9369-3C7C5D321986}" srcOrd="3" destOrd="0" parTransId="{68F6B002-26D5-F348-A12B-21BBD7DC8929}" sibTransId="{9E640DBB-394A-F24C-A905-8698E5CA40A5}"/>
    <dgm:cxn modelId="{BE46F13E-0D4D-664D-99EE-82291716B138}" type="presOf" srcId="{A756BAF6-040E-C640-AFCB-0B43B12EF734}" destId="{7EDDCEBF-1947-1B4B-8798-35458C3ADB17}" srcOrd="0" destOrd="0" presId="urn:microsoft.com/office/officeart/2005/8/layout/process1"/>
    <dgm:cxn modelId="{115B4546-CD46-2B4E-9EFD-CA2D82A92450}" type="presOf" srcId="{EF288231-332F-DC4A-8888-32BC893DDB30}" destId="{8729CDE7-5780-F14C-80DF-AFADA23186CC}" srcOrd="0" destOrd="0" presId="urn:microsoft.com/office/officeart/2005/8/layout/process1"/>
    <dgm:cxn modelId="{0E12AE8D-786E-D94F-B0E8-A2D2D1A30825}" type="presOf" srcId="{9B8ECF37-CEF5-3049-A46B-899F0E209388}" destId="{C5A999F4-52D1-DD4C-9621-3ACF982683B1}" srcOrd="0" destOrd="0" presId="urn:microsoft.com/office/officeart/2005/8/layout/process1"/>
    <dgm:cxn modelId="{1C958092-1816-CB49-A4AE-8C1B424D4100}" type="presOf" srcId="{3ACE70E6-014F-EF40-AECC-973BF01EB59A}" destId="{8E004170-3E27-9E4A-89AD-3E53D5BCF53B}" srcOrd="1" destOrd="0" presId="urn:microsoft.com/office/officeart/2005/8/layout/process1"/>
    <dgm:cxn modelId="{AA43A0C3-71B4-FA40-A54A-17049F181501}" type="presOf" srcId="{A3ABCAC8-1BD7-9246-A2A8-BF02C128A049}" destId="{0FF2E83B-810B-3C44-8B11-4BB18D10F4F7}" srcOrd="0" destOrd="0" presId="urn:microsoft.com/office/officeart/2005/8/layout/process1"/>
    <dgm:cxn modelId="{8C9D8ACB-45F9-9F4F-B2BF-E811773A8B37}" srcId="{4D76F235-AAA5-1F47-BEA6-195BA841C435}" destId="{9B8ECF37-CEF5-3049-A46B-899F0E209388}" srcOrd="0" destOrd="0" parTransId="{AB14E480-426C-A944-B2E4-D597E51159CC}" sibTransId="{EF288231-332F-DC4A-8888-32BC893DDB30}"/>
    <dgm:cxn modelId="{7FE874CF-84F2-7449-B664-DCB5D7E1FB16}" type="presOf" srcId="{3ACE70E6-014F-EF40-AECC-973BF01EB59A}" destId="{F3883971-BE9D-204B-A467-AAC6BB91E5FB}" srcOrd="0" destOrd="0" presId="urn:microsoft.com/office/officeart/2005/8/layout/process1"/>
    <dgm:cxn modelId="{4FDB7ED1-C651-7E4B-B831-2ADF87954213}" type="presOf" srcId="{A3ABCAC8-1BD7-9246-A2A8-BF02C128A049}" destId="{6FAE1DCA-3649-364B-A3D0-A9230BAF00B4}" srcOrd="1" destOrd="0" presId="urn:microsoft.com/office/officeart/2005/8/layout/process1"/>
    <dgm:cxn modelId="{57BBD6E8-5C53-B74D-ABBC-0B09C0C27938}" srcId="{4D76F235-AAA5-1F47-BEA6-195BA841C435}" destId="{A756BAF6-040E-C640-AFCB-0B43B12EF734}" srcOrd="2" destOrd="0" parTransId="{204258DF-D533-9442-AF88-71E095CA5007}" sibTransId="{3ACE70E6-014F-EF40-AECC-973BF01EB59A}"/>
    <dgm:cxn modelId="{EB091883-B980-D947-9B42-0E7B4A3E2A5D}" type="presParOf" srcId="{F9E8FFEC-DB12-304B-B7DB-78EF03D91043}" destId="{C5A999F4-52D1-DD4C-9621-3ACF982683B1}" srcOrd="0" destOrd="0" presId="urn:microsoft.com/office/officeart/2005/8/layout/process1"/>
    <dgm:cxn modelId="{9AA8DB78-9081-4044-B571-D74EFD98D65C}" type="presParOf" srcId="{F9E8FFEC-DB12-304B-B7DB-78EF03D91043}" destId="{8729CDE7-5780-F14C-80DF-AFADA23186CC}" srcOrd="1" destOrd="0" presId="urn:microsoft.com/office/officeart/2005/8/layout/process1"/>
    <dgm:cxn modelId="{0EE7EA50-1A88-5E41-AC5C-D0DACB086AA8}" type="presParOf" srcId="{8729CDE7-5780-F14C-80DF-AFADA23186CC}" destId="{EF38F7D2-7C9C-C84E-BF2A-CB312C1CD3FA}" srcOrd="0" destOrd="0" presId="urn:microsoft.com/office/officeart/2005/8/layout/process1"/>
    <dgm:cxn modelId="{5F681999-89F1-D942-9DC1-F0EF43D2EA72}" type="presParOf" srcId="{F9E8FFEC-DB12-304B-B7DB-78EF03D91043}" destId="{0863262F-0ACD-CA40-A625-9002DA2E4DA7}" srcOrd="2" destOrd="0" presId="urn:microsoft.com/office/officeart/2005/8/layout/process1"/>
    <dgm:cxn modelId="{7C7BFE58-ED52-7D4D-BCA7-A9C8113D5486}" type="presParOf" srcId="{F9E8FFEC-DB12-304B-B7DB-78EF03D91043}" destId="{0FF2E83B-810B-3C44-8B11-4BB18D10F4F7}" srcOrd="3" destOrd="0" presId="urn:microsoft.com/office/officeart/2005/8/layout/process1"/>
    <dgm:cxn modelId="{B7E73A20-BE94-EB4E-BEEC-B13450021283}" type="presParOf" srcId="{0FF2E83B-810B-3C44-8B11-4BB18D10F4F7}" destId="{6FAE1DCA-3649-364B-A3D0-A9230BAF00B4}" srcOrd="0" destOrd="0" presId="urn:microsoft.com/office/officeart/2005/8/layout/process1"/>
    <dgm:cxn modelId="{2852385B-1556-FC4C-8936-8C237767CAA8}" type="presParOf" srcId="{F9E8FFEC-DB12-304B-B7DB-78EF03D91043}" destId="{7EDDCEBF-1947-1B4B-8798-35458C3ADB17}" srcOrd="4" destOrd="0" presId="urn:microsoft.com/office/officeart/2005/8/layout/process1"/>
    <dgm:cxn modelId="{91F21971-B791-954D-A486-E5CD97C4E24B}" type="presParOf" srcId="{F9E8FFEC-DB12-304B-B7DB-78EF03D91043}" destId="{F3883971-BE9D-204B-A467-AAC6BB91E5FB}" srcOrd="5" destOrd="0" presId="urn:microsoft.com/office/officeart/2005/8/layout/process1"/>
    <dgm:cxn modelId="{F1658D8C-7190-6445-A5D5-F729EAB39233}" type="presParOf" srcId="{F3883971-BE9D-204B-A467-AAC6BB91E5FB}" destId="{8E004170-3E27-9E4A-89AD-3E53D5BCF53B}" srcOrd="0" destOrd="0" presId="urn:microsoft.com/office/officeart/2005/8/layout/process1"/>
    <dgm:cxn modelId="{F03121BD-2433-0444-8C77-64E3CE663B1F}" type="presParOf" srcId="{F9E8FFEC-DB12-304B-B7DB-78EF03D91043}" destId="{40CEEB41-239F-2749-BC8D-993000AAD40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999F4-52D1-DD4C-9621-3ACF982683B1}">
      <dsp:nvSpPr>
        <dsp:cNvPr id="0" name=""/>
        <dsp:cNvSpPr/>
      </dsp:nvSpPr>
      <dsp:spPr>
        <a:xfrm>
          <a:off x="3837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Előkészítés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3323" y="1440654"/>
        <a:ext cx="1618882" cy="947740"/>
      </dsp:txXfrm>
    </dsp:sp>
    <dsp:sp modelId="{8729CDE7-5780-F14C-80DF-AFADA23186CC}">
      <dsp:nvSpPr>
        <dsp:cNvPr id="0" name=""/>
        <dsp:cNvSpPr/>
      </dsp:nvSpPr>
      <dsp:spPr>
        <a:xfrm>
          <a:off x="1849477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849477" y="1789692"/>
        <a:ext cx="248994" cy="249665"/>
      </dsp:txXfrm>
    </dsp:sp>
    <dsp:sp modelId="{0863262F-0ACD-CA40-A625-9002DA2E4DA7}">
      <dsp:nvSpPr>
        <dsp:cNvPr id="0" name=""/>
        <dsp:cNvSpPr/>
      </dsp:nvSpPr>
      <dsp:spPr>
        <a:xfrm>
          <a:off x="2352834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Engedélyezés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382320" y="1440654"/>
        <a:ext cx="1618882" cy="947740"/>
      </dsp:txXfrm>
    </dsp:sp>
    <dsp:sp modelId="{0FF2E83B-810B-3C44-8B11-4BB18D10F4F7}">
      <dsp:nvSpPr>
        <dsp:cNvPr id="0" name=""/>
        <dsp:cNvSpPr/>
      </dsp:nvSpPr>
      <dsp:spPr>
        <a:xfrm>
          <a:off x="4198474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98474" y="1789692"/>
        <a:ext cx="248994" cy="249665"/>
      </dsp:txXfrm>
    </dsp:sp>
    <dsp:sp modelId="{7EDDCEBF-1947-1B4B-8798-35458C3ADB17}">
      <dsp:nvSpPr>
        <dsp:cNvPr id="0" name=""/>
        <dsp:cNvSpPr/>
      </dsp:nvSpPr>
      <dsp:spPr>
        <a:xfrm>
          <a:off x="4701830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Megvalósítás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731316" y="1440654"/>
        <a:ext cx="1618882" cy="947740"/>
      </dsp:txXfrm>
    </dsp:sp>
    <dsp:sp modelId="{F3883971-BE9D-204B-A467-AAC6BB91E5FB}">
      <dsp:nvSpPr>
        <dsp:cNvPr id="0" name=""/>
        <dsp:cNvSpPr/>
      </dsp:nvSpPr>
      <dsp:spPr>
        <a:xfrm>
          <a:off x="6547471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547471" y="1789692"/>
        <a:ext cx="248994" cy="249665"/>
      </dsp:txXfrm>
    </dsp:sp>
    <dsp:sp modelId="{40CEEB41-239F-2749-BC8D-993000AAD40D}">
      <dsp:nvSpPr>
        <dsp:cNvPr id="0" name=""/>
        <dsp:cNvSpPr/>
      </dsp:nvSpPr>
      <dsp:spPr>
        <a:xfrm>
          <a:off x="7050827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Fenntartás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7080313" y="1440654"/>
        <a:ext cx="1618882" cy="94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EA23-93D0-3846-91D0-74391DF3A31D}" type="datetimeFigureOut">
              <a:rPr lang="en-US" smtClean="0"/>
              <a:t>5/5/19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0E5B-9307-0B49-9E7E-2CCD3E3C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9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2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B389-FF53-6744-B0B0-8BF79CD57B11}" type="datetimeFigureOut">
              <a:rPr lang="en-US" smtClean="0"/>
              <a:t>5/5/19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Autofit/>
          </a:bodyPr>
          <a:lstStyle/>
          <a:p>
            <a:r>
              <a:rPr lang="hu-HU" b="1" dirty="0"/>
              <a:t>Trükkök és buktatók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98748"/>
            <a:ext cx="6400800" cy="2063080"/>
          </a:xfrm>
        </p:spPr>
        <p:txBody>
          <a:bodyPr>
            <a:normAutofit/>
          </a:bodyPr>
          <a:lstStyle/>
          <a:p>
            <a:r>
              <a:rPr lang="hu-HU" sz="1600" b="1" dirty="0">
                <a:solidFill>
                  <a:schemeClr val="tx1"/>
                </a:solidFill>
              </a:rPr>
              <a:t>Mikusi Róbert</a:t>
            </a:r>
          </a:p>
          <a:p>
            <a:r>
              <a:rPr lang="hu-HU" sz="1600" b="1" dirty="0">
                <a:solidFill>
                  <a:schemeClr val="tx1"/>
                </a:solidFill>
              </a:rPr>
              <a:t>Műszaki Vezérigazgató helyettes</a:t>
            </a:r>
          </a:p>
          <a:p>
            <a:r>
              <a:rPr lang="hu-HU" sz="1600" b="1" dirty="0">
                <a:solidFill>
                  <a:schemeClr val="tx1"/>
                </a:solidFill>
              </a:rPr>
              <a:t>Market </a:t>
            </a:r>
            <a:r>
              <a:rPr lang="hu-HU" sz="1600" b="1" dirty="0" err="1">
                <a:solidFill>
                  <a:schemeClr val="tx1"/>
                </a:solidFill>
              </a:rPr>
              <a:t>Zrt</a:t>
            </a:r>
            <a:endParaRPr lang="hu-HU" sz="1600" b="1" dirty="0">
              <a:solidFill>
                <a:schemeClr val="tx1"/>
              </a:solidFill>
            </a:endParaRPr>
          </a:p>
          <a:p>
            <a:endParaRPr lang="hu-HU" sz="1200" b="1" dirty="0">
              <a:solidFill>
                <a:schemeClr val="tx1"/>
              </a:solidFill>
            </a:endParaRPr>
          </a:p>
          <a:p>
            <a:r>
              <a:rPr lang="hu-HU" sz="1200" b="1" dirty="0">
                <a:solidFill>
                  <a:schemeClr val="tx1"/>
                </a:solidFill>
              </a:rPr>
              <a:t>2019. Május 6.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0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Építőipar</a:t>
            </a:r>
            <a:r>
              <a:rPr lang="en-US" b="1" dirty="0"/>
              <a:t> </a:t>
            </a:r>
            <a:r>
              <a:rPr lang="en-US" b="1" dirty="0" err="1"/>
              <a:t>jelenlegi</a:t>
            </a:r>
            <a:r>
              <a:rPr lang="en-US" b="1" dirty="0"/>
              <a:t> </a:t>
            </a:r>
            <a:r>
              <a:rPr lang="en-US" b="1" dirty="0" err="1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Magasépítés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Rossz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megítélés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mr-IN" sz="3000" dirty="0">
                <a:solidFill>
                  <a:schemeClr val="tx1"/>
                </a:solidFill>
              </a:rPr>
              <a:t>–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korrupció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minőség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hu-HU" sz="3000" dirty="0">
                <a:solidFill>
                  <a:schemeClr val="tx1"/>
                </a:solidFill>
              </a:rPr>
              <a:t>Még mindig </a:t>
            </a:r>
            <a:r>
              <a:rPr lang="en-US" sz="3000" dirty="0">
                <a:solidFill>
                  <a:schemeClr val="tx1"/>
                </a:solidFill>
              </a:rPr>
              <a:t>BOOM van!</a:t>
            </a:r>
          </a:p>
          <a:p>
            <a:r>
              <a:rPr lang="en-US" sz="3000" dirty="0">
                <a:solidFill>
                  <a:schemeClr val="tx1"/>
                </a:solidFill>
              </a:rPr>
              <a:t>De </a:t>
            </a:r>
            <a:r>
              <a:rPr lang="en-US" sz="3000" dirty="0" err="1">
                <a:solidFill>
                  <a:schemeClr val="tx1"/>
                </a:solidFill>
              </a:rPr>
              <a:t>hullámzó</a:t>
            </a:r>
            <a:r>
              <a:rPr lang="en-US" sz="3000" dirty="0">
                <a:solidFill>
                  <a:schemeClr val="tx1"/>
                </a:solidFill>
              </a:rPr>
              <a:t> a </a:t>
            </a:r>
            <a:r>
              <a:rPr lang="en-US" sz="3000" dirty="0" err="1">
                <a:solidFill>
                  <a:schemeClr val="tx1"/>
                </a:solidFill>
              </a:rPr>
              <a:t>kereslet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Még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mindig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emelkedő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árak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</a:p>
          <a:p>
            <a:r>
              <a:rPr lang="hu-HU" sz="3000" dirty="0">
                <a:solidFill>
                  <a:schemeClr val="tx1"/>
                </a:solidFill>
              </a:rPr>
              <a:t>Ez is válság!!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Építőipar</a:t>
            </a:r>
            <a:r>
              <a:rPr lang="en-US" b="1" dirty="0"/>
              <a:t> </a:t>
            </a:r>
            <a:r>
              <a:rPr lang="en-US" b="1" dirty="0" err="1"/>
              <a:t>jelenlegi</a:t>
            </a:r>
            <a:r>
              <a:rPr lang="en-US" b="1" dirty="0"/>
              <a:t> </a:t>
            </a:r>
            <a:r>
              <a:rPr lang="en-US" b="1" dirty="0" err="1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193623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Jogi környezetünk</a:t>
            </a:r>
          </a:p>
          <a:p>
            <a:r>
              <a:rPr lang="en-US" sz="2000" dirty="0">
                <a:solidFill>
                  <a:srgbClr val="000000"/>
                </a:solidFill>
              </a:rPr>
              <a:t>Étv LXXVIII. Tv. 1997.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OTÉK 253/1997. Korm r., OTSZ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191/2009. Korm r. Kódex</a:t>
            </a:r>
          </a:p>
          <a:p>
            <a:r>
              <a:rPr lang="en-US" sz="2000" dirty="0">
                <a:solidFill>
                  <a:srgbClr val="000000"/>
                </a:solidFill>
              </a:rPr>
              <a:t>312/2012. Korm r. Engedélyezés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ÚJ </a:t>
            </a:r>
            <a:r>
              <a:rPr lang="en-US" sz="2000" b="1" dirty="0" err="1">
                <a:solidFill>
                  <a:srgbClr val="000000"/>
                </a:solidFill>
              </a:rPr>
              <a:t>Kbt</a:t>
            </a:r>
            <a:r>
              <a:rPr lang="en-US" sz="2000" b="1" dirty="0">
                <a:solidFill>
                  <a:srgbClr val="000000"/>
                </a:solidFill>
              </a:rPr>
              <a:t>! </a:t>
            </a:r>
            <a:r>
              <a:rPr lang="mr-IN" sz="2000" b="1" dirty="0">
                <a:solidFill>
                  <a:srgbClr val="000000"/>
                </a:solidFill>
              </a:rPr>
              <a:t>–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Elektronikus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közbeszerzés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1567/2015 (IX.4.) </a:t>
            </a:r>
            <a:r>
              <a:rPr lang="en-US" sz="2000" dirty="0" err="1">
                <a:solidFill>
                  <a:srgbClr val="000000"/>
                </a:solidFill>
              </a:rPr>
              <a:t>Korm</a:t>
            </a:r>
            <a:r>
              <a:rPr lang="en-US" sz="2000" dirty="0">
                <a:solidFill>
                  <a:srgbClr val="000000"/>
                </a:solidFill>
              </a:rPr>
              <a:t> hat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Fedezetkezelő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Országos Építésügyi Nyilvántartás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ÉTDR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Új Ptk V. Tv. 2013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Miniszterelnökséget vezető Miniszter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Szabványok</a:t>
            </a:r>
            <a:endParaRPr lang="hu-HU" sz="2000" dirty="0">
              <a:solidFill>
                <a:srgbClr val="000000"/>
              </a:solidFill>
            </a:endParaRPr>
          </a:p>
          <a:p>
            <a:r>
              <a:rPr lang="hu-HU" sz="2000" b="1" dirty="0">
                <a:solidFill>
                  <a:srgbClr val="000000"/>
                </a:solidFill>
              </a:rPr>
              <a:t>Beruházási ügynökség</a:t>
            </a:r>
            <a:endParaRPr lang="en-US" sz="2000" b="1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306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Bemutatott</a:t>
            </a:r>
            <a:r>
              <a:rPr lang="en-US" b="1" dirty="0"/>
              <a:t> </a:t>
            </a:r>
            <a:r>
              <a:rPr lang="en-US" b="1" dirty="0" err="1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Bevezető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gondolatok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Építőipar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jelenlegi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helyzete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 err="1">
                <a:solidFill>
                  <a:srgbClr val="00B050"/>
                </a:solidFill>
              </a:rPr>
              <a:t>Az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építési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beruházási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folyamat</a:t>
            </a:r>
            <a:endParaRPr lang="en-US" b="1" u="sng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Jövőkép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4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000000"/>
                </a:solidFill>
              </a:rPr>
              <a:t>Építési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beruházás</a:t>
            </a:r>
            <a:r>
              <a:rPr lang="en-US" sz="3000" dirty="0">
                <a:solidFill>
                  <a:srgbClr val="000000"/>
                </a:solidFill>
              </a:rPr>
              <a:t>: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Az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építési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tevékenység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megvalósításával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összefüggésben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végzett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gazdasági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és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építésügyi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tevékenységek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összessége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Csak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elméletben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létezik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ideális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folyamat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Sokféle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csoportosítás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létezhet</a:t>
            </a:r>
            <a:endParaRPr lang="hu-HU" sz="2400" dirty="0">
              <a:solidFill>
                <a:srgbClr val="000000"/>
              </a:solidFill>
            </a:endParaRPr>
          </a:p>
          <a:p>
            <a:r>
              <a:rPr lang="hu-HU" sz="2400" dirty="0">
                <a:solidFill>
                  <a:srgbClr val="000000"/>
                </a:solidFill>
              </a:rPr>
              <a:t>Résztvevők eltérő érdekei</a:t>
            </a:r>
          </a:p>
          <a:p>
            <a:r>
              <a:rPr lang="hu-HU" sz="2400" dirty="0">
                <a:solidFill>
                  <a:srgbClr val="000000"/>
                </a:solidFill>
              </a:rPr>
              <a:t>Résztvevők egymásrautaltsága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48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000000"/>
                </a:solidFill>
              </a:rPr>
              <a:t>Mi a cél?</a:t>
            </a:r>
          </a:p>
          <a:p>
            <a:r>
              <a:rPr lang="hu-HU" sz="3000" dirty="0">
                <a:solidFill>
                  <a:srgbClr val="000000"/>
                </a:solidFill>
              </a:rPr>
              <a:t>Megtervezni a </a:t>
            </a:r>
            <a:r>
              <a:rPr lang="hu-HU" sz="3000" dirty="0" err="1">
                <a:solidFill>
                  <a:srgbClr val="000000"/>
                </a:solidFill>
              </a:rPr>
              <a:t>beruházói</a:t>
            </a:r>
            <a:r>
              <a:rPr lang="hu-HU" sz="3000" dirty="0">
                <a:solidFill>
                  <a:srgbClr val="000000"/>
                </a:solidFill>
              </a:rPr>
              <a:t> igényeknek, jogszabályoknak, szabványoknak megfelelően</a:t>
            </a:r>
          </a:p>
          <a:p>
            <a:r>
              <a:rPr lang="hu-HU" sz="3000" dirty="0">
                <a:solidFill>
                  <a:srgbClr val="000000"/>
                </a:solidFill>
              </a:rPr>
              <a:t>Megépíteni a terveknek, engedélyeknek megfelelően, hogy biztonságos használatra, gazdaságosan, fenntarthatóan üzemeltethető legyen.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61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Lakó				Ipari				Sport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Logisztika		Iroda				</a:t>
            </a:r>
            <a:r>
              <a:rPr lang="en-US" dirty="0" err="1">
                <a:solidFill>
                  <a:srgbClr val="000000"/>
                </a:solidFill>
              </a:rPr>
              <a:t>Speciális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Hotel				</a:t>
            </a:r>
            <a:r>
              <a:rPr lang="en-US" dirty="0" err="1">
                <a:solidFill>
                  <a:srgbClr val="000000"/>
                </a:solidFill>
              </a:rPr>
              <a:t>Kereskedelmi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Műemlék		Közintézmény</a:t>
            </a:r>
          </a:p>
        </p:txBody>
      </p:sp>
    </p:spTree>
    <p:extLst>
      <p:ext uri="{BB962C8B-B14F-4D97-AF65-F5344CB8AC3E}">
        <p14:creationId xmlns:p14="http://schemas.microsoft.com/office/powerpoint/2010/main" val="407522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000000"/>
                </a:solidFill>
              </a:rPr>
              <a:t>Ingatlanfejlesztés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célja</a:t>
            </a:r>
            <a:endParaRPr lang="en-US" sz="3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Üzleti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Értéknövelés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Környezetformálás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3000" dirty="0" err="1">
                <a:solidFill>
                  <a:srgbClr val="000000"/>
                </a:solidFill>
              </a:rPr>
              <a:t>Ingatlanfejlesztés</a:t>
            </a:r>
            <a:endParaRPr lang="en-US" sz="3000" dirty="0">
              <a:solidFill>
                <a:srgbClr val="000000"/>
              </a:solidFill>
            </a:endParaRPr>
          </a:p>
          <a:p>
            <a:pPr algn="l"/>
            <a:r>
              <a:rPr lang="en-US" sz="3000" dirty="0">
                <a:solidFill>
                  <a:srgbClr val="000000"/>
                </a:solidFill>
              </a:rPr>
              <a:t>						</a:t>
            </a:r>
            <a:r>
              <a:rPr lang="en-US" sz="2000" dirty="0">
                <a:solidFill>
                  <a:srgbClr val="000000"/>
                </a:solidFill>
              </a:rPr>
              <a:t>- </a:t>
            </a:r>
            <a:r>
              <a:rPr lang="en-US" sz="2000" dirty="0" err="1">
                <a:solidFill>
                  <a:srgbClr val="000000"/>
                </a:solidFill>
              </a:rPr>
              <a:t>Látványos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hu-HU" sz="2000" dirty="0">
                <a:solidFill>
                  <a:srgbClr val="000000"/>
                </a:solidFill>
              </a:rPr>
              <a:t>Időigényes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						- </a:t>
            </a:r>
            <a:r>
              <a:rPr lang="en-US" sz="2000" dirty="0" err="1">
                <a:solidFill>
                  <a:srgbClr val="000000"/>
                </a:solidFill>
              </a:rPr>
              <a:t>Értékes</a:t>
            </a:r>
            <a:r>
              <a:rPr lang="en-US" sz="2000" dirty="0">
                <a:solidFill>
                  <a:srgbClr val="000000"/>
                </a:solidFill>
              </a:rPr>
              <a:t>/Nagy </a:t>
            </a:r>
            <a:r>
              <a:rPr lang="en-US" sz="2000" dirty="0" err="1">
                <a:solidFill>
                  <a:srgbClr val="000000"/>
                </a:solidFill>
              </a:rPr>
              <a:t>beruházási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igényű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5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</a:rPr>
              <a:t>	</a:t>
            </a:r>
            <a:r>
              <a:rPr lang="en-US" sz="3000" dirty="0" err="1">
                <a:solidFill>
                  <a:srgbClr val="000000"/>
                </a:solidFill>
              </a:rPr>
              <a:t>Különböző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érdekek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találkoznak</a:t>
            </a:r>
            <a:endParaRPr lang="en-US" sz="30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Elvégzendő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feladatok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Létrehozandó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dokumentumok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Megszerzendő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engedélyek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Megépítendő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létesítmények</a:t>
            </a:r>
            <a:endParaRPr lang="hu-HU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hu-HU" sz="1400" dirty="0">
                <a:solidFill>
                  <a:srgbClr val="000000"/>
                </a:solidFill>
              </a:rPr>
              <a:t>Felelősség megosztás</a:t>
            </a:r>
            <a:endParaRPr lang="en-US" sz="1400" dirty="0">
              <a:solidFill>
                <a:srgbClr val="000000"/>
              </a:solidFill>
            </a:endParaRPr>
          </a:p>
          <a:p>
            <a:pPr lvl="1" algn="l"/>
            <a:r>
              <a:rPr lang="en-US" sz="3000" dirty="0">
                <a:solidFill>
                  <a:srgbClr val="000000"/>
                </a:solidFill>
              </a:rPr>
              <a:t>Ki </a:t>
            </a:r>
            <a:r>
              <a:rPr lang="en-US" sz="3000" dirty="0" err="1">
                <a:solidFill>
                  <a:srgbClr val="000000"/>
                </a:solidFill>
              </a:rPr>
              <a:t>tudja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feladatot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elvégezni</a:t>
            </a:r>
            <a:r>
              <a:rPr lang="en-US" sz="3000" dirty="0">
                <a:solidFill>
                  <a:srgbClr val="000000"/>
                </a:solidFill>
              </a:rPr>
              <a:t>?</a:t>
            </a: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Szaktudás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Jogosultság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Erőforrás</a:t>
            </a:r>
            <a:endParaRPr lang="en-US" sz="1400" dirty="0">
              <a:solidFill>
                <a:srgbClr val="000000"/>
              </a:solidFill>
            </a:endParaRPr>
          </a:p>
          <a:p>
            <a:pPr lvl="1" algn="l"/>
            <a:r>
              <a:rPr lang="en-US" sz="3000" dirty="0" err="1">
                <a:solidFill>
                  <a:srgbClr val="000000"/>
                </a:solidFill>
              </a:rPr>
              <a:t>Létrejön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jogviszony</a:t>
            </a:r>
            <a:r>
              <a:rPr lang="hu-HU" sz="3000" dirty="0">
                <a:solidFill>
                  <a:srgbClr val="000000"/>
                </a:solidFill>
              </a:rPr>
              <a:t>/szerződés</a:t>
            </a:r>
            <a:endParaRPr lang="en-US" sz="30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Pontos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feladatmeghatározással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Feltételekkel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Ütemezéssel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Elszámolási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metódussal</a:t>
            </a:r>
            <a:endParaRPr lang="en-US" sz="1400" dirty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>
                <a:solidFill>
                  <a:srgbClr val="000000"/>
                </a:solidFill>
              </a:rPr>
              <a:t>Közreműködők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szerepe</a:t>
            </a:r>
            <a:r>
              <a:rPr lang="en-US" sz="1400" dirty="0">
                <a:solidFill>
                  <a:srgbClr val="00000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408356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Kik</a:t>
            </a:r>
            <a:r>
              <a:rPr lang="en-US" b="1" dirty="0"/>
              <a:t> </a:t>
            </a:r>
            <a:r>
              <a:rPr lang="hu-HU" b="1" dirty="0"/>
              <a:t>a résztvevők?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kerekített téglalap 4"/>
          <p:cNvSpPr/>
          <p:nvPr/>
        </p:nvSpPr>
        <p:spPr>
          <a:xfrm>
            <a:off x="251520" y="3009351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Fejlesztő</a:t>
            </a:r>
          </a:p>
        </p:txBody>
      </p:sp>
      <p:sp>
        <p:nvSpPr>
          <p:cNvPr id="5" name="Lekerekített téglalap 5"/>
          <p:cNvSpPr/>
          <p:nvPr/>
        </p:nvSpPr>
        <p:spPr>
          <a:xfrm>
            <a:off x="2532383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>
                <a:solidFill>
                  <a:schemeClr val="tx1"/>
                </a:solidFill>
              </a:rPr>
              <a:t>Finanszírozó/Beruházó</a:t>
            </a:r>
          </a:p>
        </p:txBody>
      </p:sp>
      <p:sp>
        <p:nvSpPr>
          <p:cNvPr id="6" name="Lekerekített téglalap 7"/>
          <p:cNvSpPr/>
          <p:nvPr/>
        </p:nvSpPr>
        <p:spPr>
          <a:xfrm>
            <a:off x="25152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>
                <a:solidFill>
                  <a:schemeClr val="tx1"/>
                </a:solidFill>
              </a:rPr>
              <a:t>Telektulajdonos</a:t>
            </a:r>
          </a:p>
        </p:txBody>
      </p:sp>
      <p:sp>
        <p:nvSpPr>
          <p:cNvPr id="7" name="Lekerekített téglalap 8"/>
          <p:cNvSpPr/>
          <p:nvPr/>
        </p:nvSpPr>
        <p:spPr>
          <a:xfrm>
            <a:off x="2532383" y="3009351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Tervező</a:t>
            </a:r>
          </a:p>
        </p:txBody>
      </p:sp>
      <p:sp>
        <p:nvSpPr>
          <p:cNvPr id="8" name="Lekerekített téglalap 9"/>
          <p:cNvSpPr/>
          <p:nvPr/>
        </p:nvSpPr>
        <p:spPr>
          <a:xfrm>
            <a:off x="4832622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Hatóságok</a:t>
            </a:r>
          </a:p>
        </p:txBody>
      </p:sp>
      <p:sp>
        <p:nvSpPr>
          <p:cNvPr id="9" name="Lekerekített téglalap 10"/>
          <p:cNvSpPr/>
          <p:nvPr/>
        </p:nvSpPr>
        <p:spPr>
          <a:xfrm>
            <a:off x="4832622" y="3025843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Kivitelező</a:t>
            </a:r>
          </a:p>
        </p:txBody>
      </p:sp>
      <p:sp>
        <p:nvSpPr>
          <p:cNvPr id="10" name="Lekerekített téglalap 11"/>
          <p:cNvSpPr/>
          <p:nvPr/>
        </p:nvSpPr>
        <p:spPr>
          <a:xfrm>
            <a:off x="709228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Befektető</a:t>
            </a:r>
          </a:p>
        </p:txBody>
      </p:sp>
      <p:sp>
        <p:nvSpPr>
          <p:cNvPr id="11" name="Lekerekített téglalap 12"/>
          <p:cNvSpPr/>
          <p:nvPr/>
        </p:nvSpPr>
        <p:spPr>
          <a:xfrm>
            <a:off x="251520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Lebonyolító/PM</a:t>
            </a:r>
          </a:p>
        </p:txBody>
      </p:sp>
      <p:sp>
        <p:nvSpPr>
          <p:cNvPr id="12" name="Lekerekített téglalap 13"/>
          <p:cNvSpPr/>
          <p:nvPr/>
        </p:nvSpPr>
        <p:spPr>
          <a:xfrm>
            <a:off x="709228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Bérlő</a:t>
            </a:r>
          </a:p>
        </p:txBody>
      </p:sp>
      <p:sp>
        <p:nvSpPr>
          <p:cNvPr id="13" name="Lekerekített téglalap 12"/>
          <p:cNvSpPr txBox="1">
            <a:spLocks/>
          </p:cNvSpPr>
          <p:nvPr/>
        </p:nvSpPr>
        <p:spPr>
          <a:xfrm>
            <a:off x="2532384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dirty="0">
                <a:solidFill>
                  <a:schemeClr val="tx1"/>
                </a:solidFill>
              </a:rPr>
              <a:t>Tervellenőr</a:t>
            </a:r>
          </a:p>
        </p:txBody>
      </p:sp>
      <p:sp>
        <p:nvSpPr>
          <p:cNvPr id="14" name="Lekerekített téglalap 5"/>
          <p:cNvSpPr/>
          <p:nvPr/>
        </p:nvSpPr>
        <p:spPr>
          <a:xfrm>
            <a:off x="4832622" y="1891680"/>
            <a:ext cx="1728192" cy="914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Műszaki ellenőr</a:t>
            </a:r>
          </a:p>
        </p:txBody>
      </p:sp>
      <p:sp>
        <p:nvSpPr>
          <p:cNvPr id="15" name="Lekerekített téglalap 13"/>
          <p:cNvSpPr/>
          <p:nvPr/>
        </p:nvSpPr>
        <p:spPr>
          <a:xfrm>
            <a:off x="7111810" y="4209589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Üzemeltető</a:t>
            </a:r>
          </a:p>
        </p:txBody>
      </p:sp>
      <p:sp>
        <p:nvSpPr>
          <p:cNvPr id="16" name="Lekerekített téglalap 12"/>
          <p:cNvSpPr/>
          <p:nvPr/>
        </p:nvSpPr>
        <p:spPr>
          <a:xfrm>
            <a:off x="251520" y="5457702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Alvállalkozó</a:t>
            </a:r>
          </a:p>
        </p:txBody>
      </p:sp>
      <p:sp>
        <p:nvSpPr>
          <p:cNvPr id="17" name="Lekerekített téglalap 12"/>
          <p:cNvSpPr/>
          <p:nvPr/>
        </p:nvSpPr>
        <p:spPr>
          <a:xfrm>
            <a:off x="4832622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QS</a:t>
            </a:r>
          </a:p>
        </p:txBody>
      </p:sp>
      <p:sp>
        <p:nvSpPr>
          <p:cNvPr id="18" name="Lekerekített téglalap 12"/>
          <p:cNvSpPr/>
          <p:nvPr/>
        </p:nvSpPr>
        <p:spPr>
          <a:xfrm>
            <a:off x="2532383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Szaktervező</a:t>
            </a:r>
          </a:p>
        </p:txBody>
      </p:sp>
      <p:sp>
        <p:nvSpPr>
          <p:cNvPr id="19" name="Lekerekített téglalap 12"/>
          <p:cNvSpPr/>
          <p:nvPr/>
        </p:nvSpPr>
        <p:spPr>
          <a:xfrm>
            <a:off x="7092280" y="5478376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</a:rPr>
              <a:t>Ügynök/Tanácsadó</a:t>
            </a: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beruházó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Állam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Közbeszerzés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Szigorú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szabályozás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Fejlesztési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szándék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érdek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Körülményes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Lassú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kifizetések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felelős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beruházó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felkészült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apparátus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Politikai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érdekek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78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Bemutatott</a:t>
            </a:r>
            <a:r>
              <a:rPr lang="en-US" b="1" dirty="0"/>
              <a:t> </a:t>
            </a:r>
            <a:r>
              <a:rPr lang="en-US" b="1" dirty="0" err="1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b="1" u="sng" dirty="0" err="1">
                <a:solidFill>
                  <a:srgbClr val="00B050"/>
                </a:solidFill>
              </a:rPr>
              <a:t>Bevezető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gondolatok</a:t>
            </a:r>
            <a:endParaRPr lang="en-US" b="1" u="sng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Építőipar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jelenlegi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helyzete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építési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beruházási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folyamat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Jövőkép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beruházó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Magán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Forráshiány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Finanszírozás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Ötlethalmaz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Fejlesztési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korlátok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0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beruházó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Külföldi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befektető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Jelenlévő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Új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befektető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Tőkeerős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Irányít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diktál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mr-IN" dirty="0">
                <a:solidFill>
                  <a:srgbClr val="000000"/>
                </a:solidFill>
              </a:rPr>
              <a:t>…</a:t>
            </a:r>
            <a:r>
              <a:rPr lang="en-US" dirty="0">
                <a:solidFill>
                  <a:srgbClr val="000000"/>
                </a:solidFill>
              </a:rPr>
              <a:t>?)</a:t>
            </a:r>
          </a:p>
          <a:p>
            <a:r>
              <a:rPr lang="en-US" dirty="0" err="1">
                <a:solidFill>
                  <a:srgbClr val="000000"/>
                </a:solidFill>
              </a:rPr>
              <a:t>Válogat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ország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terület</a:t>
            </a:r>
            <a:r>
              <a:rPr lang="en-US" dirty="0">
                <a:solidFill>
                  <a:srgbClr val="000000"/>
                </a:solidFill>
              </a:rPr>
              <a:t> (HIPA)</a:t>
            </a:r>
          </a:p>
        </p:txBody>
      </p:sp>
    </p:spTree>
    <p:extLst>
      <p:ext uri="{BB962C8B-B14F-4D97-AF65-F5344CB8AC3E}">
        <p14:creationId xmlns:p14="http://schemas.microsoft.com/office/powerpoint/2010/main" val="1889545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tervező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13822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Hazai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nemzetközi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Saját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alkalmazott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megbízással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Fontos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bizalmi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szereplő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Jogosultság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szükséges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 err="1">
                <a:solidFill>
                  <a:srgbClr val="000000"/>
                </a:solidFill>
              </a:rPr>
              <a:t>Szakági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tervezők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Felelősség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biztosítás</a:t>
            </a:r>
            <a:r>
              <a:rPr lang="mr-IN" dirty="0">
                <a:solidFill>
                  <a:srgbClr val="000000"/>
                </a:solidFill>
              </a:rPr>
              <a:t>…</a:t>
            </a:r>
            <a:r>
              <a:rPr lang="hu-HU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17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lebonyolító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144089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Szakcég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Nemzetközi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hazai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Meghatározó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szereplő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Lebonyolítási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rendszertől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függő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műszaki</a:t>
            </a:r>
            <a:r>
              <a:rPr lang="en-US" b="1" dirty="0"/>
              <a:t> </a:t>
            </a:r>
            <a:r>
              <a:rPr lang="en-US" b="1" dirty="0" err="1"/>
              <a:t>ellenőr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57244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Megbízó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érdekében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szükséges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Jogszabály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írja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elő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Jogosultság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szükséges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Mennyiségi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minőségi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ellenőrzés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Adminisztráció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63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/>
              <a:t>Ki a </a:t>
            </a:r>
            <a:r>
              <a:rPr lang="en-US" b="1" dirty="0" err="1"/>
              <a:t>kivitelező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20078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Hazai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nemzetközi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err="1">
                <a:solidFill>
                  <a:srgbClr val="000000"/>
                </a:solidFill>
              </a:rPr>
              <a:t>legnagyobb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kockázatot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vállalja</a:t>
            </a:r>
            <a:r>
              <a:rPr lang="en-US" dirty="0">
                <a:solidFill>
                  <a:srgbClr val="000000"/>
                </a:solidFill>
              </a:rPr>
              <a:t>!</a:t>
            </a:r>
          </a:p>
          <a:p>
            <a:r>
              <a:rPr lang="en-US" dirty="0" err="1">
                <a:solidFill>
                  <a:srgbClr val="000000"/>
                </a:solidFill>
              </a:rPr>
              <a:t>Mérete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eltérő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lehet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20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71950"/>
            <a:ext cx="6400800" cy="2548890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rgbClr val="000000"/>
                </a:solidFill>
              </a:rPr>
              <a:t>Résztvevők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igényei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err="1">
                <a:solidFill>
                  <a:srgbClr val="000000"/>
                </a:solidFill>
              </a:rPr>
              <a:t>Adminisztrációs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kötelezettség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rgbClr val="000000"/>
                </a:solidFill>
              </a:rPr>
              <a:t>Jogi/</a:t>
            </a:r>
            <a:r>
              <a:rPr lang="en-US" sz="3000" dirty="0" err="1">
                <a:solidFill>
                  <a:srgbClr val="000000"/>
                </a:solidFill>
              </a:rPr>
              <a:t>Munkakapcsolat</a:t>
            </a:r>
            <a:endParaRPr lang="en-US" sz="3000" dirty="0">
              <a:solidFill>
                <a:srgbClr val="000000"/>
              </a:solidFill>
            </a:endParaRPr>
          </a:p>
          <a:p>
            <a:endParaRPr lang="en-US" sz="3000" dirty="0">
              <a:solidFill>
                <a:srgbClr val="00000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81447679"/>
              </p:ext>
            </p:extLst>
          </p:nvPr>
        </p:nvGraphicFramePr>
        <p:xfrm>
          <a:off x="240030" y="914400"/>
          <a:ext cx="8732520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2439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Beruházói</a:t>
            </a:r>
            <a:r>
              <a:rPr lang="en-US" b="1" dirty="0"/>
              <a:t> </a:t>
            </a:r>
            <a:r>
              <a:rPr lang="en-US" b="1" dirty="0" err="1"/>
              <a:t>előkészítés</a:t>
            </a:r>
            <a:r>
              <a:rPr lang="en-US" b="1" dirty="0"/>
              <a:t> </a:t>
            </a:r>
            <a:r>
              <a:rPr lang="en-US" b="1" dirty="0" err="1"/>
              <a:t>státusza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699011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csapattal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érkezik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lebonyolítást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tervez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felkészültségű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>
                <a:solidFill>
                  <a:srgbClr val="000000"/>
                </a:solidFill>
              </a:rPr>
              <a:t>Milyen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tervfázisban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690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>
                <a:solidFill>
                  <a:srgbClr val="000000"/>
                </a:solidFill>
              </a:rPr>
              <a:t>Előkészítés</a:t>
            </a:r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Telek</a:t>
            </a:r>
            <a:r>
              <a:rPr lang="hu-HU" sz="1600" dirty="0">
                <a:solidFill>
                  <a:srgbClr val="000000"/>
                </a:solidFill>
              </a:rPr>
              <a:t>/Ingatlanvétel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hu-HU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Telek</a:t>
            </a:r>
            <a:r>
              <a:rPr lang="hu-HU" sz="1600" dirty="0">
                <a:solidFill>
                  <a:srgbClr val="000000"/>
                </a:solidFill>
              </a:rPr>
              <a:t>/Ingatlan</a:t>
            </a:r>
            <a:r>
              <a:rPr lang="en-US" sz="1600" dirty="0" err="1">
                <a:solidFill>
                  <a:srgbClr val="000000"/>
                </a:solidFill>
              </a:rPr>
              <a:t>tulajdonos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Koncepció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alkotás</a:t>
            </a:r>
            <a:r>
              <a:rPr lang="en-US" sz="1600" dirty="0">
                <a:solidFill>
                  <a:srgbClr val="000000"/>
                </a:solidFill>
              </a:rPr>
              <a:t>				</a:t>
            </a:r>
            <a:r>
              <a:rPr lang="en-US" sz="1600" dirty="0" err="1">
                <a:solidFill>
                  <a:srgbClr val="000000"/>
                </a:solidFill>
              </a:rPr>
              <a:t>Ügynök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Költségbecslés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Tervező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Üzleti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tervezés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Fejlesztő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Finanszírozási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koncepció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en-US" sz="1600" dirty="0" err="1">
                <a:solidFill>
                  <a:srgbClr val="000000"/>
                </a:solidFill>
              </a:rPr>
              <a:t>Finanszírozó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Környezetvédelmi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tanulmányok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Megvalósíthatósági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tanulmányok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23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4185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>
                <a:solidFill>
                  <a:srgbClr val="000000"/>
                </a:solidFill>
              </a:rPr>
              <a:t>Engedélyezés</a:t>
            </a:r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Tervezés</a:t>
            </a:r>
            <a:r>
              <a:rPr lang="en-US" sz="1600" dirty="0">
                <a:solidFill>
                  <a:srgbClr val="000000"/>
                </a:solidFill>
              </a:rPr>
              <a:t>						</a:t>
            </a:r>
            <a:r>
              <a:rPr lang="en-US" sz="1600" dirty="0" err="1">
                <a:solidFill>
                  <a:srgbClr val="000000"/>
                </a:solidFill>
              </a:rPr>
              <a:t>Fejlesztő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Építési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engedélyezési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terv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en-US" sz="1600" dirty="0" err="1">
                <a:solidFill>
                  <a:srgbClr val="000000"/>
                </a:solidFill>
              </a:rPr>
              <a:t>Tervező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Beszerzés</a:t>
            </a:r>
            <a:r>
              <a:rPr lang="en-US" sz="1600" dirty="0">
                <a:solidFill>
                  <a:srgbClr val="000000"/>
                </a:solidFill>
              </a:rPr>
              <a:t>/Tender </a:t>
            </a:r>
            <a:r>
              <a:rPr lang="en-US" sz="1600" dirty="0" err="1">
                <a:solidFill>
                  <a:srgbClr val="000000"/>
                </a:solidFill>
              </a:rPr>
              <a:t>eljárások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en-US" sz="1600" dirty="0" err="1">
                <a:solidFill>
                  <a:srgbClr val="000000"/>
                </a:solidFill>
              </a:rPr>
              <a:t>Szaktervező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hu-HU" sz="1600" dirty="0">
                <a:solidFill>
                  <a:srgbClr val="000000"/>
                </a:solidFill>
              </a:rPr>
              <a:t>Tender dokumentáció</a:t>
            </a:r>
            <a:r>
              <a:rPr lang="en-US" sz="1600" dirty="0">
                <a:solidFill>
                  <a:srgbClr val="000000"/>
                </a:solidFill>
              </a:rPr>
              <a:t>				</a:t>
            </a:r>
            <a:r>
              <a:rPr lang="en-US" sz="1600" dirty="0" err="1">
                <a:solidFill>
                  <a:srgbClr val="000000"/>
                </a:solidFill>
              </a:rPr>
              <a:t>Lebonyolító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Hatóságok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QS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959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Mérnöknek lenni…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…Felelősség</a:t>
            </a:r>
          </a:p>
          <a:p>
            <a:r>
              <a:rPr lang="en-US" sz="3000" dirty="0">
                <a:solidFill>
                  <a:schemeClr val="tx1"/>
                </a:solidFill>
              </a:rPr>
              <a:t>…Szaktudást igényel</a:t>
            </a:r>
          </a:p>
        </p:txBody>
      </p:sp>
    </p:spTree>
    <p:extLst>
      <p:ext uri="{BB962C8B-B14F-4D97-AF65-F5344CB8AC3E}">
        <p14:creationId xmlns:p14="http://schemas.microsoft.com/office/powerpoint/2010/main" val="3722075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>
                <a:solidFill>
                  <a:srgbClr val="000000"/>
                </a:solidFill>
              </a:rPr>
              <a:t>Megvalósítás</a:t>
            </a:r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Kivitelezés</a:t>
            </a:r>
            <a:r>
              <a:rPr lang="en-US" sz="1600" dirty="0">
                <a:solidFill>
                  <a:srgbClr val="000000"/>
                </a:solidFill>
              </a:rPr>
              <a:t>						</a:t>
            </a:r>
            <a:r>
              <a:rPr lang="en-US" sz="1600" dirty="0" err="1">
                <a:solidFill>
                  <a:srgbClr val="000000"/>
                </a:solidFill>
              </a:rPr>
              <a:t>Kivitelező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hu-HU" sz="1600" dirty="0">
                <a:solidFill>
                  <a:srgbClr val="000000"/>
                </a:solidFill>
              </a:rPr>
              <a:t>Kivitelezési terv					</a:t>
            </a:r>
            <a:r>
              <a:rPr lang="en-US" sz="1600" dirty="0" err="1">
                <a:solidFill>
                  <a:srgbClr val="000000"/>
                </a:solidFill>
              </a:rPr>
              <a:t>Alvállalkozó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Használatbavételi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eljárás</a:t>
            </a:r>
            <a:r>
              <a:rPr lang="en-US" sz="1600" dirty="0">
                <a:solidFill>
                  <a:srgbClr val="000000"/>
                </a:solidFill>
              </a:rPr>
              <a:t>			</a:t>
            </a:r>
            <a:r>
              <a:rPr lang="en-US" sz="1600" dirty="0" err="1">
                <a:solidFill>
                  <a:srgbClr val="000000"/>
                </a:solidFill>
              </a:rPr>
              <a:t>Lebonyolító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hu-HU" sz="1600" dirty="0">
                <a:solidFill>
                  <a:srgbClr val="000000"/>
                </a:solidFill>
              </a:rPr>
              <a:t>Megvalósulási dokumentáció</a:t>
            </a:r>
            <a:r>
              <a:rPr lang="en-US" sz="1600" dirty="0">
                <a:solidFill>
                  <a:srgbClr val="000000"/>
                </a:solidFill>
              </a:rPr>
              <a:t>		</a:t>
            </a:r>
            <a:r>
              <a:rPr lang="en-US" sz="1600" dirty="0" err="1">
                <a:solidFill>
                  <a:srgbClr val="000000"/>
                </a:solidFill>
              </a:rPr>
              <a:t>Tervező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Szaktervző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Tervellenőr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Műszaki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ellenőr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Hatóságok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QS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Finanszírozó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200" dirty="0">
                <a:solidFill>
                  <a:srgbClr val="000000"/>
                </a:solidFill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2093605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építési</a:t>
            </a:r>
            <a:r>
              <a:rPr lang="en-US" b="1" dirty="0"/>
              <a:t> </a:t>
            </a:r>
            <a:r>
              <a:rPr lang="en-US" b="1" dirty="0" err="1"/>
              <a:t>beruházási</a:t>
            </a:r>
            <a:r>
              <a:rPr lang="en-US" b="1" dirty="0"/>
              <a:t> </a:t>
            </a:r>
            <a:r>
              <a:rPr lang="en-US" b="1" dirty="0" err="1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>
                <a:solidFill>
                  <a:srgbClr val="000000"/>
                </a:solidFill>
              </a:rPr>
              <a:t>Fenntartás</a:t>
            </a:r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endParaRPr lang="en-US" sz="3000" b="1" u="sng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Üzemeltetés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Fejlesztő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Karbantartás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Ügynök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Hasznosítás</a:t>
            </a:r>
            <a:r>
              <a:rPr lang="en-US" sz="1600" dirty="0">
                <a:solidFill>
                  <a:srgbClr val="000000"/>
                </a:solidFill>
              </a:rPr>
              <a:t>					</a:t>
            </a:r>
            <a:r>
              <a:rPr lang="en-US" sz="1600" dirty="0" err="1">
                <a:solidFill>
                  <a:srgbClr val="000000"/>
                </a:solidFill>
              </a:rPr>
              <a:t>Bérlő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>
                <a:solidFill>
                  <a:srgbClr val="000000"/>
                </a:solidFill>
              </a:rPr>
              <a:t>Értékesítés</a:t>
            </a:r>
            <a:r>
              <a:rPr lang="en-US" sz="1600" dirty="0">
                <a:solidFill>
                  <a:srgbClr val="000000"/>
                </a:solidFill>
              </a:rPr>
              <a:t>						</a:t>
            </a:r>
            <a:r>
              <a:rPr lang="en-US" sz="1600" dirty="0" err="1">
                <a:solidFill>
                  <a:srgbClr val="000000"/>
                </a:solidFill>
              </a:rPr>
              <a:t>Üzemeltető</a:t>
            </a:r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						</a:t>
            </a:r>
            <a:r>
              <a:rPr lang="en-US" sz="1600" dirty="0" err="1">
                <a:solidFill>
                  <a:srgbClr val="000000"/>
                </a:solidFill>
              </a:rPr>
              <a:t>Befektető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16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hu-HU" b="1" dirty="0"/>
              <a:t>Lebonyolítási variációk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hu-HU" dirty="0">
                <a:solidFill>
                  <a:srgbClr val="000000"/>
                </a:solidFill>
              </a:rPr>
              <a:t>Generálkivitelezés</a:t>
            </a:r>
          </a:p>
          <a:p>
            <a:r>
              <a:rPr lang="hu-HU" dirty="0" err="1">
                <a:solidFill>
                  <a:srgbClr val="000000"/>
                </a:solidFill>
              </a:rPr>
              <a:t>Fővállalkozás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 err="1">
                <a:solidFill>
                  <a:srgbClr val="000000"/>
                </a:solidFill>
              </a:rPr>
              <a:t>Design&amp;build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 err="1">
                <a:solidFill>
                  <a:srgbClr val="000000"/>
                </a:solidFill>
              </a:rPr>
              <a:t>Construction</a:t>
            </a:r>
            <a:r>
              <a:rPr lang="hu-HU" dirty="0">
                <a:solidFill>
                  <a:srgbClr val="000000"/>
                </a:solidFill>
              </a:rPr>
              <a:t> management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hu-HU" b="1" dirty="0"/>
              <a:t>Lebonyolítási variációk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hu-HU" u="sng" dirty="0">
                <a:solidFill>
                  <a:srgbClr val="000000"/>
                </a:solidFill>
              </a:rPr>
              <a:t>Generálkivitelezés</a:t>
            </a:r>
          </a:p>
          <a:p>
            <a:r>
              <a:rPr lang="hu-HU" dirty="0">
                <a:solidFill>
                  <a:srgbClr val="000000"/>
                </a:solidFill>
              </a:rPr>
              <a:t>Fejlesztő – Tervező</a:t>
            </a:r>
          </a:p>
          <a:p>
            <a:r>
              <a:rPr lang="hu-HU" dirty="0">
                <a:solidFill>
                  <a:srgbClr val="000000"/>
                </a:solidFill>
              </a:rPr>
              <a:t>						</a:t>
            </a:r>
            <a:r>
              <a:rPr lang="hu-HU" sz="1800" dirty="0">
                <a:solidFill>
                  <a:srgbClr val="000000"/>
                </a:solidFill>
              </a:rPr>
              <a:t>Építési engedélyezési terv</a:t>
            </a:r>
          </a:p>
          <a:p>
            <a:r>
              <a:rPr lang="hu-HU" sz="1800" dirty="0">
                <a:solidFill>
                  <a:srgbClr val="000000"/>
                </a:solidFill>
              </a:rPr>
              <a:t>				    Kivitelezési terv</a:t>
            </a:r>
            <a:r>
              <a:rPr lang="hu-HU" dirty="0">
                <a:solidFill>
                  <a:srgbClr val="000000"/>
                </a:solidFill>
              </a:rPr>
              <a:t>	</a:t>
            </a:r>
          </a:p>
          <a:p>
            <a:r>
              <a:rPr lang="hu-HU" dirty="0">
                <a:solidFill>
                  <a:srgbClr val="000000"/>
                </a:solidFill>
              </a:rPr>
              <a:t>Generálkivitelező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63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hu-HU" b="1" dirty="0"/>
              <a:t>Lebonyolítási variációk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hu-HU" u="sng" dirty="0" err="1">
                <a:solidFill>
                  <a:srgbClr val="000000"/>
                </a:solidFill>
              </a:rPr>
              <a:t>Fővállalkozás</a:t>
            </a:r>
            <a:endParaRPr lang="hu-HU" u="sng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Fejlesztő – Tervező 1</a:t>
            </a:r>
          </a:p>
          <a:p>
            <a:r>
              <a:rPr lang="hu-HU" dirty="0">
                <a:solidFill>
                  <a:srgbClr val="000000"/>
                </a:solidFill>
              </a:rPr>
              <a:t>					       </a:t>
            </a:r>
            <a:r>
              <a:rPr lang="hu-HU" sz="1800" dirty="0">
                <a:solidFill>
                  <a:srgbClr val="000000"/>
                </a:solidFill>
              </a:rPr>
              <a:t>Építési engedélyezési terv</a:t>
            </a:r>
            <a:r>
              <a:rPr lang="hu-HU" dirty="0">
                <a:solidFill>
                  <a:srgbClr val="000000"/>
                </a:solidFill>
              </a:rPr>
              <a:t>	</a:t>
            </a:r>
          </a:p>
          <a:p>
            <a:r>
              <a:rPr lang="hu-HU" dirty="0">
                <a:solidFill>
                  <a:srgbClr val="000000"/>
                </a:solidFill>
              </a:rPr>
              <a:t>Generálkivitelező – Tervező 1 v 2</a:t>
            </a:r>
          </a:p>
          <a:p>
            <a:r>
              <a:rPr lang="hu-HU" dirty="0">
                <a:solidFill>
                  <a:srgbClr val="000000"/>
                </a:solidFill>
              </a:rPr>
              <a:t>				</a:t>
            </a:r>
            <a:r>
              <a:rPr lang="hu-HU" sz="1800" dirty="0">
                <a:solidFill>
                  <a:srgbClr val="000000"/>
                </a:solidFill>
              </a:rPr>
              <a:t>Kivitelezési terv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48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hu-HU" b="1" dirty="0"/>
              <a:t>Lebonyolítási variációk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hu-HU" u="sng" dirty="0" err="1">
                <a:solidFill>
                  <a:srgbClr val="000000"/>
                </a:solidFill>
              </a:rPr>
              <a:t>Design&amp;build</a:t>
            </a:r>
            <a:endParaRPr lang="hu-HU" u="sng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Fejlesztő – Tervező 1</a:t>
            </a:r>
          </a:p>
          <a:p>
            <a:r>
              <a:rPr lang="hu-HU" dirty="0">
                <a:solidFill>
                  <a:srgbClr val="000000"/>
                </a:solidFill>
              </a:rPr>
              <a:t>					     </a:t>
            </a:r>
            <a:r>
              <a:rPr lang="hu-HU" sz="1800" dirty="0">
                <a:solidFill>
                  <a:srgbClr val="000000"/>
                </a:solidFill>
              </a:rPr>
              <a:t>Koncepció/specifikáció</a:t>
            </a:r>
            <a:r>
              <a:rPr lang="hu-HU" dirty="0">
                <a:solidFill>
                  <a:srgbClr val="000000"/>
                </a:solidFill>
              </a:rPr>
              <a:t>	</a:t>
            </a:r>
          </a:p>
          <a:p>
            <a:r>
              <a:rPr lang="hu-HU" dirty="0">
                <a:solidFill>
                  <a:srgbClr val="000000"/>
                </a:solidFill>
              </a:rPr>
              <a:t>Generálkivitelező – Tervező 1 v 2</a:t>
            </a:r>
          </a:p>
          <a:p>
            <a:r>
              <a:rPr lang="hu-HU" dirty="0">
                <a:solidFill>
                  <a:srgbClr val="000000"/>
                </a:solidFill>
              </a:rPr>
              <a:t>							</a:t>
            </a:r>
            <a:r>
              <a:rPr lang="hu-HU" sz="1800" dirty="0">
                <a:solidFill>
                  <a:srgbClr val="000000"/>
                </a:solidFill>
              </a:rPr>
              <a:t>Építési engedélyezési terv</a:t>
            </a:r>
            <a:r>
              <a:rPr lang="hu-HU" dirty="0">
                <a:solidFill>
                  <a:srgbClr val="000000"/>
                </a:solidFill>
              </a:rPr>
              <a:t>	</a:t>
            </a:r>
          </a:p>
          <a:p>
            <a:r>
              <a:rPr lang="hu-HU" sz="1800" dirty="0">
                <a:solidFill>
                  <a:srgbClr val="000000"/>
                </a:solidFill>
              </a:rPr>
              <a:t>				  Kivitelezési terv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44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hu-HU" b="1" dirty="0"/>
              <a:t>Lebonyolítási variációk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hu-HU" u="sng" dirty="0" err="1">
                <a:solidFill>
                  <a:srgbClr val="000000"/>
                </a:solidFill>
              </a:rPr>
              <a:t>Construction</a:t>
            </a:r>
            <a:r>
              <a:rPr lang="hu-HU" u="sng" dirty="0">
                <a:solidFill>
                  <a:srgbClr val="000000"/>
                </a:solidFill>
              </a:rPr>
              <a:t> management</a:t>
            </a:r>
          </a:p>
          <a:p>
            <a:r>
              <a:rPr lang="hu-HU" dirty="0">
                <a:solidFill>
                  <a:srgbClr val="000000"/>
                </a:solidFill>
              </a:rPr>
              <a:t>Fejlesztő – Tervező</a:t>
            </a:r>
          </a:p>
          <a:p>
            <a:r>
              <a:rPr lang="hu-HU" dirty="0">
                <a:solidFill>
                  <a:srgbClr val="000000"/>
                </a:solidFill>
              </a:rPr>
              <a:t>						</a:t>
            </a:r>
            <a:r>
              <a:rPr lang="hu-HU" sz="1800" dirty="0">
                <a:solidFill>
                  <a:srgbClr val="000000"/>
                </a:solidFill>
              </a:rPr>
              <a:t>Építési engedélyezési terv</a:t>
            </a:r>
          </a:p>
          <a:p>
            <a:r>
              <a:rPr lang="hu-HU" sz="1800" dirty="0">
                <a:solidFill>
                  <a:srgbClr val="000000"/>
                </a:solidFill>
              </a:rPr>
              <a:t>				    Kivitelezési terv</a:t>
            </a:r>
            <a:r>
              <a:rPr lang="hu-HU" dirty="0">
                <a:solidFill>
                  <a:srgbClr val="000000"/>
                </a:solidFill>
              </a:rPr>
              <a:t>	</a:t>
            </a:r>
          </a:p>
          <a:p>
            <a:r>
              <a:rPr lang="hu-HU" dirty="0">
                <a:solidFill>
                  <a:srgbClr val="000000"/>
                </a:solidFill>
              </a:rPr>
              <a:t>Alvállalkozó kivitelezők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84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98975"/>
          </a:xfrm>
        </p:spPr>
        <p:txBody>
          <a:bodyPr>
            <a:normAutofit fontScale="77500" lnSpcReduction="20000"/>
          </a:bodyPr>
          <a:lstStyle/>
          <a:p>
            <a:r>
              <a:rPr lang="hu-HU" dirty="0">
                <a:solidFill>
                  <a:srgbClr val="000000"/>
                </a:solidFill>
              </a:rPr>
              <a:t>Legfontosabb dokumentum</a:t>
            </a:r>
          </a:p>
          <a:p>
            <a:r>
              <a:rPr lang="en-US" dirty="0" err="1">
                <a:solidFill>
                  <a:srgbClr val="000000"/>
                </a:solidFill>
              </a:rPr>
              <a:t>Feltételezzük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hogy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mindkét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fél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korrekt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dirty="0" err="1">
                <a:solidFill>
                  <a:srgbClr val="000000"/>
                </a:solidFill>
              </a:rPr>
              <a:t>Náluk</a:t>
            </a:r>
            <a:r>
              <a:rPr lang="en-US" dirty="0">
                <a:solidFill>
                  <a:srgbClr val="000000"/>
                </a:solidFill>
              </a:rPr>
              <a:t>” a </a:t>
            </a:r>
            <a:r>
              <a:rPr lang="en-US" dirty="0" err="1">
                <a:solidFill>
                  <a:srgbClr val="000000"/>
                </a:solidFill>
              </a:rPr>
              <a:t>forrás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jogosultság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dirty="0" err="1">
                <a:solidFill>
                  <a:srgbClr val="000000"/>
                </a:solidFill>
              </a:rPr>
              <a:t>Nálunk</a:t>
            </a:r>
            <a:r>
              <a:rPr lang="en-US" dirty="0">
                <a:solidFill>
                  <a:srgbClr val="000000"/>
                </a:solidFill>
              </a:rPr>
              <a:t>” a </a:t>
            </a:r>
            <a:r>
              <a:rPr lang="en-US" dirty="0" err="1">
                <a:solidFill>
                  <a:srgbClr val="000000"/>
                </a:solidFill>
              </a:rPr>
              <a:t>szaktudás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Szerződés hivatott kezelni minden problémát - lehetetlen</a:t>
            </a:r>
          </a:p>
          <a:p>
            <a:r>
              <a:rPr lang="hu-HU" dirty="0">
                <a:solidFill>
                  <a:srgbClr val="000000"/>
                </a:solidFill>
              </a:rPr>
              <a:t>Kockázatok és felelősségek megfelelő telepítése</a:t>
            </a:r>
          </a:p>
          <a:p>
            <a:r>
              <a:rPr lang="hu-HU" dirty="0">
                <a:solidFill>
                  <a:srgbClr val="000000"/>
                </a:solidFill>
              </a:rPr>
              <a:t>Felkészületlenség/rutintalanság okoz problémát</a:t>
            </a:r>
          </a:p>
          <a:p>
            <a:r>
              <a:rPr lang="hu-HU" dirty="0">
                <a:solidFill>
                  <a:srgbClr val="000000"/>
                </a:solidFill>
              </a:rPr>
              <a:t>Bizonytalanság okoz problémát, magasabb árakat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80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hu-HU" b="1" dirty="0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000000"/>
                </a:solidFill>
              </a:rPr>
              <a:t>Törzsszöveg</a:t>
            </a:r>
          </a:p>
          <a:p>
            <a:r>
              <a:rPr lang="hu-HU" dirty="0">
                <a:solidFill>
                  <a:srgbClr val="000000"/>
                </a:solidFill>
              </a:rPr>
              <a:t>Tervek</a:t>
            </a:r>
          </a:p>
          <a:p>
            <a:r>
              <a:rPr lang="hu-HU" dirty="0">
                <a:solidFill>
                  <a:srgbClr val="000000"/>
                </a:solidFill>
              </a:rPr>
              <a:t>Specifikáció</a:t>
            </a:r>
          </a:p>
          <a:p>
            <a:r>
              <a:rPr lang="hu-HU" dirty="0">
                <a:solidFill>
                  <a:srgbClr val="000000"/>
                </a:solidFill>
              </a:rPr>
              <a:t>Engedélyek</a:t>
            </a:r>
          </a:p>
          <a:p>
            <a:r>
              <a:rPr lang="hu-HU" dirty="0">
                <a:solidFill>
                  <a:srgbClr val="000000"/>
                </a:solidFill>
              </a:rPr>
              <a:t>Költségvetés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37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 fontScale="70000" lnSpcReduction="20000"/>
          </a:bodyPr>
          <a:lstStyle/>
          <a:p>
            <a:r>
              <a:rPr lang="hu-HU" dirty="0">
                <a:solidFill>
                  <a:srgbClr val="000000"/>
                </a:solidFill>
              </a:rPr>
              <a:t>Tárgya, műszaki tartalom</a:t>
            </a:r>
          </a:p>
          <a:p>
            <a:r>
              <a:rPr lang="hu-HU" dirty="0">
                <a:solidFill>
                  <a:srgbClr val="000000"/>
                </a:solidFill>
              </a:rPr>
              <a:t>Dokumentumok</a:t>
            </a:r>
          </a:p>
          <a:p>
            <a:r>
              <a:rPr lang="hu-HU" dirty="0">
                <a:solidFill>
                  <a:srgbClr val="000000"/>
                </a:solidFill>
              </a:rPr>
              <a:t>Vállalási ár, elszámolás</a:t>
            </a:r>
          </a:p>
          <a:p>
            <a:r>
              <a:rPr lang="hu-HU" dirty="0">
                <a:solidFill>
                  <a:srgbClr val="000000"/>
                </a:solidFill>
              </a:rPr>
              <a:t>Határidő, ütemezés</a:t>
            </a:r>
          </a:p>
          <a:p>
            <a:r>
              <a:rPr lang="hu-HU" dirty="0">
                <a:solidFill>
                  <a:srgbClr val="000000"/>
                </a:solidFill>
              </a:rPr>
              <a:t>Biztosítékok</a:t>
            </a:r>
          </a:p>
          <a:p>
            <a:r>
              <a:rPr lang="hu-HU" dirty="0">
                <a:solidFill>
                  <a:srgbClr val="000000"/>
                </a:solidFill>
              </a:rPr>
              <a:t>Szankciók</a:t>
            </a:r>
          </a:p>
          <a:p>
            <a:r>
              <a:rPr lang="hu-HU" dirty="0">
                <a:solidFill>
                  <a:srgbClr val="000000"/>
                </a:solidFill>
              </a:rPr>
              <a:t>Felek kötelezettségei</a:t>
            </a:r>
          </a:p>
          <a:p>
            <a:r>
              <a:rPr lang="hu-HU" dirty="0">
                <a:solidFill>
                  <a:srgbClr val="000000"/>
                </a:solidFill>
              </a:rPr>
              <a:t>Változásmanagement</a:t>
            </a:r>
          </a:p>
          <a:p>
            <a:r>
              <a:rPr lang="hu-HU" dirty="0">
                <a:solidFill>
                  <a:srgbClr val="000000"/>
                </a:solidFill>
              </a:rPr>
              <a:t>Dokumentálás, folyamatok</a:t>
            </a:r>
          </a:p>
          <a:p>
            <a:r>
              <a:rPr lang="hu-HU" dirty="0">
                <a:solidFill>
                  <a:srgbClr val="000000"/>
                </a:solidFill>
              </a:rPr>
              <a:t>Jótállás, szavatosság</a:t>
            </a:r>
          </a:p>
          <a:p>
            <a:r>
              <a:rPr lang="hu-HU" dirty="0">
                <a:solidFill>
                  <a:srgbClr val="000000"/>
                </a:solidFill>
              </a:rPr>
              <a:t>Viták kezelése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18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>
                <a:solidFill>
                  <a:schemeClr val="tx1"/>
                </a:solidFill>
              </a:rPr>
              <a:t>Épületek biztonságos használata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11" y="3373330"/>
            <a:ext cx="4233080" cy="3021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59" y="3373330"/>
            <a:ext cx="4200310" cy="30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3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Tárgy, műszaki tartalom</a:t>
            </a:r>
          </a:p>
          <a:p>
            <a:r>
              <a:rPr lang="hu-HU" dirty="0">
                <a:solidFill>
                  <a:srgbClr val="000000"/>
                </a:solidFill>
              </a:rPr>
              <a:t>Egyenértékűség</a:t>
            </a:r>
          </a:p>
        </p:txBody>
      </p:sp>
    </p:spTree>
    <p:extLst>
      <p:ext uri="{BB962C8B-B14F-4D97-AF65-F5344CB8AC3E}">
        <p14:creationId xmlns:p14="http://schemas.microsoft.com/office/powerpoint/2010/main" val="4221896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 fontScale="85000" lnSpcReduction="10000"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Dokumentumok</a:t>
            </a:r>
          </a:p>
          <a:p>
            <a:r>
              <a:rPr lang="en-US" dirty="0" err="1">
                <a:solidFill>
                  <a:srgbClr val="000000"/>
                </a:solidFill>
              </a:rPr>
              <a:t>Építési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engedély</a:t>
            </a:r>
            <a:r>
              <a:rPr lang="hu-HU" dirty="0" err="1">
                <a:solidFill>
                  <a:srgbClr val="000000"/>
                </a:solidFill>
              </a:rPr>
              <a:t>ezési</a:t>
            </a:r>
            <a:r>
              <a:rPr lang="hu-HU" dirty="0">
                <a:solidFill>
                  <a:srgbClr val="000000"/>
                </a:solidFill>
              </a:rPr>
              <a:t> tervek</a:t>
            </a:r>
          </a:p>
          <a:p>
            <a:r>
              <a:rPr lang="hu-HU" dirty="0">
                <a:solidFill>
                  <a:srgbClr val="000000"/>
                </a:solidFill>
              </a:rPr>
              <a:t>Építési engedély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Kivitel</a:t>
            </a:r>
            <a:r>
              <a:rPr lang="hu-HU" dirty="0" err="1">
                <a:solidFill>
                  <a:srgbClr val="000000"/>
                </a:solidFill>
              </a:rPr>
              <a:t>ezés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Gyártmány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Létesítési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engedélyek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Közmű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engedélyek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Megvalósulási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tervek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Használatbavételi engedély</a:t>
            </a:r>
            <a:endParaRPr lang="en-US" dirty="0">
              <a:solidFill>
                <a:srgbClr val="000000"/>
              </a:solidFill>
            </a:endParaRPr>
          </a:p>
          <a:p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08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Dokumentumok</a:t>
            </a:r>
          </a:p>
          <a:p>
            <a:r>
              <a:rPr lang="hu-HU" dirty="0">
                <a:solidFill>
                  <a:srgbClr val="000000"/>
                </a:solidFill>
              </a:rPr>
              <a:t>Tervhiba – gondos szakkivitelező</a:t>
            </a:r>
          </a:p>
          <a:p>
            <a:r>
              <a:rPr lang="hu-HU" dirty="0">
                <a:solidFill>
                  <a:srgbClr val="000000"/>
                </a:solidFill>
              </a:rPr>
              <a:t>Tervezői felelősség</a:t>
            </a:r>
          </a:p>
          <a:p>
            <a:r>
              <a:rPr lang="hu-HU" dirty="0">
                <a:solidFill>
                  <a:srgbClr val="000000"/>
                </a:solidFill>
              </a:rPr>
              <a:t>Szabványok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specifikáció</a:t>
            </a:r>
          </a:p>
          <a:p>
            <a:r>
              <a:rPr lang="hu-HU" dirty="0">
                <a:solidFill>
                  <a:srgbClr val="000000"/>
                </a:solidFill>
              </a:rPr>
              <a:t>Tervdokumentáción belüli ellentmondások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29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 lnSpcReduction="10000"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Vállalási ár, elszámolás</a:t>
            </a:r>
          </a:p>
          <a:p>
            <a:r>
              <a:rPr lang="hu-HU" dirty="0">
                <a:solidFill>
                  <a:srgbClr val="000000"/>
                </a:solidFill>
              </a:rPr>
              <a:t>Átalányár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tételes elszámolás</a:t>
            </a:r>
          </a:p>
          <a:p>
            <a:r>
              <a:rPr lang="hu-HU" dirty="0">
                <a:solidFill>
                  <a:srgbClr val="000000"/>
                </a:solidFill>
              </a:rPr>
              <a:t>GMP</a:t>
            </a:r>
          </a:p>
          <a:p>
            <a:r>
              <a:rPr lang="hu-HU" dirty="0">
                <a:solidFill>
                  <a:srgbClr val="000000"/>
                </a:solidFill>
              </a:rPr>
              <a:t>Mennyiségi kockázat</a:t>
            </a:r>
          </a:p>
          <a:p>
            <a:r>
              <a:rPr lang="hu-HU" dirty="0">
                <a:solidFill>
                  <a:srgbClr val="000000"/>
                </a:solidFill>
              </a:rPr>
              <a:t>Elmaradó munkák</a:t>
            </a:r>
          </a:p>
          <a:p>
            <a:r>
              <a:rPr lang="hu-HU" dirty="0">
                <a:solidFill>
                  <a:srgbClr val="000000"/>
                </a:solidFill>
              </a:rPr>
              <a:t>Előreláthatóság</a:t>
            </a:r>
          </a:p>
          <a:p>
            <a:r>
              <a:rPr lang="hu-HU">
                <a:solidFill>
                  <a:srgbClr val="000000"/>
                </a:solidFill>
              </a:rPr>
              <a:t>Végszámla</a:t>
            </a:r>
            <a:endParaRPr lang="hu-HU" dirty="0">
              <a:solidFill>
                <a:srgbClr val="000000"/>
              </a:solidFill>
            </a:endParaRPr>
          </a:p>
          <a:p>
            <a:endParaRPr lang="hu-HU" dirty="0">
              <a:solidFill>
                <a:srgbClr val="000000"/>
              </a:solidFill>
            </a:endParaRPr>
          </a:p>
          <a:p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58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 fontScale="92500" lnSpcReduction="10000"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Határidő, ütemezés</a:t>
            </a:r>
          </a:p>
          <a:p>
            <a:r>
              <a:rPr lang="hu-HU" dirty="0">
                <a:solidFill>
                  <a:srgbClr val="000000"/>
                </a:solidFill>
              </a:rPr>
              <a:t>Folyamatos tervszolgáltatás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kivitelezés</a:t>
            </a:r>
          </a:p>
          <a:p>
            <a:r>
              <a:rPr lang="hu-HU" dirty="0">
                <a:solidFill>
                  <a:srgbClr val="000000"/>
                </a:solidFill>
              </a:rPr>
              <a:t>Részhatáridők</a:t>
            </a:r>
          </a:p>
          <a:p>
            <a:r>
              <a:rPr lang="hu-HU" dirty="0">
                <a:solidFill>
                  <a:srgbClr val="000000"/>
                </a:solidFill>
              </a:rPr>
              <a:t>Alternatíva áttervezés</a:t>
            </a:r>
          </a:p>
          <a:p>
            <a:r>
              <a:rPr lang="hu-HU" dirty="0">
                <a:solidFill>
                  <a:srgbClr val="000000"/>
                </a:solidFill>
              </a:rPr>
              <a:t>Mikor építhetünk?</a:t>
            </a:r>
          </a:p>
          <a:p>
            <a:r>
              <a:rPr lang="hu-HU" dirty="0">
                <a:solidFill>
                  <a:srgbClr val="000000"/>
                </a:solidFill>
              </a:rPr>
              <a:t>Újabb vállalkozó bevonása</a:t>
            </a:r>
          </a:p>
          <a:p>
            <a:r>
              <a:rPr lang="hu-HU" dirty="0">
                <a:solidFill>
                  <a:srgbClr val="000000"/>
                </a:solidFill>
              </a:rPr>
              <a:t>Közbeszerzés fix átfutás</a:t>
            </a:r>
          </a:p>
        </p:txBody>
      </p:sp>
    </p:spTree>
    <p:extLst>
      <p:ext uri="{BB962C8B-B14F-4D97-AF65-F5344CB8AC3E}">
        <p14:creationId xmlns:p14="http://schemas.microsoft.com/office/powerpoint/2010/main" val="321846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Biztosítékok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Garanciák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visszatartás</a:t>
            </a:r>
          </a:p>
          <a:p>
            <a:r>
              <a:rPr lang="hu-HU" dirty="0" err="1">
                <a:solidFill>
                  <a:srgbClr val="000000"/>
                </a:solidFill>
              </a:rPr>
              <a:t>Újratöltődő</a:t>
            </a:r>
            <a:r>
              <a:rPr lang="hu-HU" dirty="0">
                <a:solidFill>
                  <a:srgbClr val="000000"/>
                </a:solidFill>
              </a:rPr>
              <a:t> garancia</a:t>
            </a:r>
          </a:p>
          <a:p>
            <a:r>
              <a:rPr lang="hu-HU" dirty="0">
                <a:solidFill>
                  <a:srgbClr val="000000"/>
                </a:solidFill>
              </a:rPr>
              <a:t>Végszámla mértéke</a:t>
            </a:r>
          </a:p>
        </p:txBody>
      </p:sp>
    </p:spTree>
    <p:extLst>
      <p:ext uri="{BB962C8B-B14F-4D97-AF65-F5344CB8AC3E}">
        <p14:creationId xmlns:p14="http://schemas.microsoft.com/office/powerpoint/2010/main" val="1531103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Szankciók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Kötbérek</a:t>
            </a:r>
          </a:p>
          <a:p>
            <a:r>
              <a:rPr lang="hu-HU" dirty="0">
                <a:solidFill>
                  <a:srgbClr val="000000"/>
                </a:solidFill>
              </a:rPr>
              <a:t>Meghiúsulás</a:t>
            </a:r>
          </a:p>
          <a:p>
            <a:r>
              <a:rPr lang="hu-HU" dirty="0">
                <a:solidFill>
                  <a:srgbClr val="000000"/>
                </a:solidFill>
              </a:rPr>
              <a:t>Kártérítés</a:t>
            </a:r>
          </a:p>
        </p:txBody>
      </p:sp>
    </p:spTree>
    <p:extLst>
      <p:ext uri="{BB962C8B-B14F-4D97-AF65-F5344CB8AC3E}">
        <p14:creationId xmlns:p14="http://schemas.microsoft.com/office/powerpoint/2010/main" val="473566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Felek kötelezettségei</a:t>
            </a:r>
          </a:p>
        </p:txBody>
      </p:sp>
    </p:spTree>
    <p:extLst>
      <p:ext uri="{BB962C8B-B14F-4D97-AF65-F5344CB8AC3E}">
        <p14:creationId xmlns:p14="http://schemas.microsoft.com/office/powerpoint/2010/main" val="3212723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 fontScale="92500"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Változásmanagement</a:t>
            </a:r>
          </a:p>
          <a:p>
            <a:r>
              <a:rPr lang="hu-HU" dirty="0">
                <a:solidFill>
                  <a:srgbClr val="000000"/>
                </a:solidFill>
              </a:rPr>
              <a:t>Pótmunka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többletmunka</a:t>
            </a:r>
          </a:p>
          <a:p>
            <a:r>
              <a:rPr lang="hu-HU" dirty="0">
                <a:solidFill>
                  <a:srgbClr val="000000"/>
                </a:solidFill>
              </a:rPr>
              <a:t>Pótmunka árak képzése</a:t>
            </a:r>
          </a:p>
          <a:p>
            <a:r>
              <a:rPr lang="hu-HU" dirty="0">
                <a:solidFill>
                  <a:srgbClr val="000000"/>
                </a:solidFill>
              </a:rPr>
              <a:t>Pótmunka folyamat</a:t>
            </a:r>
          </a:p>
          <a:p>
            <a:r>
              <a:rPr lang="hu-HU" dirty="0">
                <a:solidFill>
                  <a:srgbClr val="000000"/>
                </a:solidFill>
              </a:rPr>
              <a:t>Pótmunka határidőre gyakorolt hatása</a:t>
            </a:r>
          </a:p>
          <a:p>
            <a:r>
              <a:rPr lang="hu-HU" dirty="0">
                <a:solidFill>
                  <a:srgbClr val="000000"/>
                </a:solidFill>
              </a:rPr>
              <a:t>Pótmunka elszámolása</a:t>
            </a:r>
          </a:p>
          <a:p>
            <a:r>
              <a:rPr lang="hu-HU" dirty="0">
                <a:solidFill>
                  <a:srgbClr val="000000"/>
                </a:solidFill>
              </a:rPr>
              <a:t>Pótmunka kötelező kivitelezése</a:t>
            </a:r>
          </a:p>
        </p:txBody>
      </p:sp>
    </p:spTree>
    <p:extLst>
      <p:ext uri="{BB962C8B-B14F-4D97-AF65-F5344CB8AC3E}">
        <p14:creationId xmlns:p14="http://schemas.microsoft.com/office/powerpoint/2010/main" val="880442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Dokumentálás, folyamatok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Válaszadási idő</a:t>
            </a:r>
          </a:p>
          <a:p>
            <a:r>
              <a:rPr lang="hu-HU" dirty="0">
                <a:solidFill>
                  <a:srgbClr val="000000"/>
                </a:solidFill>
              </a:rPr>
              <a:t>Naptári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munkanap</a:t>
            </a:r>
          </a:p>
          <a:p>
            <a:r>
              <a:rPr lang="hu-HU" dirty="0">
                <a:solidFill>
                  <a:srgbClr val="000000"/>
                </a:solidFill>
              </a:rPr>
              <a:t>Mintáztatás</a:t>
            </a:r>
          </a:p>
          <a:p>
            <a:r>
              <a:rPr lang="hu-HU" dirty="0">
                <a:solidFill>
                  <a:srgbClr val="000000"/>
                </a:solidFill>
              </a:rPr>
              <a:t>Műszaki átadás – átvétel</a:t>
            </a:r>
          </a:p>
          <a:p>
            <a:r>
              <a:rPr lang="hu-HU" dirty="0">
                <a:solidFill>
                  <a:srgbClr val="000000"/>
                </a:solidFill>
              </a:rPr>
              <a:t>HVE</a:t>
            </a:r>
          </a:p>
        </p:txBody>
      </p:sp>
    </p:spTree>
    <p:extLst>
      <p:ext uri="{BB962C8B-B14F-4D97-AF65-F5344CB8AC3E}">
        <p14:creationId xmlns:p14="http://schemas.microsoft.com/office/powerpoint/2010/main" val="405020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>
                <a:solidFill>
                  <a:schemeClr val="tx1"/>
                </a:solidFill>
              </a:rPr>
              <a:t>Épített környezetünk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3456893"/>
            <a:ext cx="596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1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Jótállás, szavatosság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Üzleti döntés</a:t>
            </a:r>
          </a:p>
          <a:p>
            <a:r>
              <a:rPr lang="hu-HU" dirty="0">
                <a:solidFill>
                  <a:srgbClr val="000000"/>
                </a:solidFill>
              </a:rPr>
              <a:t>Jogszabályi kötelezettség</a:t>
            </a:r>
          </a:p>
          <a:p>
            <a:r>
              <a:rPr lang="hu-HU" dirty="0">
                <a:solidFill>
                  <a:srgbClr val="000000"/>
                </a:solidFill>
              </a:rPr>
              <a:t>Reakcióidő</a:t>
            </a:r>
          </a:p>
          <a:p>
            <a:r>
              <a:rPr lang="hu-HU" dirty="0">
                <a:solidFill>
                  <a:srgbClr val="000000"/>
                </a:solidFill>
              </a:rPr>
              <a:t>Ismétlődő hibák kezelése</a:t>
            </a:r>
          </a:p>
          <a:p>
            <a:r>
              <a:rPr lang="hu-HU" dirty="0">
                <a:solidFill>
                  <a:srgbClr val="000000"/>
                </a:solidFill>
              </a:rPr>
              <a:t>Jótállás kezdete</a:t>
            </a:r>
          </a:p>
        </p:txBody>
      </p:sp>
    </p:spTree>
    <p:extLst>
      <p:ext uri="{BB962C8B-B14F-4D97-AF65-F5344CB8AC3E}">
        <p14:creationId xmlns:p14="http://schemas.microsoft.com/office/powerpoint/2010/main" val="740575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hu-HU" u="sng" dirty="0">
                <a:solidFill>
                  <a:srgbClr val="000000"/>
                </a:solidFill>
              </a:rPr>
              <a:t>Viták kezelése</a:t>
            </a:r>
          </a:p>
          <a:p>
            <a:r>
              <a:rPr lang="hu-HU" dirty="0">
                <a:solidFill>
                  <a:srgbClr val="000000"/>
                </a:solidFill>
              </a:rPr>
              <a:t>Mediátor</a:t>
            </a:r>
          </a:p>
          <a:p>
            <a:r>
              <a:rPr lang="hu-HU" dirty="0">
                <a:solidFill>
                  <a:srgbClr val="000000"/>
                </a:solidFill>
              </a:rPr>
              <a:t>Független szakértő</a:t>
            </a:r>
          </a:p>
          <a:p>
            <a:r>
              <a:rPr lang="hu-HU" dirty="0">
                <a:solidFill>
                  <a:srgbClr val="000000"/>
                </a:solidFill>
              </a:rPr>
              <a:t>Bíróság</a:t>
            </a:r>
          </a:p>
          <a:p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6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Bemutatott</a:t>
            </a:r>
            <a:r>
              <a:rPr lang="en-US" b="1" dirty="0"/>
              <a:t> </a:t>
            </a:r>
            <a:r>
              <a:rPr lang="en-US" b="1" dirty="0" err="1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u="sng" dirty="0" err="1">
                <a:solidFill>
                  <a:schemeClr val="tx1"/>
                </a:solidFill>
              </a:rPr>
              <a:t>Bevezető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gondolatok</a:t>
            </a:r>
            <a:endParaRPr lang="en-US" u="sng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Építőipar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jelenlegi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helyzete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építési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beruházási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folyamat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 err="1">
                <a:solidFill>
                  <a:srgbClr val="00B050"/>
                </a:solidFill>
              </a:rPr>
              <a:t>Jövőkép</a:t>
            </a:r>
            <a:endParaRPr lang="en-US" b="1" u="sng" dirty="0">
              <a:solidFill>
                <a:srgbClr val="00B05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35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Jövőkép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4"/>
            <a:ext cx="6400800" cy="4144735"/>
          </a:xfrm>
        </p:spPr>
        <p:txBody>
          <a:bodyPr>
            <a:normAutofit fontScale="85000" lnSpcReduction="10000"/>
          </a:bodyPr>
          <a:lstStyle/>
          <a:p>
            <a:r>
              <a:rPr lang="hu-HU" dirty="0">
                <a:solidFill>
                  <a:srgbClr val="000000"/>
                </a:solidFill>
              </a:rPr>
              <a:t>Áremelkedés határai...valami jönni fog</a:t>
            </a:r>
          </a:p>
          <a:p>
            <a:r>
              <a:rPr lang="en-US" dirty="0" err="1">
                <a:solidFill>
                  <a:srgbClr val="000000"/>
                </a:solidFill>
              </a:rPr>
              <a:t>Szakma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megítélésének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javítása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Szabályozás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finomítása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3D </a:t>
            </a:r>
            <a:r>
              <a:rPr lang="en-US" dirty="0" err="1">
                <a:solidFill>
                  <a:srgbClr val="000000"/>
                </a:solidFill>
              </a:rPr>
              <a:t>Tervezés</a:t>
            </a:r>
            <a:r>
              <a:rPr lang="hu-HU" dirty="0">
                <a:solidFill>
                  <a:srgbClr val="000000"/>
                </a:solidFill>
              </a:rPr>
              <a:t> - </a:t>
            </a:r>
            <a:r>
              <a:rPr lang="en-US" dirty="0">
                <a:solidFill>
                  <a:srgbClr val="000000"/>
                </a:solidFill>
              </a:rPr>
              <a:t>BIM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Digitalizálás</a:t>
            </a:r>
          </a:p>
          <a:p>
            <a:r>
              <a:rPr lang="hu-HU" dirty="0">
                <a:solidFill>
                  <a:srgbClr val="000000"/>
                </a:solidFill>
              </a:rPr>
              <a:t>Erőforrás management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Termelési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hatékonyságnövelés</a:t>
            </a:r>
            <a:r>
              <a:rPr lang="hu-HU" dirty="0">
                <a:solidFill>
                  <a:srgbClr val="000000"/>
                </a:solidFill>
              </a:rPr>
              <a:t> - pályázatok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Fenntarthatóság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Energiahatékonyság</a:t>
            </a:r>
            <a:endParaRPr lang="hu-HU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02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80119"/>
          </a:xfrm>
        </p:spPr>
        <p:txBody>
          <a:bodyPr/>
          <a:lstStyle/>
          <a:p>
            <a:r>
              <a:rPr lang="hu-HU" b="1" dirty="0"/>
              <a:t>Kérdések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t2.gstatic.com/images?q=tbn:ANd9GcRYinpsS_dGzccz7xO5u59MpVGfYjTAp4PFLHFcTb_jGJBj_l2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200800" cy="480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63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080119"/>
          </a:xfrm>
        </p:spPr>
        <p:txBody>
          <a:bodyPr>
            <a:normAutofit/>
          </a:bodyPr>
          <a:lstStyle/>
          <a:p>
            <a:r>
              <a:rPr lang="hu-HU" sz="6000" dirty="0"/>
              <a:t>Köszönöm a figyelmet!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chemeClr val="tx1"/>
                </a:solidFill>
              </a:rPr>
              <a:t>Szaktudást igényel</a:t>
            </a:r>
          </a:p>
          <a:p>
            <a:r>
              <a:rPr lang="en-US" sz="3000" dirty="0">
                <a:solidFill>
                  <a:schemeClr val="tx1"/>
                </a:solidFill>
              </a:rPr>
              <a:t>Mérnöki teljesítmény</a:t>
            </a:r>
          </a:p>
          <a:p>
            <a:r>
              <a:rPr lang="en-US" sz="3000" dirty="0">
                <a:solidFill>
                  <a:schemeClr val="tx1"/>
                </a:solidFill>
              </a:rPr>
              <a:t>Hatékony épület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27" y="3813832"/>
            <a:ext cx="4117207" cy="2859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69" y="3802823"/>
            <a:ext cx="4320173" cy="28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3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53285"/>
            <a:ext cx="6400800" cy="3961765"/>
          </a:xfrm>
        </p:spPr>
        <p:txBody>
          <a:bodyPr>
            <a:normAutofit lnSpcReduction="10000"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Rendkívül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összetett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és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kockázatos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Szabályok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és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keretek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között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az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ingatlanfejlesztés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minden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fázisában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Együttműködés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Az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építési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folyamat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tudatos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								- </a:t>
            </a:r>
            <a:r>
              <a:rPr lang="en-US" sz="1900" dirty="0" err="1">
                <a:solidFill>
                  <a:schemeClr val="tx1"/>
                </a:solidFill>
              </a:rPr>
              <a:t>tervezése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								- </a:t>
            </a:r>
            <a:r>
              <a:rPr lang="en-US" sz="1900" dirty="0" err="1">
                <a:solidFill>
                  <a:schemeClr val="tx1"/>
                </a:solidFill>
              </a:rPr>
              <a:t>szervezése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								- </a:t>
            </a:r>
            <a:r>
              <a:rPr lang="en-US" sz="1900" dirty="0" err="1">
                <a:solidFill>
                  <a:schemeClr val="tx1"/>
                </a:solidFill>
              </a:rPr>
              <a:t>irányítása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								- </a:t>
            </a:r>
            <a:r>
              <a:rPr lang="en-US" sz="1900" dirty="0" err="1">
                <a:solidFill>
                  <a:schemeClr val="tx1"/>
                </a:solidFill>
              </a:rPr>
              <a:t>ellenőrzése</a:t>
            </a:r>
            <a:endParaRPr lang="en-US" sz="1900" dirty="0">
              <a:solidFill>
                <a:schemeClr val="tx1"/>
              </a:solidFill>
            </a:endParaRPr>
          </a:p>
          <a:p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Bevezető</a:t>
            </a:r>
            <a:r>
              <a:rPr lang="en-US" b="1" dirty="0"/>
              <a:t> </a:t>
            </a:r>
            <a:r>
              <a:rPr lang="en-US" b="1" dirty="0" err="1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</a:rPr>
              <a:t>Jogi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Pénzügyi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Műszaki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Idő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KERETEK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 MINDEN PROJEKT MÁS!!!</a:t>
            </a: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/>
              <a:t>Bemutatott</a:t>
            </a:r>
            <a:r>
              <a:rPr lang="en-US" b="1" dirty="0"/>
              <a:t> </a:t>
            </a:r>
            <a:r>
              <a:rPr lang="en-US" b="1" dirty="0" err="1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Bevezető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gondolatok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 err="1">
                <a:solidFill>
                  <a:srgbClr val="00B050"/>
                </a:solidFill>
              </a:rPr>
              <a:t>Építőipar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jelenlegi</a:t>
            </a:r>
            <a:r>
              <a:rPr lang="en-US" b="1" u="sng" dirty="0">
                <a:solidFill>
                  <a:srgbClr val="00B050"/>
                </a:solidFill>
              </a:rPr>
              <a:t> </a:t>
            </a:r>
            <a:r>
              <a:rPr lang="en-US" b="1" u="sng" dirty="0" err="1">
                <a:solidFill>
                  <a:srgbClr val="00B050"/>
                </a:solidFill>
              </a:rPr>
              <a:t>helyzete</a:t>
            </a:r>
            <a:endParaRPr lang="en-US" b="1" u="sng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építési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beruházási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folyamat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Jövőkép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00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10381</TotalTime>
  <Words>803</Words>
  <Application>Microsoft Macintosh PowerPoint</Application>
  <PresentationFormat>Diavetítés a képernyőre (4:3 oldalarány)</PresentationFormat>
  <Paragraphs>388</Paragraphs>
  <Slides>55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59" baseType="lpstr">
      <vt:lpstr>Arial</vt:lpstr>
      <vt:lpstr>Calibri</vt:lpstr>
      <vt:lpstr>Mangal</vt:lpstr>
      <vt:lpstr>Office Theme</vt:lpstr>
      <vt:lpstr>Trükkök és buktatók</vt:lpstr>
      <vt:lpstr>Bemutatott témák</vt:lpstr>
      <vt:lpstr>Bevezető gondolatok</vt:lpstr>
      <vt:lpstr>Bevezető gondolatok</vt:lpstr>
      <vt:lpstr>Bevezető gondolatok</vt:lpstr>
      <vt:lpstr>Bevezető gondolatok</vt:lpstr>
      <vt:lpstr>Bevezető gondolatok</vt:lpstr>
      <vt:lpstr>Bevezető gondolatok</vt:lpstr>
      <vt:lpstr>Bemutatott témák</vt:lpstr>
      <vt:lpstr>Építőipar jelenlegi helyzete</vt:lpstr>
      <vt:lpstr>Építőipar jelenlegi helyzete</vt:lpstr>
      <vt:lpstr>Bemutatott témák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Kik a résztvevők?</vt:lpstr>
      <vt:lpstr>Ki a beruházó?</vt:lpstr>
      <vt:lpstr>Ki a beruházó?</vt:lpstr>
      <vt:lpstr>Ki a beruházó?</vt:lpstr>
      <vt:lpstr>Ki a tervező?</vt:lpstr>
      <vt:lpstr>Ki a lebonyolító?</vt:lpstr>
      <vt:lpstr>Ki a műszaki ellenőr?</vt:lpstr>
      <vt:lpstr>Ki a kivitelező?</vt:lpstr>
      <vt:lpstr>Az építési beruházási folyamat</vt:lpstr>
      <vt:lpstr>Beruházói előkészítés státusza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Lebonyolítási variációk</vt:lpstr>
      <vt:lpstr>Lebonyolítási variációk</vt:lpstr>
      <vt:lpstr>Lebonyolítási variációk</vt:lpstr>
      <vt:lpstr>Lebonyolítási variációk</vt:lpstr>
      <vt:lpstr>Lebonyolítási variációk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Szerződés</vt:lpstr>
      <vt:lpstr>Bemutatott témák</vt:lpstr>
      <vt:lpstr>Jövőkép</vt:lpstr>
      <vt:lpstr>Kérdések</vt:lpstr>
      <vt:lpstr>Köszönöm a figyelmet!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Mérnöki nagylétesítmények megvalósítási tapasztalatai</dc:title>
  <dc:creator>Mikusi Róbert</dc:creator>
  <cp:lastModifiedBy>Mikusi Róbert</cp:lastModifiedBy>
  <cp:revision>131</cp:revision>
  <cp:lastPrinted>2017-12-01T08:31:19Z</cp:lastPrinted>
  <dcterms:created xsi:type="dcterms:W3CDTF">2012-04-23T22:09:08Z</dcterms:created>
  <dcterms:modified xsi:type="dcterms:W3CDTF">2019-05-06T07:38:46Z</dcterms:modified>
</cp:coreProperties>
</file>