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57"/>
  </p:handoutMasterIdLst>
  <p:sldIdLst>
    <p:sldId id="259" r:id="rId2"/>
    <p:sldId id="304" r:id="rId3"/>
    <p:sldId id="303" r:id="rId4"/>
    <p:sldId id="316" r:id="rId5"/>
    <p:sldId id="317" r:id="rId6"/>
    <p:sldId id="318" r:id="rId7"/>
    <p:sldId id="305" r:id="rId8"/>
    <p:sldId id="306" r:id="rId9"/>
    <p:sldId id="341" r:id="rId10"/>
    <p:sldId id="256" r:id="rId11"/>
    <p:sldId id="288" r:id="rId12"/>
    <p:sldId id="321" r:id="rId13"/>
    <p:sldId id="342" r:id="rId14"/>
    <p:sldId id="322" r:id="rId15"/>
    <p:sldId id="328" r:id="rId16"/>
    <p:sldId id="345" r:id="rId17"/>
    <p:sldId id="346" r:id="rId18"/>
    <p:sldId id="383" r:id="rId19"/>
    <p:sldId id="349" r:id="rId20"/>
    <p:sldId id="268" r:id="rId21"/>
    <p:sldId id="353" r:id="rId22"/>
    <p:sldId id="354" r:id="rId23"/>
    <p:sldId id="355" r:id="rId24"/>
    <p:sldId id="356" r:id="rId25"/>
    <p:sldId id="357" r:id="rId26"/>
    <p:sldId id="358" r:id="rId27"/>
    <p:sldId id="359" r:id="rId28"/>
    <p:sldId id="360" r:id="rId29"/>
    <p:sldId id="347" r:id="rId30"/>
    <p:sldId id="381" r:id="rId31"/>
    <p:sldId id="382" r:id="rId32"/>
    <p:sldId id="361" r:id="rId33"/>
    <p:sldId id="348" r:id="rId34"/>
    <p:sldId id="350" r:id="rId35"/>
    <p:sldId id="351" r:id="rId36"/>
    <p:sldId id="352" r:id="rId37"/>
    <p:sldId id="363" r:id="rId38"/>
    <p:sldId id="368" r:id="rId39"/>
    <p:sldId id="369" r:id="rId40"/>
    <p:sldId id="370" r:id="rId41"/>
    <p:sldId id="371" r:id="rId42"/>
    <p:sldId id="372" r:id="rId43"/>
    <p:sldId id="374" r:id="rId44"/>
    <p:sldId id="375" r:id="rId45"/>
    <p:sldId id="376" r:id="rId46"/>
    <p:sldId id="377" r:id="rId47"/>
    <p:sldId id="378" r:id="rId48"/>
    <p:sldId id="379" r:id="rId49"/>
    <p:sldId id="336" r:id="rId50"/>
    <p:sldId id="338" r:id="rId51"/>
    <p:sldId id="339" r:id="rId52"/>
    <p:sldId id="343" r:id="rId53"/>
    <p:sldId id="331" r:id="rId54"/>
    <p:sldId id="257" r:id="rId55"/>
    <p:sldId id="258" r:id="rId56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2"/>
  </p:normalViewPr>
  <p:slideViewPr>
    <p:cSldViewPr snapToGrid="0" snapToObjects="1">
      <p:cViewPr varScale="1">
        <p:scale>
          <a:sx n="124" d="100"/>
          <a:sy n="124" d="100"/>
        </p:scale>
        <p:origin x="122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6F235-AAA5-1F47-BEA6-195BA841C435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8ECF37-CEF5-3049-A46B-899F0E209388}">
      <dgm:prSet phldrT="[Text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</a:rPr>
            <a:t>Előkészítés</a:t>
          </a:r>
          <a:endParaRPr lang="en-US" b="1" dirty="0">
            <a:solidFill>
              <a:schemeClr val="tx1"/>
            </a:solidFill>
          </a:endParaRPr>
        </a:p>
      </dgm:t>
    </dgm:pt>
    <dgm:pt modelId="{AB14E480-426C-A944-B2E4-D597E51159CC}" type="parTrans" cxnId="{8C9D8ACB-45F9-9F4F-B2BF-E811773A8B37}">
      <dgm:prSet/>
      <dgm:spPr/>
      <dgm:t>
        <a:bodyPr/>
        <a:lstStyle/>
        <a:p>
          <a:endParaRPr lang="en-US"/>
        </a:p>
      </dgm:t>
    </dgm:pt>
    <dgm:pt modelId="{EF288231-332F-DC4A-8888-32BC893DDB30}" type="sibTrans" cxnId="{8C9D8ACB-45F9-9F4F-B2BF-E811773A8B37}">
      <dgm:prSet/>
      <dgm:spPr/>
      <dgm:t>
        <a:bodyPr/>
        <a:lstStyle/>
        <a:p>
          <a:endParaRPr lang="en-US"/>
        </a:p>
      </dgm:t>
    </dgm:pt>
    <dgm:pt modelId="{F5B6C823-245E-4B45-8323-04B2DB7AB585}">
      <dgm:prSet phldrT="[Text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</a:rPr>
            <a:t>Engedélyezés</a:t>
          </a:r>
          <a:endParaRPr lang="en-US" b="1" dirty="0">
            <a:solidFill>
              <a:schemeClr val="tx1"/>
            </a:solidFill>
          </a:endParaRPr>
        </a:p>
      </dgm:t>
    </dgm:pt>
    <dgm:pt modelId="{DF590E81-DF12-3240-8A66-79EB05A3704D}" type="parTrans" cxnId="{C9D3922B-D75A-414B-B29D-0DF810C97CA2}">
      <dgm:prSet/>
      <dgm:spPr/>
      <dgm:t>
        <a:bodyPr/>
        <a:lstStyle/>
        <a:p>
          <a:endParaRPr lang="en-US"/>
        </a:p>
      </dgm:t>
    </dgm:pt>
    <dgm:pt modelId="{A3ABCAC8-1BD7-9246-A2A8-BF02C128A049}" type="sibTrans" cxnId="{C9D3922B-D75A-414B-B29D-0DF810C97CA2}">
      <dgm:prSet/>
      <dgm:spPr/>
      <dgm:t>
        <a:bodyPr/>
        <a:lstStyle/>
        <a:p>
          <a:endParaRPr lang="en-US"/>
        </a:p>
      </dgm:t>
    </dgm:pt>
    <dgm:pt modelId="{A756BAF6-040E-C640-AFCB-0B43B12EF734}">
      <dgm:prSet phldrT="[Text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</a:rPr>
            <a:t>Megvalósítás</a:t>
          </a:r>
          <a:endParaRPr lang="en-US" b="1" dirty="0">
            <a:solidFill>
              <a:schemeClr val="tx1"/>
            </a:solidFill>
          </a:endParaRPr>
        </a:p>
      </dgm:t>
    </dgm:pt>
    <dgm:pt modelId="{204258DF-D533-9442-AF88-71E095CA5007}" type="parTrans" cxnId="{57BBD6E8-5C53-B74D-ABBC-0B09C0C27938}">
      <dgm:prSet/>
      <dgm:spPr/>
      <dgm:t>
        <a:bodyPr/>
        <a:lstStyle/>
        <a:p>
          <a:endParaRPr lang="en-US"/>
        </a:p>
      </dgm:t>
    </dgm:pt>
    <dgm:pt modelId="{3ACE70E6-014F-EF40-AECC-973BF01EB59A}" type="sibTrans" cxnId="{57BBD6E8-5C53-B74D-ABBC-0B09C0C27938}">
      <dgm:prSet/>
      <dgm:spPr/>
      <dgm:t>
        <a:bodyPr/>
        <a:lstStyle/>
        <a:p>
          <a:endParaRPr lang="en-US"/>
        </a:p>
      </dgm:t>
    </dgm:pt>
    <dgm:pt modelId="{715CA706-249F-694E-9369-3C7C5D321986}">
      <dgm:prSet phldrT="[Text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</a:rPr>
            <a:t>Fenntartás</a:t>
          </a:r>
          <a:endParaRPr lang="en-US" b="1" dirty="0">
            <a:solidFill>
              <a:schemeClr val="tx1"/>
            </a:solidFill>
          </a:endParaRPr>
        </a:p>
      </dgm:t>
    </dgm:pt>
    <dgm:pt modelId="{68F6B002-26D5-F348-A12B-21BBD7DC8929}" type="parTrans" cxnId="{34372C3C-A45E-E44F-9A3E-F7861A71628F}">
      <dgm:prSet/>
      <dgm:spPr/>
      <dgm:t>
        <a:bodyPr/>
        <a:lstStyle/>
        <a:p>
          <a:endParaRPr lang="en-US"/>
        </a:p>
      </dgm:t>
    </dgm:pt>
    <dgm:pt modelId="{9E640DBB-394A-F24C-A905-8698E5CA40A5}" type="sibTrans" cxnId="{34372C3C-A45E-E44F-9A3E-F7861A71628F}">
      <dgm:prSet/>
      <dgm:spPr/>
      <dgm:t>
        <a:bodyPr/>
        <a:lstStyle/>
        <a:p>
          <a:endParaRPr lang="en-US"/>
        </a:p>
      </dgm:t>
    </dgm:pt>
    <dgm:pt modelId="{F9E8FFEC-DB12-304B-B7DB-78EF03D91043}" type="pres">
      <dgm:prSet presAssocID="{4D76F235-AAA5-1F47-BEA6-195BA841C43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C5A999F4-52D1-DD4C-9621-3ACF982683B1}" type="pres">
      <dgm:prSet presAssocID="{9B8ECF37-CEF5-3049-A46B-899F0E20938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729CDE7-5780-F14C-80DF-AFADA23186CC}" type="pres">
      <dgm:prSet presAssocID="{EF288231-332F-DC4A-8888-32BC893DDB30}" presName="sibTrans" presStyleLbl="sibTrans2D1" presStyleIdx="0" presStyleCnt="3"/>
      <dgm:spPr/>
      <dgm:t>
        <a:bodyPr/>
        <a:lstStyle/>
        <a:p>
          <a:endParaRPr lang="hu-HU"/>
        </a:p>
      </dgm:t>
    </dgm:pt>
    <dgm:pt modelId="{EF38F7D2-7C9C-C84E-BF2A-CB312C1CD3FA}" type="pres">
      <dgm:prSet presAssocID="{EF288231-332F-DC4A-8888-32BC893DDB30}" presName="connectorText" presStyleLbl="sibTrans2D1" presStyleIdx="0" presStyleCnt="3"/>
      <dgm:spPr/>
      <dgm:t>
        <a:bodyPr/>
        <a:lstStyle/>
        <a:p>
          <a:endParaRPr lang="hu-HU"/>
        </a:p>
      </dgm:t>
    </dgm:pt>
    <dgm:pt modelId="{0863262F-0ACD-CA40-A625-9002DA2E4DA7}" type="pres">
      <dgm:prSet presAssocID="{F5B6C823-245E-4B45-8323-04B2DB7AB58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FF2E83B-810B-3C44-8B11-4BB18D10F4F7}" type="pres">
      <dgm:prSet presAssocID="{A3ABCAC8-1BD7-9246-A2A8-BF02C128A049}" presName="sibTrans" presStyleLbl="sibTrans2D1" presStyleIdx="1" presStyleCnt="3"/>
      <dgm:spPr/>
      <dgm:t>
        <a:bodyPr/>
        <a:lstStyle/>
        <a:p>
          <a:endParaRPr lang="hu-HU"/>
        </a:p>
      </dgm:t>
    </dgm:pt>
    <dgm:pt modelId="{6FAE1DCA-3649-364B-A3D0-A9230BAF00B4}" type="pres">
      <dgm:prSet presAssocID="{A3ABCAC8-1BD7-9246-A2A8-BF02C128A049}" presName="connectorText" presStyleLbl="sibTrans2D1" presStyleIdx="1" presStyleCnt="3"/>
      <dgm:spPr/>
      <dgm:t>
        <a:bodyPr/>
        <a:lstStyle/>
        <a:p>
          <a:endParaRPr lang="hu-HU"/>
        </a:p>
      </dgm:t>
    </dgm:pt>
    <dgm:pt modelId="{7EDDCEBF-1947-1B4B-8798-35458C3ADB17}" type="pres">
      <dgm:prSet presAssocID="{A756BAF6-040E-C640-AFCB-0B43B12EF73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883971-BE9D-204B-A467-AAC6BB91E5FB}" type="pres">
      <dgm:prSet presAssocID="{3ACE70E6-014F-EF40-AECC-973BF01EB59A}" presName="sibTrans" presStyleLbl="sibTrans2D1" presStyleIdx="2" presStyleCnt="3"/>
      <dgm:spPr/>
      <dgm:t>
        <a:bodyPr/>
        <a:lstStyle/>
        <a:p>
          <a:endParaRPr lang="hu-HU"/>
        </a:p>
      </dgm:t>
    </dgm:pt>
    <dgm:pt modelId="{8E004170-3E27-9E4A-89AD-3E53D5BCF53B}" type="pres">
      <dgm:prSet presAssocID="{3ACE70E6-014F-EF40-AECC-973BF01EB59A}" presName="connectorText" presStyleLbl="sibTrans2D1" presStyleIdx="2" presStyleCnt="3"/>
      <dgm:spPr/>
      <dgm:t>
        <a:bodyPr/>
        <a:lstStyle/>
        <a:p>
          <a:endParaRPr lang="hu-HU"/>
        </a:p>
      </dgm:t>
    </dgm:pt>
    <dgm:pt modelId="{40CEEB41-239F-2749-BC8D-993000AAD40D}" type="pres">
      <dgm:prSet presAssocID="{715CA706-249F-694E-9369-3C7C5D32198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1C958092-1816-CB49-A4AE-8C1B424D4100}" type="presOf" srcId="{3ACE70E6-014F-EF40-AECC-973BF01EB59A}" destId="{8E004170-3E27-9E4A-89AD-3E53D5BCF53B}" srcOrd="1" destOrd="0" presId="urn:microsoft.com/office/officeart/2005/8/layout/process1"/>
    <dgm:cxn modelId="{0E12AE8D-786E-D94F-B0E8-A2D2D1A30825}" type="presOf" srcId="{9B8ECF37-CEF5-3049-A46B-899F0E209388}" destId="{C5A999F4-52D1-DD4C-9621-3ACF982683B1}" srcOrd="0" destOrd="0" presId="urn:microsoft.com/office/officeart/2005/8/layout/process1"/>
    <dgm:cxn modelId="{490CB02A-5A5B-2340-BD4C-809A6315AAAA}" type="presOf" srcId="{715CA706-249F-694E-9369-3C7C5D321986}" destId="{40CEEB41-239F-2749-BC8D-993000AAD40D}" srcOrd="0" destOrd="0" presId="urn:microsoft.com/office/officeart/2005/8/layout/process1"/>
    <dgm:cxn modelId="{7FE874CF-84F2-7449-B664-DCB5D7E1FB16}" type="presOf" srcId="{3ACE70E6-014F-EF40-AECC-973BF01EB59A}" destId="{F3883971-BE9D-204B-A467-AAC6BB91E5FB}" srcOrd="0" destOrd="0" presId="urn:microsoft.com/office/officeart/2005/8/layout/process1"/>
    <dgm:cxn modelId="{BE46F13E-0D4D-664D-99EE-82291716B138}" type="presOf" srcId="{A756BAF6-040E-C640-AFCB-0B43B12EF734}" destId="{7EDDCEBF-1947-1B4B-8798-35458C3ADB17}" srcOrd="0" destOrd="0" presId="urn:microsoft.com/office/officeart/2005/8/layout/process1"/>
    <dgm:cxn modelId="{C9D3922B-D75A-414B-B29D-0DF810C97CA2}" srcId="{4D76F235-AAA5-1F47-BEA6-195BA841C435}" destId="{F5B6C823-245E-4B45-8323-04B2DB7AB585}" srcOrd="1" destOrd="0" parTransId="{DF590E81-DF12-3240-8A66-79EB05A3704D}" sibTransId="{A3ABCAC8-1BD7-9246-A2A8-BF02C128A049}"/>
    <dgm:cxn modelId="{21E44C2C-2171-CF47-A548-D5E2B06E917B}" type="presOf" srcId="{F5B6C823-245E-4B45-8323-04B2DB7AB585}" destId="{0863262F-0ACD-CA40-A625-9002DA2E4DA7}" srcOrd="0" destOrd="0" presId="urn:microsoft.com/office/officeart/2005/8/layout/process1"/>
    <dgm:cxn modelId="{57BBD6E8-5C53-B74D-ABBC-0B09C0C27938}" srcId="{4D76F235-AAA5-1F47-BEA6-195BA841C435}" destId="{A756BAF6-040E-C640-AFCB-0B43B12EF734}" srcOrd="2" destOrd="0" parTransId="{204258DF-D533-9442-AF88-71E095CA5007}" sibTransId="{3ACE70E6-014F-EF40-AECC-973BF01EB59A}"/>
    <dgm:cxn modelId="{4FDB7ED1-C651-7E4B-B831-2ADF87954213}" type="presOf" srcId="{A3ABCAC8-1BD7-9246-A2A8-BF02C128A049}" destId="{6FAE1DCA-3649-364B-A3D0-A9230BAF00B4}" srcOrd="1" destOrd="0" presId="urn:microsoft.com/office/officeart/2005/8/layout/process1"/>
    <dgm:cxn modelId="{AA43A0C3-71B4-FA40-A54A-17049F181501}" type="presOf" srcId="{A3ABCAC8-1BD7-9246-A2A8-BF02C128A049}" destId="{0FF2E83B-810B-3C44-8B11-4BB18D10F4F7}" srcOrd="0" destOrd="0" presId="urn:microsoft.com/office/officeart/2005/8/layout/process1"/>
    <dgm:cxn modelId="{115B4546-CD46-2B4E-9EFD-CA2D82A92450}" type="presOf" srcId="{EF288231-332F-DC4A-8888-32BC893DDB30}" destId="{8729CDE7-5780-F14C-80DF-AFADA23186CC}" srcOrd="0" destOrd="0" presId="urn:microsoft.com/office/officeart/2005/8/layout/process1"/>
    <dgm:cxn modelId="{34372C3C-A45E-E44F-9A3E-F7861A71628F}" srcId="{4D76F235-AAA5-1F47-BEA6-195BA841C435}" destId="{715CA706-249F-694E-9369-3C7C5D321986}" srcOrd="3" destOrd="0" parTransId="{68F6B002-26D5-F348-A12B-21BBD7DC8929}" sibTransId="{9E640DBB-394A-F24C-A905-8698E5CA40A5}"/>
    <dgm:cxn modelId="{E598EB09-859C-6349-94EE-1115BFBA8D38}" type="presOf" srcId="{4D76F235-AAA5-1F47-BEA6-195BA841C435}" destId="{F9E8FFEC-DB12-304B-B7DB-78EF03D91043}" srcOrd="0" destOrd="0" presId="urn:microsoft.com/office/officeart/2005/8/layout/process1"/>
    <dgm:cxn modelId="{8C9D8ACB-45F9-9F4F-B2BF-E811773A8B37}" srcId="{4D76F235-AAA5-1F47-BEA6-195BA841C435}" destId="{9B8ECF37-CEF5-3049-A46B-899F0E209388}" srcOrd="0" destOrd="0" parTransId="{AB14E480-426C-A944-B2E4-D597E51159CC}" sibTransId="{EF288231-332F-DC4A-8888-32BC893DDB30}"/>
    <dgm:cxn modelId="{84C0CA2B-92C4-644A-B762-A5D4BDE46584}" type="presOf" srcId="{EF288231-332F-DC4A-8888-32BC893DDB30}" destId="{EF38F7D2-7C9C-C84E-BF2A-CB312C1CD3FA}" srcOrd="1" destOrd="0" presId="urn:microsoft.com/office/officeart/2005/8/layout/process1"/>
    <dgm:cxn modelId="{EB091883-B980-D947-9B42-0E7B4A3E2A5D}" type="presParOf" srcId="{F9E8FFEC-DB12-304B-B7DB-78EF03D91043}" destId="{C5A999F4-52D1-DD4C-9621-3ACF982683B1}" srcOrd="0" destOrd="0" presId="urn:microsoft.com/office/officeart/2005/8/layout/process1"/>
    <dgm:cxn modelId="{9AA8DB78-9081-4044-B571-D74EFD98D65C}" type="presParOf" srcId="{F9E8FFEC-DB12-304B-B7DB-78EF03D91043}" destId="{8729CDE7-5780-F14C-80DF-AFADA23186CC}" srcOrd="1" destOrd="0" presId="urn:microsoft.com/office/officeart/2005/8/layout/process1"/>
    <dgm:cxn modelId="{0EE7EA50-1A88-5E41-AC5C-D0DACB086AA8}" type="presParOf" srcId="{8729CDE7-5780-F14C-80DF-AFADA23186CC}" destId="{EF38F7D2-7C9C-C84E-BF2A-CB312C1CD3FA}" srcOrd="0" destOrd="0" presId="urn:microsoft.com/office/officeart/2005/8/layout/process1"/>
    <dgm:cxn modelId="{5F681999-89F1-D942-9DC1-F0EF43D2EA72}" type="presParOf" srcId="{F9E8FFEC-DB12-304B-B7DB-78EF03D91043}" destId="{0863262F-0ACD-CA40-A625-9002DA2E4DA7}" srcOrd="2" destOrd="0" presId="urn:microsoft.com/office/officeart/2005/8/layout/process1"/>
    <dgm:cxn modelId="{7C7BFE58-ED52-7D4D-BCA7-A9C8113D5486}" type="presParOf" srcId="{F9E8FFEC-DB12-304B-B7DB-78EF03D91043}" destId="{0FF2E83B-810B-3C44-8B11-4BB18D10F4F7}" srcOrd="3" destOrd="0" presId="urn:microsoft.com/office/officeart/2005/8/layout/process1"/>
    <dgm:cxn modelId="{B7E73A20-BE94-EB4E-BEEC-B13450021283}" type="presParOf" srcId="{0FF2E83B-810B-3C44-8B11-4BB18D10F4F7}" destId="{6FAE1DCA-3649-364B-A3D0-A9230BAF00B4}" srcOrd="0" destOrd="0" presId="urn:microsoft.com/office/officeart/2005/8/layout/process1"/>
    <dgm:cxn modelId="{2852385B-1556-FC4C-8936-8C237767CAA8}" type="presParOf" srcId="{F9E8FFEC-DB12-304B-B7DB-78EF03D91043}" destId="{7EDDCEBF-1947-1B4B-8798-35458C3ADB17}" srcOrd="4" destOrd="0" presId="urn:microsoft.com/office/officeart/2005/8/layout/process1"/>
    <dgm:cxn modelId="{91F21971-B791-954D-A486-E5CD97C4E24B}" type="presParOf" srcId="{F9E8FFEC-DB12-304B-B7DB-78EF03D91043}" destId="{F3883971-BE9D-204B-A467-AAC6BB91E5FB}" srcOrd="5" destOrd="0" presId="urn:microsoft.com/office/officeart/2005/8/layout/process1"/>
    <dgm:cxn modelId="{F1658D8C-7190-6445-A5D5-F729EAB39233}" type="presParOf" srcId="{F3883971-BE9D-204B-A467-AAC6BB91E5FB}" destId="{8E004170-3E27-9E4A-89AD-3E53D5BCF53B}" srcOrd="0" destOrd="0" presId="urn:microsoft.com/office/officeart/2005/8/layout/process1"/>
    <dgm:cxn modelId="{F03121BD-2433-0444-8C77-64E3CE663B1F}" type="presParOf" srcId="{F9E8FFEC-DB12-304B-B7DB-78EF03D91043}" destId="{40CEEB41-239F-2749-BC8D-993000AAD40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999F4-52D1-DD4C-9621-3ACF982683B1}">
      <dsp:nvSpPr>
        <dsp:cNvPr id="0" name=""/>
        <dsp:cNvSpPr/>
      </dsp:nvSpPr>
      <dsp:spPr>
        <a:xfrm>
          <a:off x="3837" y="1411168"/>
          <a:ext cx="1677854" cy="1006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</a:rPr>
            <a:t>Előkészítés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33323" y="1440654"/>
        <a:ext cx="1618882" cy="947740"/>
      </dsp:txXfrm>
    </dsp:sp>
    <dsp:sp modelId="{8729CDE7-5780-F14C-80DF-AFADA23186CC}">
      <dsp:nvSpPr>
        <dsp:cNvPr id="0" name=""/>
        <dsp:cNvSpPr/>
      </dsp:nvSpPr>
      <dsp:spPr>
        <a:xfrm>
          <a:off x="1849477" y="1706471"/>
          <a:ext cx="355705" cy="4161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1849477" y="1789692"/>
        <a:ext cx="248994" cy="249665"/>
      </dsp:txXfrm>
    </dsp:sp>
    <dsp:sp modelId="{0863262F-0ACD-CA40-A625-9002DA2E4DA7}">
      <dsp:nvSpPr>
        <dsp:cNvPr id="0" name=""/>
        <dsp:cNvSpPr/>
      </dsp:nvSpPr>
      <dsp:spPr>
        <a:xfrm>
          <a:off x="2352834" y="1411168"/>
          <a:ext cx="1677854" cy="1006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</a:rPr>
            <a:t>Engedélyezés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2382320" y="1440654"/>
        <a:ext cx="1618882" cy="947740"/>
      </dsp:txXfrm>
    </dsp:sp>
    <dsp:sp modelId="{0FF2E83B-810B-3C44-8B11-4BB18D10F4F7}">
      <dsp:nvSpPr>
        <dsp:cNvPr id="0" name=""/>
        <dsp:cNvSpPr/>
      </dsp:nvSpPr>
      <dsp:spPr>
        <a:xfrm>
          <a:off x="4198474" y="1706471"/>
          <a:ext cx="355705" cy="4161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4198474" y="1789692"/>
        <a:ext cx="248994" cy="249665"/>
      </dsp:txXfrm>
    </dsp:sp>
    <dsp:sp modelId="{7EDDCEBF-1947-1B4B-8798-35458C3ADB17}">
      <dsp:nvSpPr>
        <dsp:cNvPr id="0" name=""/>
        <dsp:cNvSpPr/>
      </dsp:nvSpPr>
      <dsp:spPr>
        <a:xfrm>
          <a:off x="4701830" y="1411168"/>
          <a:ext cx="1677854" cy="1006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</a:rPr>
            <a:t>Megvalósítás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731316" y="1440654"/>
        <a:ext cx="1618882" cy="947740"/>
      </dsp:txXfrm>
    </dsp:sp>
    <dsp:sp modelId="{F3883971-BE9D-204B-A467-AAC6BB91E5FB}">
      <dsp:nvSpPr>
        <dsp:cNvPr id="0" name=""/>
        <dsp:cNvSpPr/>
      </dsp:nvSpPr>
      <dsp:spPr>
        <a:xfrm>
          <a:off x="6547471" y="1706471"/>
          <a:ext cx="355705" cy="4161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6547471" y="1789692"/>
        <a:ext cx="248994" cy="249665"/>
      </dsp:txXfrm>
    </dsp:sp>
    <dsp:sp modelId="{40CEEB41-239F-2749-BC8D-993000AAD40D}">
      <dsp:nvSpPr>
        <dsp:cNvPr id="0" name=""/>
        <dsp:cNvSpPr/>
      </dsp:nvSpPr>
      <dsp:spPr>
        <a:xfrm>
          <a:off x="7050827" y="1411168"/>
          <a:ext cx="1677854" cy="1006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</a:rPr>
            <a:t>Fenntartás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7080313" y="1440654"/>
        <a:ext cx="1618882" cy="947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4EA23-93D0-3846-91D0-74391DF3A31D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E0E5B-9307-0B49-9E7E-2CCD3E3C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99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5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31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22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56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71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87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8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9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1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2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CB389-FF53-6744-B0B0-8BF79CD57B11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0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1438244"/>
            <a:ext cx="7772400" cy="1470025"/>
          </a:xfrm>
        </p:spPr>
        <p:txBody>
          <a:bodyPr>
            <a:noAutofit/>
          </a:bodyPr>
          <a:lstStyle/>
          <a:p>
            <a:r>
              <a:rPr lang="hu-HU" b="1" dirty="0" smtClean="0"/>
              <a:t>Tulajdonképpen ki kivel van...?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398748"/>
            <a:ext cx="6400800" cy="2063080"/>
          </a:xfrm>
        </p:spPr>
        <p:txBody>
          <a:bodyPr>
            <a:normAutofit/>
          </a:bodyPr>
          <a:lstStyle/>
          <a:p>
            <a:r>
              <a:rPr lang="hu-HU" sz="1600" b="1" dirty="0" smtClean="0">
                <a:solidFill>
                  <a:schemeClr val="tx1"/>
                </a:solidFill>
              </a:rPr>
              <a:t>Mikusi Róbert</a:t>
            </a:r>
          </a:p>
          <a:p>
            <a:r>
              <a:rPr lang="hu-HU" sz="1600" b="1" dirty="0" smtClean="0">
                <a:solidFill>
                  <a:schemeClr val="tx1"/>
                </a:solidFill>
              </a:rPr>
              <a:t>Műszaki Vezérigazgató helyettes</a:t>
            </a:r>
          </a:p>
          <a:p>
            <a:r>
              <a:rPr lang="hu-HU" sz="1600" b="1" dirty="0" smtClean="0">
                <a:solidFill>
                  <a:schemeClr val="tx1"/>
                </a:solidFill>
              </a:rPr>
              <a:t>Market </a:t>
            </a:r>
            <a:r>
              <a:rPr lang="hu-HU" sz="1600" b="1" dirty="0" err="1" smtClean="0">
                <a:solidFill>
                  <a:schemeClr val="tx1"/>
                </a:solidFill>
              </a:rPr>
              <a:t>Zrt</a:t>
            </a:r>
            <a:endParaRPr lang="hu-HU" sz="1600" b="1" dirty="0" smtClean="0">
              <a:solidFill>
                <a:schemeClr val="tx1"/>
              </a:solidFill>
            </a:endParaRPr>
          </a:p>
          <a:p>
            <a:endParaRPr lang="hu-HU" sz="1200" b="1" dirty="0" smtClean="0">
              <a:solidFill>
                <a:schemeClr val="tx1"/>
              </a:solidFill>
            </a:endParaRPr>
          </a:p>
          <a:p>
            <a:r>
              <a:rPr lang="hu-HU" sz="1200" b="1" dirty="0" smtClean="0">
                <a:solidFill>
                  <a:schemeClr val="tx1"/>
                </a:solidFill>
              </a:rPr>
              <a:t>2017. December 01.</a:t>
            </a:r>
          </a:p>
          <a:p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90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solidFill>
                  <a:schemeClr val="tx1"/>
                </a:solidFill>
              </a:rPr>
              <a:t>Magasépítés</a:t>
            </a:r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err="1" smtClean="0">
                <a:solidFill>
                  <a:schemeClr val="tx1"/>
                </a:solidFill>
              </a:rPr>
              <a:t>Rossz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megítélés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mr-IN" sz="3000" dirty="0" smtClean="0">
                <a:solidFill>
                  <a:schemeClr val="tx1"/>
                </a:solidFill>
              </a:rPr>
              <a:t>–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korrupció</a:t>
            </a:r>
            <a:r>
              <a:rPr lang="en-US" sz="3000" dirty="0" smtClean="0">
                <a:solidFill>
                  <a:schemeClr val="tx1"/>
                </a:solidFill>
              </a:rPr>
              <a:t>, </a:t>
            </a:r>
            <a:r>
              <a:rPr lang="en-US" sz="3000" dirty="0" err="1" smtClean="0">
                <a:solidFill>
                  <a:schemeClr val="tx1"/>
                </a:solidFill>
              </a:rPr>
              <a:t>minőség</a:t>
            </a:r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BOOM van!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De </a:t>
            </a:r>
            <a:r>
              <a:rPr lang="en-US" sz="3000" dirty="0" err="1" smtClean="0">
                <a:solidFill>
                  <a:schemeClr val="tx1"/>
                </a:solidFill>
              </a:rPr>
              <a:t>hullámzó</a:t>
            </a:r>
            <a:r>
              <a:rPr lang="en-US" sz="3000" dirty="0" smtClean="0">
                <a:solidFill>
                  <a:schemeClr val="tx1"/>
                </a:solidFill>
              </a:rPr>
              <a:t> a </a:t>
            </a:r>
            <a:r>
              <a:rPr lang="en-US" sz="3000" dirty="0" err="1" smtClean="0">
                <a:solidFill>
                  <a:schemeClr val="tx1"/>
                </a:solidFill>
              </a:rPr>
              <a:t>kereslet</a:t>
            </a:r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err="1" smtClean="0">
                <a:solidFill>
                  <a:schemeClr val="tx1"/>
                </a:solidFill>
              </a:rPr>
              <a:t>Még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mindig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emelkedő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árak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3000" dirty="0" err="1" smtClean="0">
                <a:solidFill>
                  <a:schemeClr val="tx1"/>
                </a:solidFill>
              </a:rPr>
              <a:t>Bizalmatlanság</a:t>
            </a:r>
            <a:r>
              <a:rPr lang="en-US" sz="3000" dirty="0" smtClean="0">
                <a:solidFill>
                  <a:schemeClr val="tx1"/>
                </a:solidFill>
              </a:rPr>
              <a:t>…</a:t>
            </a:r>
            <a:r>
              <a:rPr lang="en-US" sz="3000" dirty="0" err="1" smtClean="0">
                <a:solidFill>
                  <a:schemeClr val="tx1"/>
                </a:solidFill>
              </a:rPr>
              <a:t>Értetlenség</a:t>
            </a:r>
            <a:endParaRPr lang="en-US" sz="3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4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4579" y="2130425"/>
            <a:ext cx="6907056" cy="4309072"/>
          </a:xfrm>
        </p:spPr>
        <p:txBody>
          <a:bodyPr/>
          <a:lstStyle/>
          <a:p>
            <a:r>
              <a:rPr lang="en-US" sz="3000" dirty="0" smtClean="0">
                <a:solidFill>
                  <a:srgbClr val="000000"/>
                </a:solidFill>
              </a:rPr>
              <a:t>CSOK</a:t>
            </a:r>
          </a:p>
          <a:p>
            <a:r>
              <a:rPr lang="en-US" sz="3000" dirty="0" err="1" smtClean="0">
                <a:solidFill>
                  <a:srgbClr val="000000"/>
                </a:solidFill>
              </a:rPr>
              <a:t>Erőforráshiány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mr-IN" sz="3000" dirty="0" smtClean="0">
                <a:solidFill>
                  <a:srgbClr val="000000"/>
                </a:solidFill>
              </a:rPr>
              <a:t>–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külföld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3000" dirty="0" err="1" smtClean="0">
                <a:solidFill>
                  <a:srgbClr val="000000"/>
                </a:solidFill>
              </a:rPr>
              <a:t>Választás</a:t>
            </a:r>
            <a:r>
              <a:rPr lang="en-US" sz="3000" dirty="0" smtClean="0">
                <a:solidFill>
                  <a:srgbClr val="000000"/>
                </a:solidFill>
              </a:rPr>
              <a:t> 2018</a:t>
            </a:r>
            <a:r>
              <a:rPr lang="mr-IN" sz="3000" dirty="0" smtClean="0">
                <a:solidFill>
                  <a:srgbClr val="000000"/>
                </a:solidFill>
              </a:rPr>
              <a:t>…</a:t>
            </a:r>
            <a:endParaRPr lang="hu-HU" sz="3000" dirty="0" smtClean="0">
              <a:solidFill>
                <a:srgbClr val="000000"/>
              </a:solidFill>
            </a:endParaRPr>
          </a:p>
          <a:p>
            <a:r>
              <a:rPr lang="hu-HU" sz="3000" dirty="0" smtClean="0">
                <a:solidFill>
                  <a:srgbClr val="000000"/>
                </a:solidFill>
              </a:rPr>
              <a:t>ÉVOSZ - NGM megállapodás</a:t>
            </a:r>
          </a:p>
          <a:p>
            <a:r>
              <a:rPr lang="en-US" dirty="0">
                <a:solidFill>
                  <a:srgbClr val="000000"/>
                </a:solidFill>
              </a:rPr>
              <a:t>2 200 </a:t>
            </a:r>
            <a:r>
              <a:rPr lang="en-US" dirty="0" err="1">
                <a:solidFill>
                  <a:srgbClr val="000000"/>
                </a:solidFill>
              </a:rPr>
              <a:t>mrd</a:t>
            </a:r>
            <a:r>
              <a:rPr lang="en-US" dirty="0">
                <a:solidFill>
                  <a:srgbClr val="000000"/>
                </a:solidFill>
              </a:rPr>
              <a:t> Ft </a:t>
            </a:r>
            <a:r>
              <a:rPr lang="en-US" dirty="0" err="1">
                <a:solidFill>
                  <a:srgbClr val="000000"/>
                </a:solidFill>
              </a:rPr>
              <a:t>termelés</a:t>
            </a:r>
            <a:r>
              <a:rPr lang="en-US" dirty="0">
                <a:solidFill>
                  <a:srgbClr val="000000"/>
                </a:solidFill>
              </a:rPr>
              <a:t> – GDP 3.7%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96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193623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Jogi környezetünk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Étv LXXVIII. Tv. 1997.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OTÉK 253/1997. Korm r., OTSZ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191/2009. Korm r. Kódex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312/2012. Korm r. Engedélyezés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ÚJ </a:t>
            </a:r>
            <a:r>
              <a:rPr lang="en-US" sz="2000" b="1" dirty="0" err="1" smtClean="0">
                <a:solidFill>
                  <a:srgbClr val="000000"/>
                </a:solidFill>
              </a:rPr>
              <a:t>Kbt</a:t>
            </a:r>
            <a:r>
              <a:rPr lang="en-US" sz="2000" b="1" dirty="0" smtClean="0">
                <a:solidFill>
                  <a:srgbClr val="000000"/>
                </a:solidFill>
              </a:rPr>
              <a:t>! </a:t>
            </a:r>
            <a:r>
              <a:rPr lang="mr-IN" sz="2000" b="1" dirty="0" smtClean="0">
                <a:solidFill>
                  <a:srgbClr val="000000"/>
                </a:solidFill>
              </a:rPr>
              <a:t>–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Elektronikus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közbeszerzés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1567/2015 (IX.4.) </a:t>
            </a:r>
            <a:r>
              <a:rPr lang="en-US" sz="2000" dirty="0" err="1" smtClean="0">
                <a:solidFill>
                  <a:srgbClr val="000000"/>
                </a:solidFill>
              </a:rPr>
              <a:t>Korm</a:t>
            </a:r>
            <a:r>
              <a:rPr lang="en-US" sz="2000" dirty="0" smtClean="0">
                <a:solidFill>
                  <a:srgbClr val="000000"/>
                </a:solidFill>
              </a:rPr>
              <a:t> hat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Fedezetkezelő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Országos Építésügyi Nyilvántartás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ÉTDR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Új Ptk V. Tv. 2013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Miniszterelnökséget vezető Miniszter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Szabványok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730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Bevezető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gondolatok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Építőipar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jelenlegi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helyzete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u="sng" dirty="0" err="1" smtClean="0">
                <a:solidFill>
                  <a:srgbClr val="00B050"/>
                </a:solidFill>
              </a:rPr>
              <a:t>Az</a:t>
            </a:r>
            <a:r>
              <a:rPr lang="en-US" b="1" u="sng" dirty="0" smtClean="0">
                <a:solidFill>
                  <a:srgbClr val="00B050"/>
                </a:solidFill>
              </a:rPr>
              <a:t> </a:t>
            </a:r>
            <a:r>
              <a:rPr lang="en-US" b="1" u="sng" dirty="0" err="1" smtClean="0">
                <a:solidFill>
                  <a:srgbClr val="00B050"/>
                </a:solidFill>
              </a:rPr>
              <a:t>építési</a:t>
            </a:r>
            <a:r>
              <a:rPr lang="en-US" b="1" u="sng" dirty="0" smtClean="0">
                <a:solidFill>
                  <a:srgbClr val="00B050"/>
                </a:solidFill>
              </a:rPr>
              <a:t> </a:t>
            </a:r>
            <a:r>
              <a:rPr lang="en-US" b="1" u="sng" dirty="0" err="1" smtClean="0">
                <a:solidFill>
                  <a:srgbClr val="00B050"/>
                </a:solidFill>
              </a:rPr>
              <a:t>beruházási</a:t>
            </a:r>
            <a:r>
              <a:rPr lang="en-US" b="1" u="sng" dirty="0" smtClean="0">
                <a:solidFill>
                  <a:srgbClr val="00B050"/>
                </a:solidFill>
              </a:rPr>
              <a:t> </a:t>
            </a:r>
            <a:r>
              <a:rPr lang="en-US" b="1" u="sng" dirty="0" err="1" smtClean="0">
                <a:solidFill>
                  <a:srgbClr val="00B050"/>
                </a:solidFill>
              </a:rPr>
              <a:t>folyamat</a:t>
            </a:r>
            <a:endParaRPr lang="en-US" b="1" u="sng" dirty="0" smtClean="0">
              <a:solidFill>
                <a:srgbClr val="00B050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Jövőkép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94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Az</a:t>
            </a:r>
            <a:r>
              <a:rPr lang="en-US" b="1" dirty="0" smtClean="0"/>
              <a:t> </a:t>
            </a:r>
            <a:r>
              <a:rPr lang="en-US" b="1" dirty="0" err="1" smtClean="0"/>
              <a:t>építési</a:t>
            </a:r>
            <a:r>
              <a:rPr lang="en-US" b="1" dirty="0" smtClean="0"/>
              <a:t> </a:t>
            </a:r>
            <a:r>
              <a:rPr lang="en-US" b="1" dirty="0" err="1" smtClean="0"/>
              <a:t>beruházási</a:t>
            </a:r>
            <a:r>
              <a:rPr lang="en-US" b="1" dirty="0" smtClean="0"/>
              <a:t> </a:t>
            </a:r>
            <a:r>
              <a:rPr lang="en-US" b="1" dirty="0" err="1" smtClean="0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39692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solidFill>
                  <a:srgbClr val="000000"/>
                </a:solidFill>
              </a:rPr>
              <a:t>Építési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beruházás</a:t>
            </a:r>
            <a:r>
              <a:rPr lang="en-US" sz="3000" dirty="0" smtClean="0">
                <a:solidFill>
                  <a:srgbClr val="000000"/>
                </a:solidFill>
              </a:rPr>
              <a:t>: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Az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építési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tevékenység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megvalósításával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összefüggésben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végzett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gazdasági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és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építésügyi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tevékenységek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összessége</a:t>
            </a:r>
            <a:endParaRPr lang="en-US" sz="2400" dirty="0" smtClean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Csak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elméletben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létezik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az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ideális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folyamat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Sokféle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csoportosítás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létezhet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4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Az</a:t>
            </a:r>
            <a:r>
              <a:rPr lang="en-US" b="1" dirty="0" smtClean="0"/>
              <a:t> </a:t>
            </a:r>
            <a:r>
              <a:rPr lang="en-US" b="1" dirty="0" err="1" smtClean="0"/>
              <a:t>építési</a:t>
            </a:r>
            <a:r>
              <a:rPr lang="en-US" b="1" dirty="0" smtClean="0"/>
              <a:t> </a:t>
            </a:r>
            <a:r>
              <a:rPr lang="en-US" b="1" dirty="0" err="1" smtClean="0"/>
              <a:t>beruházási</a:t>
            </a:r>
            <a:r>
              <a:rPr lang="en-US" b="1" dirty="0" smtClean="0"/>
              <a:t> </a:t>
            </a:r>
            <a:r>
              <a:rPr lang="en-US" b="1" dirty="0" err="1" smtClean="0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731577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Lakó				Ipari				Sport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Logisztika		Iroda				</a:t>
            </a:r>
            <a:r>
              <a:rPr lang="en-US" dirty="0" err="1" smtClean="0">
                <a:solidFill>
                  <a:srgbClr val="000000"/>
                </a:solidFill>
              </a:rPr>
              <a:t>Speciális</a:t>
            </a:r>
            <a:endParaRPr lang="en-US" dirty="0" smtClean="0">
              <a:solidFill>
                <a:srgbClr val="000000"/>
              </a:solidFill>
            </a:endParaRP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Hotel				</a:t>
            </a:r>
            <a:r>
              <a:rPr lang="en-US" dirty="0" err="1" smtClean="0">
                <a:solidFill>
                  <a:srgbClr val="000000"/>
                </a:solidFill>
              </a:rPr>
              <a:t>Kereskedelmi</a:t>
            </a:r>
            <a:endParaRPr lang="en-US" dirty="0" smtClean="0">
              <a:solidFill>
                <a:srgbClr val="000000"/>
              </a:solidFill>
            </a:endParaRP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Műemlék		Közintézmény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2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Az</a:t>
            </a:r>
            <a:r>
              <a:rPr lang="en-US" b="1" dirty="0" smtClean="0"/>
              <a:t> </a:t>
            </a:r>
            <a:r>
              <a:rPr lang="en-US" b="1" dirty="0" err="1" smtClean="0"/>
              <a:t>építési</a:t>
            </a:r>
            <a:r>
              <a:rPr lang="en-US" b="1" dirty="0" smtClean="0"/>
              <a:t> </a:t>
            </a:r>
            <a:r>
              <a:rPr lang="en-US" b="1" dirty="0" err="1" smtClean="0"/>
              <a:t>beruházási</a:t>
            </a:r>
            <a:r>
              <a:rPr lang="en-US" b="1" dirty="0" smtClean="0"/>
              <a:t> </a:t>
            </a:r>
            <a:r>
              <a:rPr lang="en-US" b="1" dirty="0" err="1" smtClean="0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39692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solidFill>
                  <a:srgbClr val="000000"/>
                </a:solidFill>
              </a:rPr>
              <a:t>Ingatlanfejlesztés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célja</a:t>
            </a:r>
            <a:endParaRPr lang="en-US" sz="3000" dirty="0" smtClean="0">
              <a:solidFill>
                <a:srgbClr val="000000"/>
              </a:solidFill>
            </a:endParaRP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						- </a:t>
            </a:r>
            <a:r>
              <a:rPr lang="en-US" sz="2000" dirty="0" err="1" smtClean="0">
                <a:solidFill>
                  <a:srgbClr val="000000"/>
                </a:solidFill>
              </a:rPr>
              <a:t>Üzleti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						- </a:t>
            </a:r>
            <a:r>
              <a:rPr lang="en-US" sz="2000" dirty="0" err="1" smtClean="0">
                <a:solidFill>
                  <a:srgbClr val="000000"/>
                </a:solidFill>
              </a:rPr>
              <a:t>Értéknövelés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						- </a:t>
            </a:r>
            <a:r>
              <a:rPr lang="en-US" sz="2000" dirty="0" err="1" smtClean="0">
                <a:solidFill>
                  <a:srgbClr val="000000"/>
                </a:solidFill>
              </a:rPr>
              <a:t>Környezetformálás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3000" dirty="0" err="1" smtClean="0">
                <a:solidFill>
                  <a:srgbClr val="000000"/>
                </a:solidFill>
              </a:rPr>
              <a:t>Ingatlanfejlesztés</a:t>
            </a:r>
            <a:endParaRPr lang="en-US" sz="3000" dirty="0">
              <a:solidFill>
                <a:srgbClr val="000000"/>
              </a:solidFill>
            </a:endParaRPr>
          </a:p>
          <a:p>
            <a:pPr algn="l"/>
            <a:r>
              <a:rPr lang="en-US" sz="3000" dirty="0" smtClean="0">
                <a:solidFill>
                  <a:srgbClr val="000000"/>
                </a:solidFill>
              </a:rPr>
              <a:t>						</a:t>
            </a:r>
            <a:r>
              <a:rPr lang="en-US" sz="2000" dirty="0" smtClean="0">
                <a:solidFill>
                  <a:srgbClr val="000000"/>
                </a:solidFill>
              </a:rPr>
              <a:t>- </a:t>
            </a:r>
            <a:r>
              <a:rPr lang="en-US" sz="2000" dirty="0" err="1" smtClean="0">
                <a:solidFill>
                  <a:srgbClr val="000000"/>
                </a:solidFill>
              </a:rPr>
              <a:t>Látványos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						- </a:t>
            </a:r>
            <a:r>
              <a:rPr lang="en-US" sz="2000" dirty="0" err="1" smtClean="0">
                <a:solidFill>
                  <a:srgbClr val="000000"/>
                </a:solidFill>
              </a:rPr>
              <a:t>Hosszútávú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						- </a:t>
            </a:r>
            <a:r>
              <a:rPr lang="en-US" sz="2000" dirty="0" err="1" smtClean="0">
                <a:solidFill>
                  <a:srgbClr val="000000"/>
                </a:solidFill>
              </a:rPr>
              <a:t>Értékes</a:t>
            </a:r>
            <a:r>
              <a:rPr lang="en-US" sz="2000" dirty="0" smtClean="0">
                <a:solidFill>
                  <a:srgbClr val="000000"/>
                </a:solidFill>
              </a:rPr>
              <a:t>/Nagy </a:t>
            </a:r>
            <a:r>
              <a:rPr lang="en-US" sz="2000" dirty="0" err="1" smtClean="0">
                <a:solidFill>
                  <a:srgbClr val="000000"/>
                </a:solidFill>
              </a:rPr>
              <a:t>beruházási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igényű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5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Az</a:t>
            </a:r>
            <a:r>
              <a:rPr lang="en-US" b="1" dirty="0" smtClean="0"/>
              <a:t> </a:t>
            </a:r>
            <a:r>
              <a:rPr lang="en-US" b="1" dirty="0" err="1" smtClean="0"/>
              <a:t>építési</a:t>
            </a:r>
            <a:r>
              <a:rPr lang="en-US" b="1" dirty="0" smtClean="0"/>
              <a:t> </a:t>
            </a:r>
            <a:r>
              <a:rPr lang="en-US" b="1" dirty="0" err="1" smtClean="0"/>
              <a:t>beruházási</a:t>
            </a:r>
            <a:r>
              <a:rPr lang="en-US" b="1" dirty="0" smtClean="0"/>
              <a:t> </a:t>
            </a:r>
            <a:r>
              <a:rPr lang="en-US" b="1" dirty="0" err="1" smtClean="0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590416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 </a:t>
            </a:r>
            <a:r>
              <a:rPr lang="en-US" sz="3000" dirty="0" err="1" smtClean="0">
                <a:solidFill>
                  <a:srgbClr val="000000"/>
                </a:solidFill>
              </a:rPr>
              <a:t>és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hogyan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vesz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részt</a:t>
            </a:r>
            <a:r>
              <a:rPr lang="en-US" sz="3000" dirty="0" smtClean="0">
                <a:solidFill>
                  <a:srgbClr val="000000"/>
                </a:solidFill>
              </a:rPr>
              <a:t> benne?</a:t>
            </a: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							- </a:t>
            </a:r>
            <a:r>
              <a:rPr lang="en-US" sz="2000" dirty="0" err="1" smtClean="0">
                <a:solidFill>
                  <a:srgbClr val="000000"/>
                </a:solidFill>
              </a:rPr>
              <a:t>Szaktudás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							- </a:t>
            </a:r>
            <a:r>
              <a:rPr lang="en-US" sz="2000" dirty="0" err="1" smtClean="0">
                <a:solidFill>
                  <a:srgbClr val="000000"/>
                </a:solidFill>
              </a:rPr>
              <a:t>Felkészültség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							- </a:t>
            </a:r>
            <a:r>
              <a:rPr lang="en-US" sz="2000" dirty="0" err="1" smtClean="0">
                <a:solidFill>
                  <a:srgbClr val="000000"/>
                </a:solidFill>
              </a:rPr>
              <a:t>Kockázatvállaló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képesség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A </a:t>
            </a:r>
            <a:r>
              <a:rPr lang="en-US" sz="3000" dirty="0" err="1" smtClean="0">
                <a:solidFill>
                  <a:srgbClr val="000000"/>
                </a:solidFill>
              </a:rPr>
              <a:t>kapcsolatokat</a:t>
            </a:r>
            <a:r>
              <a:rPr lang="en-US" sz="3000" dirty="0" smtClean="0">
                <a:solidFill>
                  <a:srgbClr val="000000"/>
                </a:solidFill>
              </a:rPr>
              <a:t> a </a:t>
            </a:r>
            <a:r>
              <a:rPr lang="en-US" sz="3000" dirty="0" err="1" smtClean="0">
                <a:solidFill>
                  <a:srgbClr val="000000"/>
                </a:solidFill>
              </a:rPr>
              <a:t>résztvevők</a:t>
            </a:r>
            <a:endParaRPr lang="en-US" sz="3000" dirty="0">
              <a:solidFill>
                <a:srgbClr val="000000"/>
              </a:solidFill>
            </a:endParaRPr>
          </a:p>
          <a:p>
            <a:pPr algn="l"/>
            <a:r>
              <a:rPr lang="en-US" sz="3000" dirty="0" smtClean="0">
                <a:solidFill>
                  <a:srgbClr val="000000"/>
                </a:solidFill>
              </a:rPr>
              <a:t>							- </a:t>
            </a:r>
            <a:r>
              <a:rPr lang="en-US" sz="2000" dirty="0" err="1" smtClean="0">
                <a:solidFill>
                  <a:srgbClr val="000000"/>
                </a:solidFill>
              </a:rPr>
              <a:t>Igényei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							- </a:t>
            </a:r>
            <a:r>
              <a:rPr lang="en-US" sz="2000" dirty="0" err="1" smtClean="0">
                <a:solidFill>
                  <a:srgbClr val="000000"/>
                </a:solidFill>
              </a:rPr>
              <a:t>Érdekei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							- </a:t>
            </a:r>
            <a:r>
              <a:rPr lang="en-US" sz="2000" dirty="0" err="1" smtClean="0">
                <a:solidFill>
                  <a:srgbClr val="000000"/>
                </a:solidFill>
              </a:rPr>
              <a:t>Elvárásai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							- </a:t>
            </a:r>
            <a:r>
              <a:rPr lang="en-US" sz="2000" dirty="0" err="1" smtClean="0">
                <a:solidFill>
                  <a:srgbClr val="000000"/>
                </a:solidFill>
              </a:rPr>
              <a:t>Kockázatai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3000" dirty="0" err="1" smtClean="0">
                <a:solidFill>
                  <a:srgbClr val="000000"/>
                </a:solidFill>
              </a:rPr>
              <a:t>alakítják</a:t>
            </a:r>
            <a:endParaRPr lang="en-US" sz="3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3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Az</a:t>
            </a:r>
            <a:r>
              <a:rPr lang="en-US" b="1" dirty="0" smtClean="0"/>
              <a:t> </a:t>
            </a:r>
            <a:r>
              <a:rPr lang="en-US" b="1" dirty="0" err="1" smtClean="0"/>
              <a:t>építési</a:t>
            </a:r>
            <a:r>
              <a:rPr lang="en-US" b="1" dirty="0" smtClean="0"/>
              <a:t> </a:t>
            </a:r>
            <a:r>
              <a:rPr lang="en-US" b="1" dirty="0" err="1" smtClean="0"/>
              <a:t>beruházási</a:t>
            </a:r>
            <a:r>
              <a:rPr lang="en-US" b="1" dirty="0" smtClean="0"/>
              <a:t> </a:t>
            </a:r>
            <a:r>
              <a:rPr lang="en-US" b="1" dirty="0" err="1" smtClean="0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590416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</a:rPr>
              <a:t>	</a:t>
            </a:r>
            <a:r>
              <a:rPr lang="en-US" sz="3000" dirty="0" err="1" smtClean="0">
                <a:solidFill>
                  <a:srgbClr val="000000"/>
                </a:solidFill>
              </a:rPr>
              <a:t>Különböző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érdekek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találkoznak</a:t>
            </a:r>
            <a:endParaRPr lang="en-US" sz="3000" dirty="0" smtClean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 smtClean="0">
                <a:solidFill>
                  <a:srgbClr val="000000"/>
                </a:solidFill>
              </a:rPr>
              <a:t>Elvégzendő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feladatok</a:t>
            </a:r>
            <a:endParaRPr lang="en-US" sz="1400" dirty="0" smtClean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 smtClean="0">
                <a:solidFill>
                  <a:srgbClr val="000000"/>
                </a:solidFill>
              </a:rPr>
              <a:t>Létrehozandó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dokumentumok</a:t>
            </a:r>
            <a:endParaRPr lang="en-US" sz="1400" dirty="0" smtClean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 smtClean="0">
                <a:solidFill>
                  <a:srgbClr val="000000"/>
                </a:solidFill>
              </a:rPr>
              <a:t>Megszerzendő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engedélyek</a:t>
            </a:r>
            <a:endParaRPr lang="en-US" sz="1400" dirty="0" smtClean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 smtClean="0">
                <a:solidFill>
                  <a:srgbClr val="000000"/>
                </a:solidFill>
              </a:rPr>
              <a:t>Megépítendő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létesítmények</a:t>
            </a:r>
            <a:endParaRPr lang="en-US" sz="1400" dirty="0">
              <a:solidFill>
                <a:srgbClr val="000000"/>
              </a:solidFill>
            </a:endParaRPr>
          </a:p>
          <a:p>
            <a:pPr lvl="1" algn="l"/>
            <a:r>
              <a:rPr lang="en-US" sz="3000" dirty="0" smtClean="0">
                <a:solidFill>
                  <a:srgbClr val="000000"/>
                </a:solidFill>
              </a:rPr>
              <a:t>Ki </a:t>
            </a:r>
            <a:r>
              <a:rPr lang="en-US" sz="3000" dirty="0" err="1" smtClean="0">
                <a:solidFill>
                  <a:srgbClr val="000000"/>
                </a:solidFill>
              </a:rPr>
              <a:t>tudja</a:t>
            </a:r>
            <a:r>
              <a:rPr lang="en-US" sz="3000" dirty="0" smtClean="0">
                <a:solidFill>
                  <a:srgbClr val="000000"/>
                </a:solidFill>
              </a:rPr>
              <a:t> a </a:t>
            </a:r>
            <a:r>
              <a:rPr lang="en-US" sz="3000" dirty="0" err="1" smtClean="0">
                <a:solidFill>
                  <a:srgbClr val="000000"/>
                </a:solidFill>
              </a:rPr>
              <a:t>feladatot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elvégezni</a:t>
            </a:r>
            <a:r>
              <a:rPr lang="en-US" sz="3000" dirty="0" smtClean="0">
                <a:solidFill>
                  <a:srgbClr val="000000"/>
                </a:solidFill>
              </a:rPr>
              <a:t>?</a:t>
            </a:r>
          </a:p>
          <a:p>
            <a:pPr marL="914400" lvl="1" indent="-457200" algn="l">
              <a:buFontTx/>
              <a:buChar char="-"/>
            </a:pPr>
            <a:r>
              <a:rPr lang="en-US" sz="1400" dirty="0" err="1" smtClean="0">
                <a:solidFill>
                  <a:srgbClr val="000000"/>
                </a:solidFill>
              </a:rPr>
              <a:t>Szaktudás</a:t>
            </a:r>
            <a:endParaRPr lang="en-US" sz="1400" dirty="0" smtClean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 smtClean="0">
                <a:solidFill>
                  <a:srgbClr val="000000"/>
                </a:solidFill>
              </a:rPr>
              <a:t>Jogosultság</a:t>
            </a:r>
            <a:endParaRPr lang="en-US" sz="1400" dirty="0" smtClean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 smtClean="0">
                <a:solidFill>
                  <a:srgbClr val="000000"/>
                </a:solidFill>
              </a:rPr>
              <a:t>Erőforrás</a:t>
            </a:r>
            <a:endParaRPr lang="en-US" sz="1400" dirty="0" smtClean="0">
              <a:solidFill>
                <a:srgbClr val="000000"/>
              </a:solidFill>
            </a:endParaRPr>
          </a:p>
          <a:p>
            <a:pPr lvl="1" algn="l"/>
            <a:r>
              <a:rPr lang="en-US" sz="3000" dirty="0" err="1" smtClean="0">
                <a:solidFill>
                  <a:srgbClr val="000000"/>
                </a:solidFill>
              </a:rPr>
              <a:t>Létrejön</a:t>
            </a:r>
            <a:r>
              <a:rPr lang="en-US" sz="3000" dirty="0" smtClean="0">
                <a:solidFill>
                  <a:srgbClr val="000000"/>
                </a:solidFill>
              </a:rPr>
              <a:t> a </a:t>
            </a:r>
            <a:r>
              <a:rPr lang="en-US" sz="3000" dirty="0" err="1" smtClean="0">
                <a:solidFill>
                  <a:srgbClr val="000000"/>
                </a:solidFill>
              </a:rPr>
              <a:t>jogviszony</a:t>
            </a:r>
            <a:endParaRPr lang="en-US" sz="3000" dirty="0" smtClean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 smtClean="0">
                <a:solidFill>
                  <a:srgbClr val="000000"/>
                </a:solidFill>
              </a:rPr>
              <a:t>Pontos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feladatmeghatározással</a:t>
            </a:r>
            <a:endParaRPr lang="en-US" sz="1400" dirty="0" smtClean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 smtClean="0">
                <a:solidFill>
                  <a:srgbClr val="000000"/>
                </a:solidFill>
              </a:rPr>
              <a:t>Feltételekkel</a:t>
            </a:r>
            <a:endParaRPr lang="en-US" sz="1400" dirty="0" smtClean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 smtClean="0">
                <a:solidFill>
                  <a:srgbClr val="000000"/>
                </a:solidFill>
              </a:rPr>
              <a:t>Ütemezéssel</a:t>
            </a:r>
            <a:endParaRPr lang="en-US" sz="1400" dirty="0" smtClean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 smtClean="0">
                <a:solidFill>
                  <a:srgbClr val="000000"/>
                </a:solidFill>
              </a:rPr>
              <a:t>Elszámolási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metódussal</a:t>
            </a:r>
            <a:endParaRPr lang="en-US" sz="1400" dirty="0" smtClean="0">
              <a:solidFill>
                <a:srgbClr val="000000"/>
              </a:solidFill>
            </a:endParaRPr>
          </a:p>
          <a:p>
            <a:pPr marL="914400" lvl="1" indent="-457200" algn="l">
              <a:buFontTx/>
              <a:buChar char="-"/>
            </a:pPr>
            <a:r>
              <a:rPr lang="en-US" sz="1400" dirty="0" err="1" smtClean="0">
                <a:solidFill>
                  <a:srgbClr val="000000"/>
                </a:solidFill>
              </a:rPr>
              <a:t>Közreműködők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szerepe</a:t>
            </a:r>
            <a:r>
              <a:rPr lang="en-US" sz="1400" dirty="0" smtClean="0">
                <a:solidFill>
                  <a:srgbClr val="000000"/>
                </a:solidFill>
              </a:rPr>
              <a:t>!! </a:t>
            </a:r>
            <a:r>
              <a:rPr lang="mr-IN" sz="1400" dirty="0" smtClean="0">
                <a:solidFill>
                  <a:srgbClr val="000000"/>
                </a:solidFill>
              </a:rPr>
              <a:t>–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FEDÉLZETRE!!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5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Kik</a:t>
            </a:r>
            <a:r>
              <a:rPr lang="en-US" b="1" dirty="0" smtClean="0"/>
              <a:t> </a:t>
            </a:r>
            <a:r>
              <a:rPr lang="en-US" b="1" dirty="0" err="1" smtClean="0"/>
              <a:t>ülnek</a:t>
            </a:r>
            <a:r>
              <a:rPr lang="en-US" b="1" dirty="0" smtClean="0"/>
              <a:t> a </a:t>
            </a:r>
            <a:r>
              <a:rPr lang="en-US" b="1" dirty="0" err="1" smtClean="0"/>
              <a:t>hajóban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590416"/>
          </a:xfrm>
        </p:spPr>
        <p:txBody>
          <a:bodyPr>
            <a:normAutofit/>
          </a:bodyPr>
          <a:lstStyle/>
          <a:p>
            <a:pPr algn="l"/>
            <a:endParaRPr lang="en-US" sz="1200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95" y="2130423"/>
            <a:ext cx="7395210" cy="415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b="1" u="sng" dirty="0" err="1" smtClean="0">
                <a:solidFill>
                  <a:srgbClr val="00B050"/>
                </a:solidFill>
              </a:rPr>
              <a:t>Bevezető</a:t>
            </a:r>
            <a:r>
              <a:rPr lang="en-US" b="1" u="sng" dirty="0" smtClean="0">
                <a:solidFill>
                  <a:srgbClr val="00B050"/>
                </a:solidFill>
              </a:rPr>
              <a:t> </a:t>
            </a:r>
            <a:r>
              <a:rPr lang="en-US" b="1" u="sng" dirty="0" err="1" smtClean="0">
                <a:solidFill>
                  <a:srgbClr val="00B050"/>
                </a:solidFill>
              </a:rPr>
              <a:t>gondolatok</a:t>
            </a:r>
            <a:endParaRPr lang="en-US" b="1" u="sng" dirty="0" smtClean="0">
              <a:solidFill>
                <a:srgbClr val="00B050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Építőipar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jelenlegi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helyzete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Az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építési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beruházási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folyamat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Jövőkép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Kik</a:t>
            </a:r>
            <a:r>
              <a:rPr lang="en-US" b="1" dirty="0" smtClean="0"/>
              <a:t> </a:t>
            </a:r>
            <a:r>
              <a:rPr lang="en-US" b="1" dirty="0" err="1" smtClean="0"/>
              <a:t>ülnek</a:t>
            </a:r>
            <a:r>
              <a:rPr lang="en-US" b="1" dirty="0" smtClean="0"/>
              <a:t> a </a:t>
            </a:r>
            <a:r>
              <a:rPr lang="en-US" b="1" dirty="0" err="1" smtClean="0"/>
              <a:t>hajóban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Lekerekített téglalap 4"/>
          <p:cNvSpPr/>
          <p:nvPr/>
        </p:nvSpPr>
        <p:spPr>
          <a:xfrm>
            <a:off x="251520" y="300935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Fejlesztő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5" name="Lekerekített téglalap 5"/>
          <p:cNvSpPr/>
          <p:nvPr/>
        </p:nvSpPr>
        <p:spPr>
          <a:xfrm>
            <a:off x="2532383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 smtClean="0">
                <a:solidFill>
                  <a:schemeClr val="tx1"/>
                </a:solidFill>
              </a:rPr>
              <a:t>Finanszírozó/Beruházó</a:t>
            </a:r>
            <a:endParaRPr lang="hu-HU" sz="1200" b="1" dirty="0">
              <a:solidFill>
                <a:schemeClr val="tx1"/>
              </a:solidFill>
            </a:endParaRPr>
          </a:p>
        </p:txBody>
      </p:sp>
      <p:sp>
        <p:nvSpPr>
          <p:cNvPr id="6" name="Lekerekített téglalap 7"/>
          <p:cNvSpPr/>
          <p:nvPr/>
        </p:nvSpPr>
        <p:spPr>
          <a:xfrm>
            <a:off x="251520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 smtClean="0">
                <a:solidFill>
                  <a:schemeClr val="tx1"/>
                </a:solidFill>
              </a:rPr>
              <a:t>Telektulajdonos</a:t>
            </a:r>
            <a:endParaRPr lang="hu-HU" sz="1500" b="1" dirty="0">
              <a:solidFill>
                <a:schemeClr val="tx1"/>
              </a:solidFill>
            </a:endParaRPr>
          </a:p>
        </p:txBody>
      </p:sp>
      <p:sp>
        <p:nvSpPr>
          <p:cNvPr id="7" name="Lekerekített téglalap 8"/>
          <p:cNvSpPr/>
          <p:nvPr/>
        </p:nvSpPr>
        <p:spPr>
          <a:xfrm>
            <a:off x="2532383" y="300935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Tervező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8" name="Lekerekített téglalap 9"/>
          <p:cNvSpPr/>
          <p:nvPr/>
        </p:nvSpPr>
        <p:spPr>
          <a:xfrm>
            <a:off x="4832622" y="420212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Hatóságok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9" name="Lekerekített téglalap 10"/>
          <p:cNvSpPr/>
          <p:nvPr/>
        </p:nvSpPr>
        <p:spPr>
          <a:xfrm>
            <a:off x="4832622" y="3025843"/>
            <a:ext cx="1728192" cy="914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Kivitelező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0" name="Lekerekített téglalap 11"/>
          <p:cNvSpPr/>
          <p:nvPr/>
        </p:nvSpPr>
        <p:spPr>
          <a:xfrm>
            <a:off x="7092280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Befektető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1" name="Lekerekített téglalap 12"/>
          <p:cNvSpPr/>
          <p:nvPr/>
        </p:nvSpPr>
        <p:spPr>
          <a:xfrm>
            <a:off x="251520" y="420212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Lebonyolító/PM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2" name="Lekerekített téglalap 13"/>
          <p:cNvSpPr/>
          <p:nvPr/>
        </p:nvSpPr>
        <p:spPr>
          <a:xfrm>
            <a:off x="7092280" y="300935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Bérlő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3" name="Lekerekített téglalap 12"/>
          <p:cNvSpPr txBox="1">
            <a:spLocks/>
          </p:cNvSpPr>
          <p:nvPr/>
        </p:nvSpPr>
        <p:spPr>
          <a:xfrm>
            <a:off x="2532384" y="420212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b="1" dirty="0" smtClean="0">
                <a:solidFill>
                  <a:schemeClr val="tx1"/>
                </a:solidFill>
              </a:rPr>
              <a:t>Tervellenőr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4" name="Lekerekített téglalap 5"/>
          <p:cNvSpPr/>
          <p:nvPr/>
        </p:nvSpPr>
        <p:spPr>
          <a:xfrm>
            <a:off x="4832622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Műszaki ellenőr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5" name="Lekerekített téglalap 13"/>
          <p:cNvSpPr/>
          <p:nvPr/>
        </p:nvSpPr>
        <p:spPr>
          <a:xfrm>
            <a:off x="7111810" y="4209589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Üzemeltető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6" name="Lekerekített téglalap 12"/>
          <p:cNvSpPr/>
          <p:nvPr/>
        </p:nvSpPr>
        <p:spPr>
          <a:xfrm>
            <a:off x="251520" y="5457702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Alvállalkozó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7" name="Lekerekített téglalap 12"/>
          <p:cNvSpPr/>
          <p:nvPr/>
        </p:nvSpPr>
        <p:spPr>
          <a:xfrm>
            <a:off x="4832622" y="5467273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QS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8" name="Lekerekített téglalap 12"/>
          <p:cNvSpPr/>
          <p:nvPr/>
        </p:nvSpPr>
        <p:spPr>
          <a:xfrm>
            <a:off x="2532383" y="5467273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Szaktervező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9" name="Lekerekített téglalap 12"/>
          <p:cNvSpPr/>
          <p:nvPr/>
        </p:nvSpPr>
        <p:spPr>
          <a:xfrm>
            <a:off x="7092280" y="5478376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smtClean="0">
                <a:solidFill>
                  <a:schemeClr val="tx1"/>
                </a:solidFill>
              </a:rPr>
              <a:t>Ügynök/Tanácsadó</a:t>
            </a:r>
            <a:endParaRPr lang="hu-H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3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 a </a:t>
            </a:r>
            <a:r>
              <a:rPr lang="en-US" b="1" dirty="0" err="1" smtClean="0"/>
              <a:t>beruházó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Állam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Közbeszerzés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Szigorú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szabályozás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Fejlesztési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szándék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érdek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Körülményes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Lassú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kifizetések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Nem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felelős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beruházó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Nem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felkészült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apparátus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Politikai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érdekek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7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 a </a:t>
            </a:r>
            <a:r>
              <a:rPr lang="en-US" b="1" dirty="0" err="1" smtClean="0"/>
              <a:t>beruházó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Magán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Forráshiány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Finanszírozás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Ötlethalmaz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Fejlesztési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korlátok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70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 a </a:t>
            </a:r>
            <a:r>
              <a:rPr lang="en-US" b="1" dirty="0" err="1" smtClean="0"/>
              <a:t>beruházó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Külföldi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befektető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Jelenlévő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Új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befektető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Tőkeerős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Irányít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diktál</a:t>
            </a:r>
            <a:r>
              <a:rPr lang="en-US" dirty="0" smtClean="0">
                <a:solidFill>
                  <a:srgbClr val="000000"/>
                </a:solidFill>
              </a:rPr>
              <a:t> (</a:t>
            </a:r>
            <a:r>
              <a:rPr lang="mr-IN" dirty="0" smtClean="0">
                <a:solidFill>
                  <a:srgbClr val="000000"/>
                </a:solidFill>
              </a:rPr>
              <a:t>…</a:t>
            </a:r>
            <a:r>
              <a:rPr lang="en-US" dirty="0" smtClean="0">
                <a:solidFill>
                  <a:srgbClr val="000000"/>
                </a:solidFill>
              </a:rPr>
              <a:t>?)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Válogat</a:t>
            </a:r>
            <a:r>
              <a:rPr lang="en-US" dirty="0" smtClean="0">
                <a:solidFill>
                  <a:srgbClr val="000000"/>
                </a:solidFill>
              </a:rPr>
              <a:t> – </a:t>
            </a:r>
            <a:r>
              <a:rPr lang="en-US" dirty="0" err="1" smtClean="0">
                <a:solidFill>
                  <a:srgbClr val="000000"/>
                </a:solidFill>
              </a:rPr>
              <a:t>ország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terület</a:t>
            </a:r>
            <a:r>
              <a:rPr lang="en-US" dirty="0" smtClean="0">
                <a:solidFill>
                  <a:srgbClr val="000000"/>
                </a:solidFill>
              </a:rPr>
              <a:t> (HIPA)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4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 a </a:t>
            </a:r>
            <a:r>
              <a:rPr lang="en-US" b="1" dirty="0" err="1" smtClean="0"/>
              <a:t>tervező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13822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Hazai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vagy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nemzetközi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Saját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alkalmazott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vagy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megbízással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Fontos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bizalmi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szereplő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Jogosultság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szükséges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Szakági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tervezők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Felelősség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dirty="0" err="1" smtClean="0">
                <a:solidFill>
                  <a:srgbClr val="000000"/>
                </a:solidFill>
              </a:rPr>
              <a:t>biztosítás</a:t>
            </a:r>
            <a:r>
              <a:rPr lang="mr-IN" dirty="0" smtClean="0">
                <a:solidFill>
                  <a:srgbClr val="000000"/>
                </a:solidFill>
              </a:rPr>
              <a:t>…</a:t>
            </a:r>
            <a:r>
              <a:rPr lang="hu-HU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1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 a </a:t>
            </a:r>
            <a:r>
              <a:rPr lang="en-US" b="1" dirty="0" err="1" smtClean="0"/>
              <a:t>lebonyolító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144089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Szakcég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Nemzetközi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vagy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hazai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Meghatározó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szereplő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Lebonyolítási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rendszertől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függő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 a </a:t>
            </a:r>
            <a:r>
              <a:rPr lang="en-US" b="1" dirty="0" err="1" smtClean="0"/>
              <a:t>tervellenőr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460188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Jogszabály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írja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elő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alkalmazását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Jogosultság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szükséges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Tervjóváhagyási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folyamatba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való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illesztése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84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 a </a:t>
            </a:r>
            <a:r>
              <a:rPr lang="en-US" b="1" dirty="0" err="1" smtClean="0"/>
              <a:t>műszaki</a:t>
            </a:r>
            <a:r>
              <a:rPr lang="en-US" b="1" dirty="0" smtClean="0"/>
              <a:t> </a:t>
            </a:r>
            <a:r>
              <a:rPr lang="en-US" b="1" dirty="0" err="1" smtClean="0"/>
              <a:t>ellenőr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57244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Megbízó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érdekében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szükséges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Jogszabály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írja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elő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Jogosultság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szükséges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Mennyiségi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és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minőségi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ellenőrzés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Adminisztráció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6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 a </a:t>
            </a:r>
            <a:r>
              <a:rPr lang="en-US" b="1" dirty="0" err="1" smtClean="0"/>
              <a:t>kivitelező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20078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Hazai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vagy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nemzetközi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dirty="0" err="1" smtClean="0">
                <a:solidFill>
                  <a:srgbClr val="000000"/>
                </a:solidFill>
              </a:rPr>
              <a:t>legnagyobb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kockázatot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vállalja</a:t>
            </a:r>
            <a:r>
              <a:rPr lang="en-US" dirty="0" smtClean="0">
                <a:solidFill>
                  <a:srgbClr val="000000"/>
                </a:solidFill>
              </a:rPr>
              <a:t>!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Mérete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eltérő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lehet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2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Az</a:t>
            </a:r>
            <a:r>
              <a:rPr lang="en-US" b="1" dirty="0" smtClean="0"/>
              <a:t> </a:t>
            </a:r>
            <a:r>
              <a:rPr lang="en-US" b="1" dirty="0" err="1" smtClean="0"/>
              <a:t>építési</a:t>
            </a:r>
            <a:r>
              <a:rPr lang="en-US" b="1" dirty="0" smtClean="0"/>
              <a:t> </a:t>
            </a:r>
            <a:r>
              <a:rPr lang="en-US" b="1" dirty="0" err="1" smtClean="0"/>
              <a:t>beruházási</a:t>
            </a:r>
            <a:r>
              <a:rPr lang="en-US" b="1" dirty="0" smtClean="0"/>
              <a:t> </a:t>
            </a:r>
            <a:r>
              <a:rPr lang="en-US" b="1" dirty="0" err="1" smtClean="0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71950"/>
            <a:ext cx="6400800" cy="2548890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solidFill>
                  <a:srgbClr val="000000"/>
                </a:solidFill>
              </a:rPr>
              <a:t>Résztvevők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igényei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3000" dirty="0" err="1" smtClean="0">
                <a:solidFill>
                  <a:srgbClr val="000000"/>
                </a:solidFill>
              </a:rPr>
              <a:t>Adminisztrációs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kötelezettség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Jogi/</a:t>
            </a:r>
            <a:r>
              <a:rPr lang="en-US" sz="3000" dirty="0" err="1" smtClean="0">
                <a:solidFill>
                  <a:srgbClr val="000000"/>
                </a:solidFill>
              </a:rPr>
              <a:t>Munkakapcsolat</a:t>
            </a:r>
            <a:endParaRPr lang="en-US" sz="3000" dirty="0" smtClean="0">
              <a:solidFill>
                <a:srgbClr val="000000"/>
              </a:solidFill>
            </a:endParaRPr>
          </a:p>
          <a:p>
            <a:endParaRPr lang="en-US" sz="300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981447679"/>
              </p:ext>
            </p:extLst>
          </p:nvPr>
        </p:nvGraphicFramePr>
        <p:xfrm>
          <a:off x="240030" y="914400"/>
          <a:ext cx="8732520" cy="3829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243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Mérnöknek lenni…</a:t>
            </a:r>
          </a:p>
          <a:p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…Felelősség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…Szaktudást igényel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7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Milyen</a:t>
            </a:r>
            <a:r>
              <a:rPr lang="en-US" b="1" dirty="0" smtClean="0"/>
              <a:t> </a:t>
            </a:r>
            <a:r>
              <a:rPr lang="en-US" b="1" dirty="0" err="1" smtClean="0"/>
              <a:t>céllal</a:t>
            </a:r>
            <a:r>
              <a:rPr lang="en-US" b="1" dirty="0" smtClean="0"/>
              <a:t> </a:t>
            </a:r>
            <a:r>
              <a:rPr lang="en-US" b="1" dirty="0" err="1" smtClean="0"/>
              <a:t>fejleszt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840133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Értékesítés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Üzemeltetés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Költséghatékony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megoldások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Alacsonyabb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minőség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Üzemeltetési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Fogyasztási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költségek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1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Mi</a:t>
            </a:r>
            <a:r>
              <a:rPr lang="en-US" b="1" dirty="0" smtClean="0"/>
              <a:t> a </a:t>
            </a:r>
            <a:r>
              <a:rPr lang="en-US" b="1" dirty="0" err="1" smtClean="0"/>
              <a:t>fontos</a:t>
            </a:r>
            <a:r>
              <a:rPr lang="en-US" b="1" dirty="0" smtClean="0"/>
              <a:t> a </a:t>
            </a:r>
            <a:r>
              <a:rPr lang="en-US" b="1" dirty="0" err="1" smtClean="0"/>
              <a:t>beruházónak</a:t>
            </a:r>
            <a:r>
              <a:rPr lang="en-US" b="1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840133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Számára</a:t>
            </a:r>
            <a:r>
              <a:rPr lang="en-US" dirty="0" smtClean="0">
                <a:solidFill>
                  <a:srgbClr val="000000"/>
                </a:solidFill>
              </a:rPr>
              <a:t> a </a:t>
            </a:r>
            <a:r>
              <a:rPr lang="en-US" dirty="0" err="1" smtClean="0">
                <a:solidFill>
                  <a:srgbClr val="000000"/>
                </a:solidFill>
              </a:rPr>
              <a:t>végfelhasználó</a:t>
            </a:r>
            <a:r>
              <a:rPr lang="en-US" dirty="0" smtClean="0">
                <a:solidFill>
                  <a:srgbClr val="000000"/>
                </a:solidFill>
              </a:rPr>
              <a:t> a </a:t>
            </a:r>
            <a:r>
              <a:rPr lang="en-US" dirty="0" err="1" smtClean="0">
                <a:solidFill>
                  <a:srgbClr val="000000"/>
                </a:solidFill>
              </a:rPr>
              <a:t>fontos</a:t>
            </a:r>
            <a:r>
              <a:rPr lang="en-US" dirty="0" smtClean="0">
                <a:solidFill>
                  <a:srgbClr val="000000"/>
                </a:solidFill>
              </a:rPr>
              <a:t>!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dirty="0" err="1" smtClean="0">
                <a:solidFill>
                  <a:srgbClr val="000000"/>
                </a:solidFill>
              </a:rPr>
              <a:t>bérlő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befektető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érdekeit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tartja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szem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előtt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dirty="0" err="1" smtClean="0">
                <a:solidFill>
                  <a:srgbClr val="000000"/>
                </a:solidFill>
              </a:rPr>
              <a:t>többlet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szolgáltatásért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jobb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minőségért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nem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kompenzálják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7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Beruházói</a:t>
            </a:r>
            <a:r>
              <a:rPr lang="en-US" b="1" dirty="0" smtClean="0"/>
              <a:t> </a:t>
            </a:r>
            <a:r>
              <a:rPr lang="en-US" b="1" dirty="0" err="1" smtClean="0"/>
              <a:t>előkészítés</a:t>
            </a:r>
            <a:r>
              <a:rPr lang="en-US" b="1" dirty="0" smtClean="0"/>
              <a:t> </a:t>
            </a:r>
            <a:r>
              <a:rPr lang="en-US" b="1" dirty="0" err="1" smtClean="0"/>
              <a:t>státusza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699011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Milyen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csapattal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érkezik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Milyen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lebonyolítást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tervez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Milyen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felkészültségű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Milyen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tervfázisban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9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Az</a:t>
            </a:r>
            <a:r>
              <a:rPr lang="en-US" b="1" dirty="0" smtClean="0"/>
              <a:t> </a:t>
            </a:r>
            <a:r>
              <a:rPr lang="en-US" b="1" dirty="0" err="1" smtClean="0"/>
              <a:t>építési</a:t>
            </a:r>
            <a:r>
              <a:rPr lang="en-US" b="1" dirty="0" smtClean="0"/>
              <a:t> </a:t>
            </a:r>
            <a:r>
              <a:rPr lang="en-US" b="1" dirty="0" err="1" smtClean="0"/>
              <a:t>beruházási</a:t>
            </a:r>
            <a:r>
              <a:rPr lang="en-US" b="1" dirty="0" smtClean="0"/>
              <a:t> </a:t>
            </a:r>
            <a:r>
              <a:rPr lang="en-US" b="1" dirty="0" err="1" smtClean="0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590416"/>
          </a:xfrm>
        </p:spPr>
        <p:txBody>
          <a:bodyPr>
            <a:normAutofit/>
          </a:bodyPr>
          <a:lstStyle/>
          <a:p>
            <a:pPr algn="l"/>
            <a:r>
              <a:rPr lang="en-US" sz="3000" b="1" u="sng" dirty="0" err="1" smtClean="0">
                <a:solidFill>
                  <a:srgbClr val="000000"/>
                </a:solidFill>
              </a:rPr>
              <a:t>Előkészítés</a:t>
            </a:r>
            <a:endParaRPr lang="en-US" sz="3000" b="1" u="sng" dirty="0" smtClean="0">
              <a:solidFill>
                <a:srgbClr val="000000"/>
              </a:solidFill>
            </a:endParaRPr>
          </a:p>
          <a:p>
            <a:pPr algn="l"/>
            <a:endParaRPr lang="en-US" sz="3000" b="1" u="sng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 err="1" smtClean="0">
                <a:solidFill>
                  <a:srgbClr val="000000"/>
                </a:solidFill>
              </a:rPr>
              <a:t>Telekvétel</a:t>
            </a:r>
            <a:r>
              <a:rPr lang="en-US" sz="1600" dirty="0" smtClean="0">
                <a:solidFill>
                  <a:srgbClr val="000000"/>
                </a:solidFill>
              </a:rPr>
              <a:t>						</a:t>
            </a:r>
            <a:r>
              <a:rPr lang="en-US" sz="1600" dirty="0" err="1" smtClean="0">
                <a:solidFill>
                  <a:srgbClr val="000000"/>
                </a:solidFill>
              </a:rPr>
              <a:t>Telektulajdonos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 err="1" smtClean="0">
                <a:solidFill>
                  <a:srgbClr val="000000"/>
                </a:solidFill>
              </a:rPr>
              <a:t>Koncepció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alkotás</a:t>
            </a:r>
            <a:r>
              <a:rPr lang="en-US" sz="1600" dirty="0" smtClean="0">
                <a:solidFill>
                  <a:srgbClr val="000000"/>
                </a:solidFill>
              </a:rPr>
              <a:t>				</a:t>
            </a:r>
            <a:r>
              <a:rPr lang="en-US" sz="1600" dirty="0" err="1" smtClean="0">
                <a:solidFill>
                  <a:srgbClr val="000000"/>
                </a:solidFill>
              </a:rPr>
              <a:t>Ügynök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 err="1" smtClean="0">
                <a:solidFill>
                  <a:srgbClr val="000000"/>
                </a:solidFill>
              </a:rPr>
              <a:t>Költségbecslés</a:t>
            </a:r>
            <a:r>
              <a:rPr lang="en-US" sz="1600" dirty="0" smtClean="0">
                <a:solidFill>
                  <a:srgbClr val="000000"/>
                </a:solidFill>
              </a:rPr>
              <a:t>					</a:t>
            </a:r>
            <a:r>
              <a:rPr lang="en-US" sz="1600" dirty="0" err="1" smtClean="0">
                <a:solidFill>
                  <a:srgbClr val="000000"/>
                </a:solidFill>
              </a:rPr>
              <a:t>Tervező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 err="1" smtClean="0">
                <a:solidFill>
                  <a:srgbClr val="000000"/>
                </a:solidFill>
              </a:rPr>
              <a:t>Üzleti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tervezés</a:t>
            </a:r>
            <a:r>
              <a:rPr lang="en-US" sz="1600" dirty="0" smtClean="0">
                <a:solidFill>
                  <a:srgbClr val="000000"/>
                </a:solidFill>
              </a:rPr>
              <a:t>					</a:t>
            </a:r>
            <a:r>
              <a:rPr lang="en-US" sz="1600" dirty="0" err="1" smtClean="0">
                <a:solidFill>
                  <a:srgbClr val="000000"/>
                </a:solidFill>
              </a:rPr>
              <a:t>Fejlesztő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 err="1" smtClean="0">
                <a:solidFill>
                  <a:srgbClr val="000000"/>
                </a:solidFill>
              </a:rPr>
              <a:t>Finanszírozási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koncepció</a:t>
            </a:r>
            <a:r>
              <a:rPr lang="en-US" sz="1600" dirty="0" smtClean="0">
                <a:solidFill>
                  <a:srgbClr val="000000"/>
                </a:solidFill>
              </a:rPr>
              <a:t>			</a:t>
            </a:r>
            <a:r>
              <a:rPr lang="en-US" sz="1600" dirty="0" err="1" smtClean="0">
                <a:solidFill>
                  <a:srgbClr val="000000"/>
                </a:solidFill>
              </a:rPr>
              <a:t>Finanszírozó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 err="1" smtClean="0">
                <a:solidFill>
                  <a:srgbClr val="000000"/>
                </a:solidFill>
              </a:rPr>
              <a:t>Környezetvédelmi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tanulmányok</a:t>
            </a:r>
            <a:r>
              <a:rPr lang="en-US" sz="1600" dirty="0" smtClean="0">
                <a:solidFill>
                  <a:srgbClr val="000000"/>
                </a:solidFill>
              </a:rPr>
              <a:t>	</a:t>
            </a:r>
          </a:p>
          <a:p>
            <a:pPr algn="l"/>
            <a:r>
              <a:rPr lang="en-US" sz="1600" dirty="0" err="1" smtClean="0">
                <a:solidFill>
                  <a:srgbClr val="000000"/>
                </a:solidFill>
              </a:rPr>
              <a:t>Megvalósíthatósági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tanulmányok</a:t>
            </a:r>
            <a:endParaRPr lang="en-US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2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Az</a:t>
            </a:r>
            <a:r>
              <a:rPr lang="en-US" b="1" dirty="0" smtClean="0"/>
              <a:t> </a:t>
            </a:r>
            <a:r>
              <a:rPr lang="en-US" b="1" dirty="0" err="1" smtClean="0"/>
              <a:t>építési</a:t>
            </a:r>
            <a:r>
              <a:rPr lang="en-US" b="1" dirty="0" smtClean="0"/>
              <a:t> </a:t>
            </a:r>
            <a:r>
              <a:rPr lang="en-US" b="1" dirty="0" err="1" smtClean="0"/>
              <a:t>beruházási</a:t>
            </a:r>
            <a:r>
              <a:rPr lang="en-US" b="1" dirty="0" smtClean="0"/>
              <a:t> </a:t>
            </a:r>
            <a:r>
              <a:rPr lang="en-US" b="1" dirty="0" err="1" smtClean="0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41854"/>
            <a:ext cx="6400800" cy="4590416"/>
          </a:xfrm>
        </p:spPr>
        <p:txBody>
          <a:bodyPr>
            <a:normAutofit/>
          </a:bodyPr>
          <a:lstStyle/>
          <a:p>
            <a:pPr algn="l"/>
            <a:r>
              <a:rPr lang="en-US" sz="3000" b="1" u="sng" dirty="0" err="1" smtClean="0">
                <a:solidFill>
                  <a:srgbClr val="000000"/>
                </a:solidFill>
              </a:rPr>
              <a:t>Engedélyezés</a:t>
            </a:r>
            <a:endParaRPr lang="en-US" sz="3000" b="1" u="sng" dirty="0" smtClean="0">
              <a:solidFill>
                <a:srgbClr val="000000"/>
              </a:solidFill>
            </a:endParaRPr>
          </a:p>
          <a:p>
            <a:pPr algn="l"/>
            <a:endParaRPr lang="en-US" sz="3000" b="1" u="sng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 err="1" smtClean="0">
                <a:solidFill>
                  <a:srgbClr val="000000"/>
                </a:solidFill>
              </a:rPr>
              <a:t>Tervezés</a:t>
            </a:r>
            <a:r>
              <a:rPr lang="en-US" sz="1600" dirty="0" smtClean="0">
                <a:solidFill>
                  <a:srgbClr val="000000"/>
                </a:solidFill>
              </a:rPr>
              <a:t>						</a:t>
            </a:r>
            <a:r>
              <a:rPr lang="en-US" sz="1600" dirty="0" err="1" smtClean="0">
                <a:solidFill>
                  <a:srgbClr val="000000"/>
                </a:solidFill>
              </a:rPr>
              <a:t>Fejlesztő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 err="1" smtClean="0">
                <a:solidFill>
                  <a:srgbClr val="000000"/>
                </a:solidFill>
              </a:rPr>
              <a:t>Építési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</a:t>
            </a:r>
            <a:r>
              <a:rPr lang="en-US" sz="1600" dirty="0" err="1" smtClean="0">
                <a:solidFill>
                  <a:srgbClr val="000000"/>
                </a:solidFill>
              </a:rPr>
              <a:t>ngedélyezési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terv</a:t>
            </a:r>
            <a:r>
              <a:rPr lang="en-US" sz="1600" dirty="0" smtClean="0">
                <a:solidFill>
                  <a:srgbClr val="000000"/>
                </a:solidFill>
              </a:rPr>
              <a:t>			</a:t>
            </a:r>
            <a:r>
              <a:rPr lang="en-US" sz="1600" dirty="0" err="1" smtClean="0">
                <a:solidFill>
                  <a:srgbClr val="000000"/>
                </a:solidFill>
              </a:rPr>
              <a:t>Tervező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 err="1" smtClean="0">
                <a:solidFill>
                  <a:srgbClr val="000000"/>
                </a:solidFill>
              </a:rPr>
              <a:t>Beszerzés</a:t>
            </a:r>
            <a:r>
              <a:rPr lang="en-US" sz="1600" dirty="0" smtClean="0">
                <a:solidFill>
                  <a:srgbClr val="000000"/>
                </a:solidFill>
              </a:rPr>
              <a:t>/Tender </a:t>
            </a:r>
            <a:r>
              <a:rPr lang="en-US" sz="1600" dirty="0" err="1" smtClean="0">
                <a:solidFill>
                  <a:srgbClr val="000000"/>
                </a:solidFill>
              </a:rPr>
              <a:t>eljárások</a:t>
            </a:r>
            <a:r>
              <a:rPr lang="en-US" sz="1600" dirty="0" smtClean="0">
                <a:solidFill>
                  <a:srgbClr val="000000"/>
                </a:solidFill>
              </a:rPr>
              <a:t>			</a:t>
            </a:r>
            <a:r>
              <a:rPr lang="en-US" sz="1600" dirty="0" err="1" smtClean="0">
                <a:solidFill>
                  <a:srgbClr val="000000"/>
                </a:solidFill>
              </a:rPr>
              <a:t>Szaktervező</a:t>
            </a:r>
            <a:r>
              <a:rPr lang="en-US" sz="1600" dirty="0" smtClean="0">
                <a:solidFill>
                  <a:srgbClr val="000000"/>
                </a:solidFill>
              </a:rPr>
              <a:t>	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00"/>
                </a:solidFill>
              </a:rPr>
              <a:t>						</a:t>
            </a:r>
            <a:r>
              <a:rPr lang="en-US" sz="1600" dirty="0" err="1" smtClean="0">
                <a:solidFill>
                  <a:srgbClr val="000000"/>
                </a:solidFill>
              </a:rPr>
              <a:t>Lebonyolító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00"/>
                </a:solidFill>
              </a:rPr>
              <a:t>						</a:t>
            </a:r>
            <a:r>
              <a:rPr lang="en-US" sz="1600" dirty="0" err="1" smtClean="0">
                <a:solidFill>
                  <a:srgbClr val="000000"/>
                </a:solidFill>
              </a:rPr>
              <a:t>Hatóságok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00"/>
                </a:solidFill>
              </a:rPr>
              <a:t>						QS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00"/>
                </a:solidFill>
              </a:rPr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959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Az</a:t>
            </a:r>
            <a:r>
              <a:rPr lang="en-US" b="1" dirty="0" smtClean="0"/>
              <a:t> </a:t>
            </a:r>
            <a:r>
              <a:rPr lang="en-US" b="1" dirty="0" err="1" smtClean="0"/>
              <a:t>építési</a:t>
            </a:r>
            <a:r>
              <a:rPr lang="en-US" b="1" dirty="0" smtClean="0"/>
              <a:t> </a:t>
            </a:r>
            <a:r>
              <a:rPr lang="en-US" b="1" dirty="0" err="1" smtClean="0"/>
              <a:t>beruházási</a:t>
            </a:r>
            <a:r>
              <a:rPr lang="en-US" b="1" dirty="0" smtClean="0"/>
              <a:t> </a:t>
            </a:r>
            <a:r>
              <a:rPr lang="en-US" b="1" dirty="0" err="1" smtClean="0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590416"/>
          </a:xfrm>
        </p:spPr>
        <p:txBody>
          <a:bodyPr>
            <a:normAutofit/>
          </a:bodyPr>
          <a:lstStyle/>
          <a:p>
            <a:pPr algn="l"/>
            <a:r>
              <a:rPr lang="en-US" sz="3000" b="1" u="sng" dirty="0" err="1" smtClean="0">
                <a:solidFill>
                  <a:srgbClr val="000000"/>
                </a:solidFill>
              </a:rPr>
              <a:t>Megvalósítás</a:t>
            </a:r>
            <a:endParaRPr lang="en-US" sz="3000" b="1" u="sng" dirty="0" smtClean="0">
              <a:solidFill>
                <a:srgbClr val="000000"/>
              </a:solidFill>
            </a:endParaRPr>
          </a:p>
          <a:p>
            <a:pPr algn="l"/>
            <a:endParaRPr lang="en-US" sz="3000" b="1" u="sng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 err="1" smtClean="0">
                <a:solidFill>
                  <a:srgbClr val="000000"/>
                </a:solidFill>
              </a:rPr>
              <a:t>Kivitelezés</a:t>
            </a:r>
            <a:r>
              <a:rPr lang="en-US" sz="1600" dirty="0" smtClean="0">
                <a:solidFill>
                  <a:srgbClr val="000000"/>
                </a:solidFill>
              </a:rPr>
              <a:t>						</a:t>
            </a:r>
            <a:r>
              <a:rPr lang="en-US" sz="1600" dirty="0" err="1" smtClean="0">
                <a:solidFill>
                  <a:srgbClr val="000000"/>
                </a:solidFill>
              </a:rPr>
              <a:t>Kivitelező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 err="1" smtClean="0">
                <a:solidFill>
                  <a:srgbClr val="000000"/>
                </a:solidFill>
              </a:rPr>
              <a:t>Használatbavételi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eljárás</a:t>
            </a:r>
            <a:r>
              <a:rPr lang="en-US" sz="1600" dirty="0" smtClean="0">
                <a:solidFill>
                  <a:srgbClr val="000000"/>
                </a:solidFill>
              </a:rPr>
              <a:t>			</a:t>
            </a:r>
            <a:r>
              <a:rPr lang="en-US" sz="1600" dirty="0" err="1" smtClean="0">
                <a:solidFill>
                  <a:srgbClr val="000000"/>
                </a:solidFill>
              </a:rPr>
              <a:t>Alvállalkozó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00"/>
                </a:solidFill>
              </a:rPr>
              <a:t>						</a:t>
            </a:r>
            <a:r>
              <a:rPr lang="en-US" sz="1600" dirty="0" err="1" smtClean="0">
                <a:solidFill>
                  <a:srgbClr val="000000"/>
                </a:solidFill>
              </a:rPr>
              <a:t>Lebonyolító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00"/>
                </a:solidFill>
              </a:rPr>
              <a:t>						</a:t>
            </a:r>
            <a:r>
              <a:rPr lang="en-US" sz="1600" dirty="0" err="1" smtClean="0">
                <a:solidFill>
                  <a:srgbClr val="000000"/>
                </a:solidFill>
              </a:rPr>
              <a:t>Tervező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00"/>
                </a:solidFill>
              </a:rPr>
              <a:t>						</a:t>
            </a:r>
            <a:r>
              <a:rPr lang="en-US" sz="1600" dirty="0" err="1" smtClean="0">
                <a:solidFill>
                  <a:srgbClr val="000000"/>
                </a:solidFill>
              </a:rPr>
              <a:t>Szaktervző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00"/>
                </a:solidFill>
              </a:rPr>
              <a:t>						</a:t>
            </a:r>
            <a:r>
              <a:rPr lang="en-US" sz="1600" dirty="0" err="1" smtClean="0">
                <a:solidFill>
                  <a:srgbClr val="000000"/>
                </a:solidFill>
              </a:rPr>
              <a:t>Tervellenőr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00"/>
                </a:solidFill>
              </a:rPr>
              <a:t>						</a:t>
            </a:r>
            <a:r>
              <a:rPr lang="en-US" sz="1600" dirty="0" err="1" smtClean="0">
                <a:solidFill>
                  <a:srgbClr val="000000"/>
                </a:solidFill>
              </a:rPr>
              <a:t>Műszaki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ellenőr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00"/>
                </a:solidFill>
              </a:rPr>
              <a:t>						</a:t>
            </a:r>
            <a:r>
              <a:rPr lang="en-US" sz="1600" dirty="0" err="1" smtClean="0">
                <a:solidFill>
                  <a:srgbClr val="000000"/>
                </a:solidFill>
              </a:rPr>
              <a:t>Hatóságok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00"/>
                </a:solidFill>
              </a:rPr>
              <a:t>						QS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00"/>
                </a:solidFill>
              </a:rPr>
              <a:t>						</a:t>
            </a:r>
            <a:r>
              <a:rPr lang="en-US" sz="1600" dirty="0" err="1" smtClean="0">
                <a:solidFill>
                  <a:srgbClr val="000000"/>
                </a:solidFill>
              </a:rPr>
              <a:t>Finanszírozó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l"/>
            <a:r>
              <a:rPr lang="en-US" sz="1200" dirty="0">
                <a:solidFill>
                  <a:srgbClr val="000000"/>
                </a:solidFill>
              </a:rPr>
              <a:t>	</a:t>
            </a:r>
            <a:r>
              <a:rPr lang="en-US" sz="1200" dirty="0" smtClean="0">
                <a:solidFill>
                  <a:srgbClr val="000000"/>
                </a:solidFill>
              </a:rPr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209360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Az</a:t>
            </a:r>
            <a:r>
              <a:rPr lang="en-US" b="1" dirty="0" smtClean="0"/>
              <a:t> </a:t>
            </a:r>
            <a:r>
              <a:rPr lang="en-US" b="1" dirty="0" err="1" smtClean="0"/>
              <a:t>építési</a:t>
            </a:r>
            <a:r>
              <a:rPr lang="en-US" b="1" dirty="0" smtClean="0"/>
              <a:t> </a:t>
            </a:r>
            <a:r>
              <a:rPr lang="en-US" b="1" dirty="0" err="1" smtClean="0"/>
              <a:t>beruházási</a:t>
            </a:r>
            <a:r>
              <a:rPr lang="en-US" b="1" dirty="0" smtClean="0"/>
              <a:t> </a:t>
            </a:r>
            <a:r>
              <a:rPr lang="en-US" b="1" dirty="0" err="1" smtClean="0"/>
              <a:t>folyamat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590416"/>
          </a:xfrm>
        </p:spPr>
        <p:txBody>
          <a:bodyPr>
            <a:normAutofit/>
          </a:bodyPr>
          <a:lstStyle/>
          <a:p>
            <a:pPr algn="l"/>
            <a:r>
              <a:rPr lang="en-US" sz="3000" b="1" u="sng" dirty="0" err="1" smtClean="0">
                <a:solidFill>
                  <a:srgbClr val="000000"/>
                </a:solidFill>
              </a:rPr>
              <a:t>Fenntartás</a:t>
            </a:r>
            <a:endParaRPr lang="en-US" sz="3000" b="1" u="sng" dirty="0" smtClean="0">
              <a:solidFill>
                <a:srgbClr val="000000"/>
              </a:solidFill>
            </a:endParaRPr>
          </a:p>
          <a:p>
            <a:pPr algn="l"/>
            <a:endParaRPr lang="en-US" sz="3000" b="1" u="sng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 err="1" smtClean="0">
                <a:solidFill>
                  <a:srgbClr val="000000"/>
                </a:solidFill>
              </a:rPr>
              <a:t>Üzemeltetés</a:t>
            </a:r>
            <a:r>
              <a:rPr lang="en-US" sz="1600" dirty="0" smtClean="0">
                <a:solidFill>
                  <a:srgbClr val="000000"/>
                </a:solidFill>
              </a:rPr>
              <a:t>					</a:t>
            </a:r>
            <a:r>
              <a:rPr lang="en-US" sz="1600" dirty="0" err="1" smtClean="0">
                <a:solidFill>
                  <a:srgbClr val="000000"/>
                </a:solidFill>
              </a:rPr>
              <a:t>Fejlesztő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 err="1" smtClean="0">
                <a:solidFill>
                  <a:srgbClr val="000000"/>
                </a:solidFill>
              </a:rPr>
              <a:t>Karbantartás</a:t>
            </a:r>
            <a:r>
              <a:rPr lang="en-US" sz="1600" dirty="0" smtClean="0">
                <a:solidFill>
                  <a:srgbClr val="000000"/>
                </a:solidFill>
              </a:rPr>
              <a:t>					</a:t>
            </a:r>
            <a:r>
              <a:rPr lang="en-US" sz="1600" dirty="0" err="1" smtClean="0">
                <a:solidFill>
                  <a:srgbClr val="000000"/>
                </a:solidFill>
              </a:rPr>
              <a:t>Ügynök</a:t>
            </a:r>
            <a:r>
              <a:rPr lang="en-US" sz="1600" dirty="0" smtClean="0">
                <a:solidFill>
                  <a:srgbClr val="000000"/>
                </a:solidFill>
              </a:rPr>
              <a:t>	</a:t>
            </a:r>
          </a:p>
          <a:p>
            <a:pPr algn="l"/>
            <a:r>
              <a:rPr lang="en-US" sz="1600" dirty="0" err="1" smtClean="0">
                <a:solidFill>
                  <a:srgbClr val="000000"/>
                </a:solidFill>
              </a:rPr>
              <a:t>Hasznosítás</a:t>
            </a:r>
            <a:r>
              <a:rPr lang="en-US" sz="1600" dirty="0" smtClean="0">
                <a:solidFill>
                  <a:srgbClr val="000000"/>
                </a:solidFill>
              </a:rPr>
              <a:t>					</a:t>
            </a:r>
            <a:r>
              <a:rPr lang="en-US" sz="1600" dirty="0" err="1" smtClean="0">
                <a:solidFill>
                  <a:srgbClr val="000000"/>
                </a:solidFill>
              </a:rPr>
              <a:t>Bérlő</a:t>
            </a:r>
            <a:r>
              <a:rPr lang="en-US" sz="1600" dirty="0" smtClean="0">
                <a:solidFill>
                  <a:srgbClr val="000000"/>
                </a:solidFill>
              </a:rPr>
              <a:t>	</a:t>
            </a:r>
          </a:p>
          <a:p>
            <a:pPr algn="l"/>
            <a:r>
              <a:rPr lang="en-US" sz="1600" dirty="0" err="1" smtClean="0">
                <a:solidFill>
                  <a:srgbClr val="000000"/>
                </a:solidFill>
              </a:rPr>
              <a:t>Értékesítés</a:t>
            </a:r>
            <a:r>
              <a:rPr lang="en-US" sz="1600" dirty="0" smtClean="0">
                <a:solidFill>
                  <a:srgbClr val="000000"/>
                </a:solidFill>
              </a:rPr>
              <a:t>						</a:t>
            </a:r>
            <a:r>
              <a:rPr lang="en-US" sz="1600" dirty="0" err="1" smtClean="0">
                <a:solidFill>
                  <a:srgbClr val="000000"/>
                </a:solidFill>
              </a:rPr>
              <a:t>Üzemeltető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00"/>
                </a:solidFill>
              </a:rPr>
              <a:t>						</a:t>
            </a:r>
            <a:r>
              <a:rPr lang="en-US" sz="1600" dirty="0" err="1" smtClean="0">
                <a:solidFill>
                  <a:srgbClr val="000000"/>
                </a:solidFill>
              </a:rPr>
              <a:t>Befektető</a:t>
            </a:r>
            <a:endParaRPr lang="en-US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1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Beruházó</a:t>
            </a:r>
            <a:r>
              <a:rPr lang="en-US" b="1" dirty="0" smtClean="0"/>
              <a:t> </a:t>
            </a:r>
            <a:r>
              <a:rPr lang="en-US" b="1" dirty="0" err="1" smtClean="0"/>
              <a:t>biztonságra</a:t>
            </a:r>
            <a:r>
              <a:rPr lang="en-US" b="1" dirty="0" smtClean="0"/>
              <a:t> </a:t>
            </a:r>
            <a:r>
              <a:rPr lang="en-US" b="1" dirty="0" err="1" smtClean="0"/>
              <a:t>törekszik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4198456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Megbízható</a:t>
            </a:r>
            <a:r>
              <a:rPr lang="en-US" dirty="0" smtClean="0">
                <a:solidFill>
                  <a:srgbClr val="000000"/>
                </a:solidFill>
              </a:rPr>
              <a:t> partner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Tapasztalat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Referenciák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Gyakorlat</a:t>
            </a:r>
            <a:r>
              <a:rPr lang="en-US" sz="1600" dirty="0" smtClean="0">
                <a:solidFill>
                  <a:srgbClr val="000000"/>
                </a:solidFill>
              </a:rPr>
              <a:t>/</a:t>
            </a:r>
            <a:r>
              <a:rPr lang="en-US" sz="1600" dirty="0" err="1" smtClean="0">
                <a:solidFill>
                  <a:srgbClr val="000000"/>
                </a:solidFill>
              </a:rPr>
              <a:t>Folyamatok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Jogi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ügyek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Alvállalkozói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struktúra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Megfelelő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mérnöki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gárda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Biztosítékok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Tőkeerős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Garanciák</a:t>
            </a:r>
            <a:r>
              <a:rPr lang="en-US" sz="1600" dirty="0" smtClean="0">
                <a:solidFill>
                  <a:srgbClr val="000000"/>
                </a:solidFill>
              </a:rPr>
              <a:t> (</a:t>
            </a:r>
            <a:r>
              <a:rPr lang="en-US" sz="1600" dirty="0" err="1" smtClean="0">
                <a:solidFill>
                  <a:srgbClr val="000000"/>
                </a:solidFill>
              </a:rPr>
              <a:t>teljesítési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szavatossági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47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Tender </a:t>
            </a:r>
            <a:r>
              <a:rPr lang="en-US" b="1" dirty="0" err="1" smtClean="0"/>
              <a:t>eljárások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Milyen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dokumentáció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alapján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Mennyiségi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kockázat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Általában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egyeztetés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szükséges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Legalacsonyabb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ár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dönt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Komplex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értékelési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rendszer</a:t>
            </a:r>
            <a:r>
              <a:rPr lang="en-US" dirty="0" smtClean="0">
                <a:solidFill>
                  <a:srgbClr val="000000"/>
                </a:solidFill>
              </a:rPr>
              <a:t> is </a:t>
            </a:r>
            <a:r>
              <a:rPr lang="en-US" dirty="0" err="1" smtClean="0">
                <a:solidFill>
                  <a:srgbClr val="000000"/>
                </a:solidFill>
              </a:rPr>
              <a:t>lehet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Előminősítés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Tender </a:t>
            </a:r>
            <a:r>
              <a:rPr lang="en-US" b="1" dirty="0" err="1" smtClean="0"/>
              <a:t>eljárások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Alternatívák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kezelése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ütemezés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Mérnöki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szellemi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termék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Optimalizálási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lehetőségek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Eltérő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érdekek</a:t>
            </a:r>
            <a:r>
              <a:rPr lang="en-US" dirty="0" smtClean="0">
                <a:solidFill>
                  <a:srgbClr val="000000"/>
                </a:solidFill>
              </a:rPr>
              <a:t> (</a:t>
            </a:r>
            <a:r>
              <a:rPr lang="en-US" dirty="0" err="1" smtClean="0">
                <a:solidFill>
                  <a:srgbClr val="000000"/>
                </a:solidFill>
              </a:rPr>
              <a:t>tervező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lebonyolító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beruházó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kivitelező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Ellentmondások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kezelése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2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u="sng" dirty="0" smtClean="0">
                <a:solidFill>
                  <a:schemeClr val="tx1"/>
                </a:solidFill>
              </a:rPr>
              <a:t>Felelősség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Épületek biztonságos használata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311" y="3373330"/>
            <a:ext cx="4233080" cy="3021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59" y="3373330"/>
            <a:ext cx="4200310" cy="302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0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Tender </a:t>
            </a:r>
            <a:r>
              <a:rPr lang="en-US" b="1" dirty="0" err="1" smtClean="0"/>
              <a:t>eljárások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Szerződéses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feltételek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GMP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Garanciák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Biztosítékok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Előfinanszírozás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Előleg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Pénzügyi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feltételek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0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Szerződés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Feltételezzük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hogy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mindkét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fél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korrekt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“</a:t>
            </a:r>
            <a:r>
              <a:rPr lang="en-US" dirty="0" err="1" smtClean="0">
                <a:solidFill>
                  <a:srgbClr val="000000"/>
                </a:solidFill>
              </a:rPr>
              <a:t>Náluk</a:t>
            </a:r>
            <a:r>
              <a:rPr lang="en-US" dirty="0" smtClean="0">
                <a:solidFill>
                  <a:srgbClr val="000000"/>
                </a:solidFill>
              </a:rPr>
              <a:t>” a </a:t>
            </a:r>
            <a:r>
              <a:rPr lang="en-US" dirty="0" err="1" smtClean="0">
                <a:solidFill>
                  <a:srgbClr val="000000"/>
                </a:solidFill>
              </a:rPr>
              <a:t>forrás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és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jogosultság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“</a:t>
            </a:r>
            <a:r>
              <a:rPr lang="en-US" dirty="0" err="1" smtClean="0">
                <a:solidFill>
                  <a:srgbClr val="000000"/>
                </a:solidFill>
              </a:rPr>
              <a:t>Nálunk</a:t>
            </a:r>
            <a:r>
              <a:rPr lang="en-US" dirty="0" smtClean="0">
                <a:solidFill>
                  <a:srgbClr val="000000"/>
                </a:solidFill>
              </a:rPr>
              <a:t>” a </a:t>
            </a:r>
            <a:r>
              <a:rPr lang="en-US" dirty="0" err="1" smtClean="0">
                <a:solidFill>
                  <a:srgbClr val="000000"/>
                </a:solidFill>
              </a:rPr>
              <a:t>szaktudás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Átalányár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vs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Tételes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elszámolás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Alapadatok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körülmények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Másik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fél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feladatai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8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Kivitelezés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373" y="2130424"/>
            <a:ext cx="7348850" cy="4089811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“</a:t>
            </a:r>
            <a:r>
              <a:rPr lang="en-US" dirty="0" err="1" smtClean="0">
                <a:solidFill>
                  <a:srgbClr val="000000"/>
                </a:solidFill>
              </a:rPr>
              <a:t>Beavatkozunk</a:t>
            </a:r>
            <a:r>
              <a:rPr lang="en-US" dirty="0" smtClean="0">
                <a:solidFill>
                  <a:srgbClr val="000000"/>
                </a:solidFill>
              </a:rPr>
              <a:t>” a </a:t>
            </a:r>
            <a:r>
              <a:rPr lang="en-US" dirty="0" err="1" smtClean="0">
                <a:solidFill>
                  <a:srgbClr val="000000"/>
                </a:solidFill>
              </a:rPr>
              <a:t>település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életébe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Szerződés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teljesítése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Alkalmazkodás</a:t>
            </a:r>
            <a:r>
              <a:rPr lang="en-US" dirty="0" smtClean="0">
                <a:solidFill>
                  <a:srgbClr val="000000"/>
                </a:solidFill>
              </a:rPr>
              <a:t> a </a:t>
            </a:r>
            <a:r>
              <a:rPr lang="en-US" dirty="0" err="1" smtClean="0">
                <a:solidFill>
                  <a:srgbClr val="000000"/>
                </a:solidFill>
              </a:rPr>
              <a:t>Megrendelő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igényeihez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Adminisztráció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Stáb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felállítása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Rendszerek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projektre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való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illesztése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Reporting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1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Kivitelezés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Építési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engedély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Kiviteli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tervek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Gyártmány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tervek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Létesítési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engedélyek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Közmű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engedélyek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Megvalósulási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tervek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43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Kivitelezés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Helyszíni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</a:t>
            </a:r>
            <a:r>
              <a:rPr lang="en-US" dirty="0" err="1" smtClean="0">
                <a:solidFill>
                  <a:srgbClr val="000000"/>
                </a:solidFill>
              </a:rPr>
              <a:t>rganizációs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terv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Organizációs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műleírás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Ütemtervek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2400" dirty="0" err="1">
                <a:solidFill>
                  <a:srgbClr val="000000"/>
                </a:solidFill>
              </a:rPr>
              <a:t>l</a:t>
            </a:r>
            <a:r>
              <a:rPr lang="en-US" sz="2400" dirty="0" err="1" smtClean="0">
                <a:solidFill>
                  <a:srgbClr val="000000"/>
                </a:solidFill>
              </a:rPr>
              <a:t>étszám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erőforrás</a:t>
            </a:r>
            <a:r>
              <a:rPr lang="en-US" sz="2400" dirty="0" smtClean="0">
                <a:solidFill>
                  <a:srgbClr val="000000"/>
                </a:solidFill>
              </a:rPr>
              <a:t> – </a:t>
            </a:r>
            <a:r>
              <a:rPr lang="en-US" sz="2400" dirty="0" err="1" smtClean="0">
                <a:solidFill>
                  <a:srgbClr val="000000"/>
                </a:solidFill>
              </a:rPr>
              <a:t>gépi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humán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Biztonsági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és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egészségvédelmi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terv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Szervezeti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ábra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felelősségi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mátrix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Kivitelezés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Kockázatelemzés</a:t>
            </a:r>
            <a:r>
              <a:rPr lang="en-US" dirty="0" smtClean="0">
                <a:solidFill>
                  <a:srgbClr val="000000"/>
                </a:solidFill>
              </a:rPr>
              <a:t> (BE </a:t>
            </a:r>
            <a:r>
              <a:rPr lang="en-US" dirty="0" err="1" smtClean="0">
                <a:solidFill>
                  <a:srgbClr val="000000"/>
                </a:solidFill>
              </a:rPr>
              <a:t>terv</a:t>
            </a:r>
            <a:r>
              <a:rPr lang="en-US" dirty="0" smtClean="0">
                <a:solidFill>
                  <a:srgbClr val="000000"/>
                </a:solidFill>
              </a:rPr>
              <a:t>!)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Minőségbiztosítási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terv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Minőségügyi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terv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TU, MMT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Fenntarthatósági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terv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környezetvédelem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Hulladékkezelési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terv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5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Kivitelezés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Dokumentumkezelési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terv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Archiválás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Átadási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dokumentáció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Jelentések</a:t>
            </a:r>
            <a:r>
              <a:rPr lang="en-US" dirty="0" smtClean="0">
                <a:solidFill>
                  <a:srgbClr val="000000"/>
                </a:solidFill>
              </a:rPr>
              <a:t> (</a:t>
            </a:r>
            <a:r>
              <a:rPr lang="en-US" dirty="0" err="1" smtClean="0">
                <a:solidFill>
                  <a:srgbClr val="000000"/>
                </a:solidFill>
              </a:rPr>
              <a:t>napi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heti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havi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Üzemeltetési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terv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Garanciák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Pénzügyi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elszámolások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7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Kivitelezés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371" y="2130424"/>
            <a:ext cx="7055765" cy="4089811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Alvállalkozói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politika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Mennyiségi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ellenőrzés</a:t>
            </a:r>
            <a:r>
              <a:rPr lang="en-US" dirty="0" smtClean="0">
                <a:solidFill>
                  <a:srgbClr val="000000"/>
                </a:solidFill>
              </a:rPr>
              <a:t> – tender </a:t>
            </a:r>
            <a:r>
              <a:rPr lang="en-US" dirty="0" err="1" smtClean="0">
                <a:solidFill>
                  <a:srgbClr val="000000"/>
                </a:solidFill>
              </a:rPr>
              <a:t>során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Többletmunka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pótmunka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Optimalizálás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Beszerzési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politika</a:t>
            </a:r>
            <a:r>
              <a:rPr lang="en-US" dirty="0" smtClean="0">
                <a:solidFill>
                  <a:srgbClr val="000000"/>
                </a:solidFill>
              </a:rPr>
              <a:t> – </a:t>
            </a:r>
            <a:r>
              <a:rPr lang="en-US" dirty="0" err="1" smtClean="0">
                <a:solidFill>
                  <a:srgbClr val="000000"/>
                </a:solidFill>
              </a:rPr>
              <a:t>saját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beszerzés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Garanciavállalás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7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Átadások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68100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Használatbavételi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engedély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Szerződéses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kötelem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Jogerős</a:t>
            </a:r>
            <a:r>
              <a:rPr lang="en-US" dirty="0" smtClean="0">
                <a:solidFill>
                  <a:srgbClr val="000000"/>
                </a:solidFill>
              </a:rPr>
              <a:t> status?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Műszaki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átadás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átvétel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Hibalisták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felvétele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ellenőrzése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6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Management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Vállalkozási igazgatóság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Kivitelezési igazgatóság</a:t>
            </a:r>
          </a:p>
          <a:p>
            <a:r>
              <a:rPr lang="en-US" sz="3000" dirty="0">
                <a:solidFill>
                  <a:srgbClr val="000000"/>
                </a:solidFill>
              </a:rPr>
              <a:t>Pénzügyi </a:t>
            </a:r>
            <a:r>
              <a:rPr lang="en-US" sz="3000" dirty="0" smtClean="0">
                <a:solidFill>
                  <a:srgbClr val="000000"/>
                </a:solidFill>
              </a:rPr>
              <a:t>igazgatóság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Back office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HR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0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u="sng" dirty="0" smtClean="0">
                <a:solidFill>
                  <a:schemeClr val="tx1"/>
                </a:solidFill>
              </a:rPr>
              <a:t>Felelősség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Épített környezetünk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3456893"/>
            <a:ext cx="59690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7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Vállalkozási igazgatóság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Vállakozási igazgató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Vállalkozási előkészítők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Kivitelezési igazgatóság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Műszaki igazgatók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Kivitelezési előkészítők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Építésvezetők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Művezetők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Fizikai dolgozók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Tervkoordinátorok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4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Pénzügyi igazgatóság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Könyvelés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Pénzügy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Kontrolling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Jogi osztály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Back office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Asszisztencia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HR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Munkaügy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Bérszámfejtés</a:t>
            </a:r>
          </a:p>
        </p:txBody>
      </p:sp>
    </p:spTree>
    <p:extLst>
      <p:ext uri="{BB962C8B-B14F-4D97-AF65-F5344CB8AC3E}">
        <p14:creationId xmlns:p14="http://schemas.microsoft.com/office/powerpoint/2010/main" val="274990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u="sng" dirty="0" err="1" smtClean="0">
                <a:solidFill>
                  <a:schemeClr val="tx1"/>
                </a:solidFill>
              </a:rPr>
              <a:t>Bevezető</a:t>
            </a:r>
            <a:r>
              <a:rPr lang="en-US" u="sng" dirty="0" smtClean="0">
                <a:solidFill>
                  <a:schemeClr val="tx1"/>
                </a:solidFill>
              </a:rPr>
              <a:t> </a:t>
            </a:r>
            <a:r>
              <a:rPr lang="en-US" u="sng" dirty="0" err="1" smtClean="0">
                <a:solidFill>
                  <a:schemeClr val="tx1"/>
                </a:solidFill>
              </a:rPr>
              <a:t>gondolatok</a:t>
            </a:r>
            <a:endParaRPr lang="en-US" u="sng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Építőipar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jelenlegi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helyzete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Az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építési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beruházási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folyamat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u="sng" dirty="0" err="1" smtClean="0">
                <a:solidFill>
                  <a:srgbClr val="00B050"/>
                </a:solidFill>
              </a:rPr>
              <a:t>Jövőkép</a:t>
            </a:r>
            <a:endParaRPr lang="en-US" b="1" u="sng" dirty="0" smtClean="0">
              <a:solidFill>
                <a:srgbClr val="00B050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3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Jövőkép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72081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Szakma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megítélésének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javítása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Szabályozás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finomítása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3D Tervezés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BIM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Termelési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hatékonyságnövelés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Fenntarthatóság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Energiahatékonyság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1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080119"/>
          </a:xfrm>
        </p:spPr>
        <p:txBody>
          <a:bodyPr/>
          <a:lstStyle/>
          <a:p>
            <a:r>
              <a:rPr lang="hu-HU" b="1" dirty="0" smtClean="0"/>
              <a:t>Kérdések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14338" name="Picture 2" descr="http://t2.gstatic.com/images?q=tbn:ANd9GcRYinpsS_dGzccz7xO5u59MpVGfYjTAp4PFLHFcTb_jGJBj_l2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00808"/>
            <a:ext cx="7200800" cy="4800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346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080119"/>
          </a:xfrm>
        </p:spPr>
        <p:txBody>
          <a:bodyPr>
            <a:normAutofit/>
          </a:bodyPr>
          <a:lstStyle/>
          <a:p>
            <a:r>
              <a:rPr lang="hu-HU" sz="6000" dirty="0" smtClean="0"/>
              <a:t>Köszönöm a figyelmet!</a:t>
            </a:r>
            <a:endParaRPr lang="hu-HU" sz="60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u="sng" dirty="0" smtClean="0">
                <a:solidFill>
                  <a:schemeClr val="tx1"/>
                </a:solidFill>
              </a:rPr>
              <a:t>Szaktudást igényel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Mérnöki teljesítmény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Hatékony épület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627" y="3813832"/>
            <a:ext cx="4117207" cy="2859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69" y="3802823"/>
            <a:ext cx="4320173" cy="287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53285"/>
            <a:ext cx="6400800" cy="3961765"/>
          </a:xfrm>
        </p:spPr>
        <p:txBody>
          <a:bodyPr>
            <a:normAutofit lnSpcReduction="10000"/>
          </a:bodyPr>
          <a:lstStyle/>
          <a:p>
            <a:r>
              <a:rPr lang="en-US" sz="3000" dirty="0" err="1" smtClean="0">
                <a:solidFill>
                  <a:schemeClr val="tx1"/>
                </a:solidFill>
              </a:rPr>
              <a:t>Rendkívül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összetett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és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kockázatos</a:t>
            </a:r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err="1" smtClean="0">
                <a:solidFill>
                  <a:schemeClr val="tx1"/>
                </a:solidFill>
              </a:rPr>
              <a:t>Szabályok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és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keretek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között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az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ingatlanfejlesztés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minden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fázisában</a:t>
            </a:r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err="1" smtClean="0">
                <a:solidFill>
                  <a:schemeClr val="tx1"/>
                </a:solidFill>
              </a:rPr>
              <a:t>Együttműködés</a:t>
            </a:r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 err="1" smtClean="0">
                <a:solidFill>
                  <a:schemeClr val="tx1"/>
                </a:solidFill>
              </a:rPr>
              <a:t>Az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építési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folyamat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tudatos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900" dirty="0" smtClean="0">
                <a:solidFill>
                  <a:schemeClr val="tx1"/>
                </a:solidFill>
              </a:rPr>
              <a:t>								- </a:t>
            </a:r>
            <a:r>
              <a:rPr lang="en-US" sz="1900" dirty="0" err="1" smtClean="0">
                <a:solidFill>
                  <a:schemeClr val="tx1"/>
                </a:solidFill>
              </a:rPr>
              <a:t>tervezése</a:t>
            </a:r>
            <a:endParaRPr lang="en-US" sz="1900" dirty="0" smtClean="0">
              <a:solidFill>
                <a:schemeClr val="tx1"/>
              </a:solidFill>
            </a:endParaRPr>
          </a:p>
          <a:p>
            <a:pPr algn="l"/>
            <a:r>
              <a:rPr lang="en-US" sz="1900" dirty="0" smtClean="0">
                <a:solidFill>
                  <a:schemeClr val="tx1"/>
                </a:solidFill>
              </a:rPr>
              <a:t>								- </a:t>
            </a:r>
            <a:r>
              <a:rPr lang="en-US" sz="1900" dirty="0" err="1" smtClean="0">
                <a:solidFill>
                  <a:schemeClr val="tx1"/>
                </a:solidFill>
              </a:rPr>
              <a:t>szervezése</a:t>
            </a:r>
            <a:endParaRPr lang="en-US" sz="1900" dirty="0" smtClean="0">
              <a:solidFill>
                <a:schemeClr val="tx1"/>
              </a:solidFill>
            </a:endParaRPr>
          </a:p>
          <a:p>
            <a:pPr algn="l"/>
            <a:r>
              <a:rPr lang="en-US" sz="1900" dirty="0" smtClean="0">
                <a:solidFill>
                  <a:schemeClr val="tx1"/>
                </a:solidFill>
              </a:rPr>
              <a:t>								- </a:t>
            </a:r>
            <a:r>
              <a:rPr lang="en-US" sz="1900" dirty="0" err="1" smtClean="0">
                <a:solidFill>
                  <a:schemeClr val="tx1"/>
                </a:solidFill>
              </a:rPr>
              <a:t>irányítása</a:t>
            </a:r>
            <a:endParaRPr lang="en-US" sz="1900" dirty="0" smtClean="0">
              <a:solidFill>
                <a:schemeClr val="tx1"/>
              </a:solidFill>
            </a:endParaRPr>
          </a:p>
          <a:p>
            <a:pPr algn="l"/>
            <a:r>
              <a:rPr lang="en-US" sz="1900" dirty="0" smtClean="0">
                <a:solidFill>
                  <a:schemeClr val="tx1"/>
                </a:solidFill>
              </a:rPr>
              <a:t>								- </a:t>
            </a:r>
            <a:r>
              <a:rPr lang="en-US" sz="1900" dirty="0" err="1" smtClean="0">
                <a:solidFill>
                  <a:schemeClr val="tx1"/>
                </a:solidFill>
              </a:rPr>
              <a:t>ellenőrzése</a:t>
            </a:r>
            <a:endParaRPr lang="en-US" sz="1900" dirty="0" smtClean="0">
              <a:solidFill>
                <a:schemeClr val="tx1"/>
              </a:solidFill>
            </a:endParaRPr>
          </a:p>
          <a:p>
            <a:endParaRPr lang="en-US" sz="3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4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sz="2400" dirty="0" err="1" smtClean="0">
                <a:solidFill>
                  <a:schemeClr val="tx1"/>
                </a:solidFill>
              </a:rPr>
              <a:t>Jogi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Pénzügyi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Műszaki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Idő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KERETEK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DE MINDEN PROJEKT MÁS!!!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4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Bevezető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gondolatok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u="sng" dirty="0" err="1" smtClean="0">
                <a:solidFill>
                  <a:srgbClr val="00B050"/>
                </a:solidFill>
              </a:rPr>
              <a:t>Építőipar</a:t>
            </a:r>
            <a:r>
              <a:rPr lang="en-US" b="1" u="sng" dirty="0" smtClean="0">
                <a:solidFill>
                  <a:srgbClr val="00B050"/>
                </a:solidFill>
              </a:rPr>
              <a:t> </a:t>
            </a:r>
            <a:r>
              <a:rPr lang="en-US" b="1" u="sng" dirty="0" err="1" smtClean="0">
                <a:solidFill>
                  <a:srgbClr val="00B050"/>
                </a:solidFill>
              </a:rPr>
              <a:t>jelenlegi</a:t>
            </a:r>
            <a:r>
              <a:rPr lang="en-US" b="1" u="sng" dirty="0" smtClean="0">
                <a:solidFill>
                  <a:srgbClr val="00B050"/>
                </a:solidFill>
              </a:rPr>
              <a:t> </a:t>
            </a:r>
            <a:r>
              <a:rPr lang="en-US" b="1" u="sng" dirty="0" err="1" smtClean="0">
                <a:solidFill>
                  <a:srgbClr val="00B050"/>
                </a:solidFill>
              </a:rPr>
              <a:t>helyzete</a:t>
            </a:r>
            <a:endParaRPr lang="en-US" b="1" u="sng" dirty="0" smtClean="0">
              <a:solidFill>
                <a:srgbClr val="00B050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Az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építési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beruházási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folyamat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Jövőkép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0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8646</TotalTime>
  <Words>823</Words>
  <Application>Microsoft Office PowerPoint</Application>
  <PresentationFormat>Diavetítés a képernyőre (4:3 oldalarány)</PresentationFormat>
  <Paragraphs>398</Paragraphs>
  <Slides>55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55</vt:i4>
      </vt:variant>
    </vt:vector>
  </HeadingPairs>
  <TitlesOfParts>
    <vt:vector size="59" baseType="lpstr">
      <vt:lpstr>Arial</vt:lpstr>
      <vt:lpstr>Calibri</vt:lpstr>
      <vt:lpstr>Mangal</vt:lpstr>
      <vt:lpstr>Office Theme</vt:lpstr>
      <vt:lpstr>Tulajdonképpen ki kivel van...?</vt:lpstr>
      <vt:lpstr>Bemutatott témák</vt:lpstr>
      <vt:lpstr>Bevezető gondolatok</vt:lpstr>
      <vt:lpstr>Bevezető gondolatok</vt:lpstr>
      <vt:lpstr>Bevezető gondolatok</vt:lpstr>
      <vt:lpstr>Bevezető gondolatok</vt:lpstr>
      <vt:lpstr>Bevezető gondolatok</vt:lpstr>
      <vt:lpstr>Bevezető gondolatok</vt:lpstr>
      <vt:lpstr>Bemutatott témák</vt:lpstr>
      <vt:lpstr>Építőipar jelenlegi helyzete</vt:lpstr>
      <vt:lpstr>Építőipar jelenlegi helyzete</vt:lpstr>
      <vt:lpstr>Építőipar jelenlegi helyzete</vt:lpstr>
      <vt:lpstr>Bemutatott témák</vt:lpstr>
      <vt:lpstr>Az építési beruházási folyamat</vt:lpstr>
      <vt:lpstr>Az építési beruházási folyamat</vt:lpstr>
      <vt:lpstr>Az építési beruházási folyamat</vt:lpstr>
      <vt:lpstr>Az építési beruházási folyamat</vt:lpstr>
      <vt:lpstr>Az építési beruházási folyamat</vt:lpstr>
      <vt:lpstr>Kik ülnek a hajóban?</vt:lpstr>
      <vt:lpstr>Kik ülnek a hajóban?</vt:lpstr>
      <vt:lpstr>Ki a beruházó?</vt:lpstr>
      <vt:lpstr>Ki a beruházó?</vt:lpstr>
      <vt:lpstr>Ki a beruházó?</vt:lpstr>
      <vt:lpstr>Ki a tervező?</vt:lpstr>
      <vt:lpstr>Ki a lebonyolító?</vt:lpstr>
      <vt:lpstr>Ki a tervellenőr?</vt:lpstr>
      <vt:lpstr>Ki a műszaki ellenőr?</vt:lpstr>
      <vt:lpstr>Ki a kivitelező?</vt:lpstr>
      <vt:lpstr>Az építési beruházási folyamat</vt:lpstr>
      <vt:lpstr>Milyen céllal fejleszt?</vt:lpstr>
      <vt:lpstr>Mi a fontos a beruházónak?</vt:lpstr>
      <vt:lpstr>Beruházói előkészítés státusza</vt:lpstr>
      <vt:lpstr>Az építési beruházási folyamat</vt:lpstr>
      <vt:lpstr>Az építési beruházási folyamat</vt:lpstr>
      <vt:lpstr>Az építési beruházási folyamat</vt:lpstr>
      <vt:lpstr>Az építési beruházási folyamat</vt:lpstr>
      <vt:lpstr>Beruházó biztonságra törekszik</vt:lpstr>
      <vt:lpstr>Tender eljárások</vt:lpstr>
      <vt:lpstr>Tender eljárások</vt:lpstr>
      <vt:lpstr>Tender eljárások</vt:lpstr>
      <vt:lpstr>Szerződés</vt:lpstr>
      <vt:lpstr>Kivitelezés</vt:lpstr>
      <vt:lpstr>Kivitelezés</vt:lpstr>
      <vt:lpstr>Kivitelezés</vt:lpstr>
      <vt:lpstr>Kivitelezés</vt:lpstr>
      <vt:lpstr>Kivitelezés</vt:lpstr>
      <vt:lpstr>Kivitelezés</vt:lpstr>
      <vt:lpstr>Átadások</vt:lpstr>
      <vt:lpstr>Szervezet</vt:lpstr>
      <vt:lpstr>Szervezet</vt:lpstr>
      <vt:lpstr>Szervezet</vt:lpstr>
      <vt:lpstr>Bemutatott témák</vt:lpstr>
      <vt:lpstr>Jövőkép</vt:lpstr>
      <vt:lpstr>Kérdések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Mérnöki nagylétesítmények megvalósítási tapasztalatai</dc:title>
  <dc:creator>Mikusi Róbert</dc:creator>
  <cp:lastModifiedBy>Kisgergely Gréta</cp:lastModifiedBy>
  <cp:revision>115</cp:revision>
  <cp:lastPrinted>2017-12-01T08:31:19Z</cp:lastPrinted>
  <dcterms:created xsi:type="dcterms:W3CDTF">2012-04-23T22:09:08Z</dcterms:created>
  <dcterms:modified xsi:type="dcterms:W3CDTF">2017-12-01T08:50:32Z</dcterms:modified>
</cp:coreProperties>
</file>