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3"/>
  </p:handoutMasterIdLst>
  <p:sldIdLst>
    <p:sldId id="259" r:id="rId2"/>
    <p:sldId id="304" r:id="rId3"/>
    <p:sldId id="303" r:id="rId4"/>
    <p:sldId id="316" r:id="rId5"/>
    <p:sldId id="317" r:id="rId6"/>
    <p:sldId id="318" r:id="rId7"/>
    <p:sldId id="305" r:id="rId8"/>
    <p:sldId id="306" r:id="rId9"/>
    <p:sldId id="323" r:id="rId10"/>
    <p:sldId id="256" r:id="rId11"/>
    <p:sldId id="288" r:id="rId12"/>
    <p:sldId id="341" r:id="rId13"/>
    <p:sldId id="290" r:id="rId14"/>
    <p:sldId id="319" r:id="rId15"/>
    <p:sldId id="320" r:id="rId16"/>
    <p:sldId id="325" r:id="rId17"/>
    <p:sldId id="326" r:id="rId18"/>
    <p:sldId id="327" r:id="rId19"/>
    <p:sldId id="321" r:id="rId20"/>
    <p:sldId id="324" r:id="rId21"/>
    <p:sldId id="322" r:id="rId22"/>
    <p:sldId id="268" r:id="rId23"/>
    <p:sldId id="332" r:id="rId24"/>
    <p:sldId id="261" r:id="rId25"/>
    <p:sldId id="328" r:id="rId26"/>
    <p:sldId id="307" r:id="rId27"/>
    <p:sldId id="267" r:id="rId28"/>
    <p:sldId id="329" r:id="rId29"/>
    <p:sldId id="337" r:id="rId30"/>
    <p:sldId id="340" r:id="rId31"/>
    <p:sldId id="336" r:id="rId32"/>
    <p:sldId id="338" r:id="rId33"/>
    <p:sldId id="339" r:id="rId34"/>
    <p:sldId id="335" r:id="rId35"/>
    <p:sldId id="280" r:id="rId36"/>
    <p:sldId id="277" r:id="rId37"/>
    <p:sldId id="276" r:id="rId38"/>
    <p:sldId id="275" r:id="rId39"/>
    <p:sldId id="274" r:id="rId40"/>
    <p:sldId id="286" r:id="rId41"/>
    <p:sldId id="295" r:id="rId42"/>
    <p:sldId id="296" r:id="rId43"/>
    <p:sldId id="309" r:id="rId44"/>
    <p:sldId id="310" r:id="rId45"/>
    <p:sldId id="285" r:id="rId46"/>
    <p:sldId id="297" r:id="rId47"/>
    <p:sldId id="311" r:id="rId48"/>
    <p:sldId id="312" r:id="rId49"/>
    <p:sldId id="298" r:id="rId50"/>
    <p:sldId id="313" r:id="rId51"/>
    <p:sldId id="299" r:id="rId52"/>
    <p:sldId id="284" r:id="rId53"/>
    <p:sldId id="300" r:id="rId54"/>
    <p:sldId id="283" r:id="rId55"/>
    <p:sldId id="330" r:id="rId56"/>
    <p:sldId id="301" r:id="rId57"/>
    <p:sldId id="333" r:id="rId58"/>
    <p:sldId id="334" r:id="rId59"/>
    <p:sldId id="331" r:id="rId60"/>
    <p:sldId id="257" r:id="rId61"/>
    <p:sldId id="258" r:id="rId6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50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16. 11. 28.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rmAutofit/>
          </a:bodyPr>
          <a:lstStyle/>
          <a:p>
            <a:r>
              <a:rPr lang="hu-HU" sz="5400" b="1" dirty="0" smtClean="0"/>
              <a:t>A hullámvasúton...</a:t>
            </a:r>
            <a:endParaRPr lang="hu-HU" sz="54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r>
              <a:rPr lang="hu-HU" sz="1600" b="1" dirty="0" smtClean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Vezérigazgató helyettes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Market </a:t>
            </a:r>
            <a:r>
              <a:rPr lang="hu-HU" sz="1600" b="1" dirty="0" err="1" smtClean="0">
                <a:solidFill>
                  <a:schemeClr val="tx1"/>
                </a:solidFill>
              </a:rPr>
              <a:t>Zrt</a:t>
            </a:r>
            <a:endParaRPr lang="hu-HU" sz="1600" b="1" dirty="0" smtClean="0">
              <a:solidFill>
                <a:schemeClr val="tx1"/>
              </a:solidFill>
            </a:endParaRPr>
          </a:p>
          <a:p>
            <a:endParaRPr lang="hu-HU" sz="1200" b="1" dirty="0" smtClean="0">
              <a:solidFill>
                <a:schemeClr val="tx1"/>
              </a:solidFill>
            </a:endParaRPr>
          </a:p>
          <a:p>
            <a:r>
              <a:rPr lang="hu-HU" sz="1200" b="1" dirty="0" smtClean="0">
                <a:solidFill>
                  <a:schemeClr val="tx1"/>
                </a:solidFill>
              </a:rPr>
              <a:t>2016. </a:t>
            </a:r>
            <a:r>
              <a:rPr lang="hu-HU" sz="1200" b="1" dirty="0" smtClean="0">
                <a:solidFill>
                  <a:schemeClr val="tx1"/>
                </a:solidFill>
              </a:rPr>
              <a:t>November</a:t>
            </a:r>
            <a:r>
              <a:rPr lang="hu-HU" sz="1200" b="1" dirty="0" smtClean="0">
                <a:solidFill>
                  <a:schemeClr val="tx1"/>
                </a:solidFill>
              </a:rPr>
              <a:t> 29.</a:t>
            </a:r>
            <a:endParaRPr lang="hu-HU" sz="1200" b="1" dirty="0" smtClean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Magasépítés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7 </a:t>
            </a:r>
            <a:r>
              <a:rPr lang="en-US" sz="3000" dirty="0" smtClean="0">
                <a:solidFill>
                  <a:schemeClr val="tx1"/>
                </a:solidFill>
              </a:rPr>
              <a:t>éves ciklusok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Hisztéria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Emelkedő </a:t>
            </a:r>
            <a:r>
              <a:rPr lang="en-US" sz="3000" dirty="0" smtClean="0">
                <a:solidFill>
                  <a:schemeClr val="tx1"/>
                </a:solidFill>
              </a:rPr>
              <a:t>árak munkadíj oldalon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Kapacitáshiány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Szakemberhiány </a:t>
            </a:r>
            <a:r>
              <a:rPr lang="en-US" sz="3000" dirty="0" smtClean="0">
                <a:solidFill>
                  <a:schemeClr val="tx1"/>
                </a:solidFill>
              </a:rPr>
              <a:t>- külföld</a:t>
            </a: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4579" y="2130425"/>
            <a:ext cx="6907056" cy="4309072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Befektetők </a:t>
            </a:r>
            <a:r>
              <a:rPr lang="en-US" sz="3000" dirty="0" smtClean="0">
                <a:solidFill>
                  <a:srgbClr val="000000"/>
                </a:solidFill>
              </a:rPr>
              <a:t>ismét megjelentek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Ismét elérhető finanszírozás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Spekulatív </a:t>
            </a:r>
            <a:r>
              <a:rPr lang="en-US" sz="3000" dirty="0" smtClean="0">
                <a:solidFill>
                  <a:srgbClr val="000000"/>
                </a:solidFill>
              </a:rPr>
              <a:t>alapon is </a:t>
            </a:r>
            <a:r>
              <a:rPr lang="en-US" sz="3000" dirty="0" smtClean="0">
                <a:solidFill>
                  <a:srgbClr val="000000"/>
                </a:solidFill>
              </a:rPr>
              <a:t>van </a:t>
            </a:r>
            <a:r>
              <a:rPr lang="en-US" sz="3000" dirty="0" smtClean="0">
                <a:solidFill>
                  <a:srgbClr val="000000"/>
                </a:solidFill>
              </a:rPr>
              <a:t>projekt</a:t>
            </a:r>
          </a:p>
          <a:p>
            <a:r>
              <a:rPr lang="en-US" sz="3000" dirty="0">
                <a:solidFill>
                  <a:schemeClr val="tx1"/>
                </a:solidFill>
              </a:rPr>
              <a:t>EUs források (új ciklus 2014-2020)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2 200 mrd Ft termelés – GDP 3.7%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275 e munkavállaló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90 e vállalkozás</a:t>
            </a:r>
          </a:p>
          <a:p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Piaci szereplők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Hazai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Külföld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Érdekképviselet ÉVOSZ</a:t>
            </a:r>
            <a:endParaRPr lang="en-US" sz="3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47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Kormányzati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törekvések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Fedezetkezelő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191/2009 (IX.15) </a:t>
            </a:r>
            <a:r>
              <a:rPr lang="en-US" sz="1600" dirty="0" err="1" smtClean="0">
                <a:solidFill>
                  <a:srgbClr val="000000"/>
                </a:solidFill>
              </a:rPr>
              <a:t>Korm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Rendelet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E-</a:t>
            </a:r>
            <a:r>
              <a:rPr lang="en-US" sz="1600" dirty="0" err="1" smtClean="0">
                <a:solidFill>
                  <a:srgbClr val="000000"/>
                </a:solidFill>
              </a:rPr>
              <a:t>napló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TSZSZ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Új Ptk.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1567/2015 (IX.4.) Korm hat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“</a:t>
            </a:r>
            <a:r>
              <a:rPr lang="en-US" sz="3000" dirty="0">
                <a:solidFill>
                  <a:srgbClr val="000000"/>
                </a:solidFill>
              </a:rPr>
              <a:t>G</a:t>
            </a:r>
            <a:r>
              <a:rPr lang="en-US" sz="3000" dirty="0" smtClean="0">
                <a:solidFill>
                  <a:srgbClr val="000000"/>
                </a:solidFill>
              </a:rPr>
              <a:t>azda</a:t>
            </a:r>
            <a:r>
              <a:rPr lang="en-US" sz="3000" dirty="0" smtClean="0">
                <a:solidFill>
                  <a:srgbClr val="000000"/>
                </a:solidFill>
              </a:rPr>
              <a:t>” </a:t>
            </a:r>
            <a:r>
              <a:rPr lang="en-US" sz="3000" dirty="0" smtClean="0">
                <a:solidFill>
                  <a:srgbClr val="000000"/>
                </a:solidFill>
              </a:rPr>
              <a:t>– Miniszterelnökség</a:t>
            </a:r>
          </a:p>
          <a:p>
            <a:r>
              <a:rPr lang="en-US" sz="1700" dirty="0" smtClean="0">
                <a:solidFill>
                  <a:srgbClr val="000000"/>
                </a:solidFill>
              </a:rPr>
              <a:t>Építészeti és építésügyi helyettes államtitkár </a:t>
            </a:r>
            <a:endParaRPr lang="en-US" sz="17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HIPA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Plázastop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Szellemprojektek - ingatlanlufi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" y="3027333"/>
            <a:ext cx="4371753" cy="2911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74" y="3027333"/>
            <a:ext cx="4190004" cy="291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639" y="3638573"/>
            <a:ext cx="870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6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028" y="2814689"/>
            <a:ext cx="5949533" cy="227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42" y="4335757"/>
            <a:ext cx="4562514" cy="22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80" y="3241701"/>
            <a:ext cx="4923198" cy="328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" y="2792606"/>
            <a:ext cx="3629975" cy="24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0" y="3382677"/>
            <a:ext cx="6055374" cy="257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68" y="2649878"/>
            <a:ext cx="2585613" cy="40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01" y="2754121"/>
            <a:ext cx="5385049" cy="35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57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Étv LXXVIII. Tv. 1997.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312/2012. Korm r. Engedélyezés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ÚJ Kbt</a:t>
            </a:r>
            <a:r>
              <a:rPr lang="en-US" sz="2000" b="1" dirty="0" smtClean="0">
                <a:solidFill>
                  <a:srgbClr val="000000"/>
                </a:solidFill>
              </a:rPr>
              <a:t>! Újabb Kbt!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1567/2015 (IX.4.) Korm hat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Szabványok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9BBB59"/>
                </a:solidFill>
              </a:rPr>
              <a:t>Bevezető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gondolatok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jövő elkezdődött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rgbClr val="9BBB59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jövő elkezdődött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3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Ingatlanfejlesztés célja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Hatékony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Költségkereten belül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Minőség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Energiatakarékos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Fenntartható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Ennek vagyunk részesei!!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A siker kulcsa a TERVEZÉS!!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Fejlesztő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Finanszírozó/Beruházó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 smtClean="0">
                <a:solidFill>
                  <a:schemeClr val="tx1"/>
                </a:solidFill>
              </a:rPr>
              <a:t>Telektulajdonos</a:t>
            </a:r>
            <a:endParaRPr lang="hu-HU" sz="1500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Hatóságok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Kivitelező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Befektető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Lebonyolító/PM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Bérlő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 smtClean="0">
                <a:solidFill>
                  <a:schemeClr val="tx1"/>
                </a:solidFill>
              </a:rPr>
              <a:t>Tervellenőr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Műszaki 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Üzemeltető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Alvállalkozó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QS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Szaktervező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Ügynök/Tanácsadó</a:t>
            </a:r>
            <a:endParaRPr lang="hu-H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795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Fejlesztés/</a:t>
            </a:r>
            <a:r>
              <a:rPr lang="en-US" dirty="0" smtClean="0">
                <a:solidFill>
                  <a:srgbClr val="000000"/>
                </a:solidFill>
              </a:rPr>
              <a:t>Koncepció/Előkészítés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Tervezés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Engedélyeztetés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Tender eljárás/ajánlatadás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Kivitelezés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Átadás/Használatbavételi </a:t>
            </a:r>
            <a:r>
              <a:rPr lang="en-US" dirty="0" smtClean="0">
                <a:solidFill>
                  <a:srgbClr val="000000"/>
                </a:solidFill>
              </a:rPr>
              <a:t>engedély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Üzemeltetés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9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Állami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beruházás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Magán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Hazai vagy külföldi befektető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Jelen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lévő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szereplők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bővítések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Új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befektetők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mivel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győzzük</a:t>
            </a:r>
            <a:r>
              <a:rPr lang="en-US" sz="1600" dirty="0" smtClean="0">
                <a:solidFill>
                  <a:srgbClr val="000000"/>
                </a:solidFill>
              </a:rPr>
              <a:t> meg </a:t>
            </a:r>
            <a:r>
              <a:rPr lang="en-US" sz="1600" dirty="0" err="1" smtClean="0">
                <a:solidFill>
                  <a:srgbClr val="000000"/>
                </a:solidFill>
              </a:rPr>
              <a:t>őket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EU </a:t>
            </a:r>
            <a:r>
              <a:rPr lang="en-US" dirty="0" err="1" smtClean="0">
                <a:solidFill>
                  <a:srgbClr val="000000"/>
                </a:solidFill>
              </a:rPr>
              <a:t>támogatások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Logisztika		Iroda			Speciális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Hotel			Kereskedelmi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Műemlék		Közintézmény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Jogi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S</a:t>
            </a:r>
            <a:r>
              <a:rPr lang="en-US" sz="1600" dirty="0" err="1" smtClean="0">
                <a:solidFill>
                  <a:schemeClr val="tx1"/>
                </a:solidFill>
              </a:rPr>
              <a:t>zerződések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Pénzügyi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Finanszírozás</a:t>
            </a:r>
            <a:r>
              <a:rPr lang="en-US" sz="1600" dirty="0" smtClean="0">
                <a:solidFill>
                  <a:schemeClr val="tx1"/>
                </a:solidFill>
              </a:rPr>
              <a:t>, budget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Műszaki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Szabványok, minőségi előírások, harmonizált </a:t>
            </a:r>
            <a:r>
              <a:rPr lang="en-US" sz="1600" dirty="0" smtClean="0">
                <a:solidFill>
                  <a:schemeClr val="tx1"/>
                </a:solidFill>
              </a:rPr>
              <a:t>jogszabályok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Műszaki tartalom</a:t>
            </a:r>
            <a:endParaRPr lang="en-US" sz="17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Idő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Ütemezés</a:t>
            </a:r>
            <a:endParaRPr lang="en-US" sz="17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52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46389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Szerződéses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jogviszony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felelősség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alapján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Generálkivitelezés</a:t>
            </a: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Fővállalkozás</a:t>
            </a:r>
          </a:p>
          <a:p>
            <a:pPr marL="457200" indent="-457200">
              <a:buFontTx/>
              <a:buChar char="-"/>
            </a:pPr>
            <a:r>
              <a:rPr lang="en-US" sz="1800" dirty="0" err="1" smtClean="0">
                <a:solidFill>
                  <a:srgbClr val="000000"/>
                </a:solidFill>
              </a:rPr>
              <a:t>Design&amp;Build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Construction management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Megrendelő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felkészültségétől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függ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Kivel állunk kapcsolatban?</a:t>
            </a:r>
          </a:p>
          <a:p>
            <a:r>
              <a:rPr lang="en-US" b="1" u="sng" dirty="0" smtClean="0">
                <a:solidFill>
                  <a:schemeClr val="accent3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jövő elkezdődött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699384"/>
              </p:ext>
            </p:extLst>
          </p:nvPr>
        </p:nvGraphicFramePr>
        <p:xfrm>
          <a:off x="945484" y="1968916"/>
          <a:ext cx="7239535" cy="4598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8077200" imgH="5130800" progId="">
                  <p:embed/>
                </p:oleObj>
              </mc:Choice>
              <mc:Fallback>
                <p:oleObj r:id="rId3" imgW="8077200" imgH="51308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84" y="1968916"/>
                        <a:ext cx="7239535" cy="45986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55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Mérnöknek lenni…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…Szaktudást igényel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/>
              <a:t>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r>
              <a:rPr lang="en-US" b="1" dirty="0"/>
              <a:t> </a:t>
            </a:r>
            <a:r>
              <a:rPr lang="en-US" dirty="0"/>
              <a:t>                                       </a:t>
            </a:r>
            <a:r>
              <a:rPr lang="en-US" b="1" dirty="0"/>
              <a:t> </a:t>
            </a:r>
            <a:r>
              <a:rPr lang="en-US" dirty="0"/>
              <a:t>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150626_Market_szervezeti_abra_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99369"/>
            <a:ext cx="7812712" cy="48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Management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Pénzügyi </a:t>
            </a:r>
            <a:r>
              <a:rPr lang="en-US" sz="3000" dirty="0" smtClean="0">
                <a:solidFill>
                  <a:srgbClr val="000000"/>
                </a:solidFill>
              </a:rPr>
              <a:t>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Vállakozási igazgató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Vállalkozási előkészítők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Műszaki igazgatók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Kivitelezési előkészítők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Építésvezetők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Fizikai dolgozók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Tervkoordinátorok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4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Könyvelés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Pénzügy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Kontrolling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Jogi osztály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Asszisztencia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Munkaügy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274990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kameleon_19852_3015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99" y="1840365"/>
            <a:ext cx="5724035" cy="42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2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projekt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beruházó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Eltérő </a:t>
            </a:r>
            <a:r>
              <a:rPr lang="en-US" sz="3000" dirty="0" smtClean="0">
                <a:solidFill>
                  <a:srgbClr val="000000"/>
                </a:solidFill>
              </a:rPr>
              <a:t>érdekek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smtClean="0">
                <a:solidFill>
                  <a:srgbClr val="000000"/>
                </a:solidFill>
              </a:rPr>
              <a:t>– Mi vagyunk az első ütközőpont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De </a:t>
            </a:r>
            <a:r>
              <a:rPr lang="en-US" sz="3000" dirty="0" err="1" smtClean="0">
                <a:solidFill>
                  <a:srgbClr val="000000"/>
                </a:solidFill>
              </a:rPr>
              <a:t>ő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legfontosabb</a:t>
            </a:r>
            <a:r>
              <a:rPr lang="en-US" sz="3000" dirty="0" smtClean="0">
                <a:solidFill>
                  <a:srgbClr val="000000"/>
                </a:solidFill>
              </a:rPr>
              <a:t>!!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Alkalmazkodni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kell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Win-Win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Beruházó milyen csapattal érkezik?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lebonyolítást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tervez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felkészültségű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tervfázisban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134612"/>
          </a:xfrm>
        </p:spPr>
        <p:txBody>
          <a:bodyPr/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Árajánlat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készítése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/</a:t>
            </a:r>
            <a:r>
              <a:rPr lang="en-US" sz="3000" dirty="0" err="1" smtClean="0">
                <a:solidFill>
                  <a:srgbClr val="000000"/>
                </a:solidFill>
              </a:rPr>
              <a:t>extrém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Évekig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készítik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Kivitelezés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rövidebb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Biztonság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Guarantees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Legalacsonyabb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Cost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Minőség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Quality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Munkabiztonság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Safety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41984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Megbízható</a:t>
            </a:r>
            <a:r>
              <a:rPr lang="en-US" dirty="0" smtClean="0">
                <a:solidFill>
                  <a:srgbClr val="000000"/>
                </a:solidFill>
              </a:rPr>
              <a:t> partner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Tapasztalat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Referenciák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Gyakorlat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Folyamatok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Jogi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ügyek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Alvállalkozói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struktúra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Megfelelő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mérnöki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gárda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Tőkeerős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Garanciák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teljesítési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szavatossági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Épületek biztonságos használata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Milyen dokumentáció alapján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Árképzés - önköltség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kockázat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Általában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egyeztetés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szükséges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Legalacsonyabb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dönt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Komplex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értékelési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rendszer</a:t>
            </a:r>
            <a:r>
              <a:rPr lang="en-US" sz="2000" dirty="0" smtClean="0">
                <a:solidFill>
                  <a:srgbClr val="000000"/>
                </a:solidFill>
              </a:rPr>
              <a:t> is </a:t>
            </a:r>
            <a:r>
              <a:rPr lang="en-US" sz="2000" dirty="0" err="1" smtClean="0">
                <a:solidFill>
                  <a:srgbClr val="000000"/>
                </a:solidFill>
              </a:rPr>
              <a:t>lehet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Előminősítés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Alternatívák kezelése, ütemezés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Mérnöki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szellemi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termék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lehetőségek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Eltérő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érdekek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tervező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lebonyolító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beruházó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kivitelező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Ellentmondások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kezelése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6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Szerződéses feltételek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GMP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Biztosítékok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Előfinanszírozás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Előleg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feltételek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1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Feltételezzük, hogy mindkét fél korrekt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forrás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jogosultság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Nálunk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szaktudás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Átalányár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Tételes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Alapadatok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körülmények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Másik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fél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feladatai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Tervkoordináció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Építési 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Kiviteli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Gyártmány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Létesítési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Megvalósulási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3" y="2130424"/>
            <a:ext cx="734885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“Beavatkozunk” a település életébe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Szerződés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teljesítése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Alkalmazkodás</a:t>
            </a:r>
            <a:r>
              <a:rPr lang="en-US" sz="2200" dirty="0" smtClean="0">
                <a:solidFill>
                  <a:srgbClr val="000000"/>
                </a:solidFill>
              </a:rPr>
              <a:t> a </a:t>
            </a:r>
            <a:r>
              <a:rPr lang="en-US" sz="2200" dirty="0" err="1" smtClean="0">
                <a:solidFill>
                  <a:srgbClr val="000000"/>
                </a:solidFill>
              </a:rPr>
              <a:t>Megrendelő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igényeihez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Adminisztráció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Stáb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felállítása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Rendszerek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projektre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való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illesztése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Reporting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Helyszíni organizációs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Organizációs műleírás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Ütemtervek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létszám, erőforrás – gépi, humán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Biztonsági és egészségvédelmi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Szervezeti ábra, felelősségi mátrix</a:t>
            </a: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Kockázatelemzés (BE terv!)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TU, MMT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Fenntarthatósági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környezetvédelem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Dokumentumkezelési terv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Archiválás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Átadási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dokumentáció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Jelentések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napi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heti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havi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Üzemeltetési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elszámolások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Közművek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végleges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Forgalomtechnika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létesítmények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Biztonsági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berendezések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B</a:t>
            </a:r>
            <a:r>
              <a:rPr lang="en-US" sz="2000" dirty="0" err="1" smtClean="0">
                <a:solidFill>
                  <a:srgbClr val="000000"/>
                </a:solidFill>
              </a:rPr>
              <a:t>eléptetés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regisztráció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Segédüzemek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Depok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raktárak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Épített környezetünk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Közlekedési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útvonalak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Anyagszállítás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Daruzás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függőleges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1" y="2130424"/>
            <a:ext cx="7055765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Alvállalkozói politika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</a:t>
            </a:r>
            <a:r>
              <a:rPr lang="en-US" sz="2000" dirty="0" smtClean="0">
                <a:solidFill>
                  <a:srgbClr val="000000"/>
                </a:solidFill>
              </a:rPr>
              <a:t> – tender </a:t>
            </a:r>
            <a:r>
              <a:rPr lang="en-US" sz="2000" dirty="0" err="1" smtClean="0">
                <a:solidFill>
                  <a:srgbClr val="000000"/>
                </a:solidFill>
              </a:rPr>
              <a:t>során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Többletmunka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pótmunka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Beszerzési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politika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saját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beszerzés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Garanciavállalás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6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Használatbavételi 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Szerződéses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kötelem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Jogerős</a:t>
            </a:r>
            <a:r>
              <a:rPr lang="en-US" sz="2000" dirty="0" smtClean="0">
                <a:solidFill>
                  <a:srgbClr val="000000"/>
                </a:solidFill>
              </a:rPr>
              <a:t> status?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Műszaki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átadás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átvétel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Hibalisták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felvétele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Átadási dokumentáció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Dokumentumok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ütemezése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5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Megrendelő a megállapodott terméket kell, hogy kapja a szerződésben rögzített műszaki tartalommal, minőségben és időben!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Finanszírozáshoz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minden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korrekt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biztosítása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A jövő elkezdődött</a:t>
            </a:r>
            <a:endParaRPr lang="en-US" b="1" dirty="0" smtClean="0">
              <a:solidFill>
                <a:schemeClr val="accent3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jövő elkezdődött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69189"/>
            <a:ext cx="6026509" cy="319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33" y="3858791"/>
            <a:ext cx="4278906" cy="2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6qiIZBQ8bOXKAL6t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62" y="2130425"/>
            <a:ext cx="4784402" cy="3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jövő elkezdődött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TAO – Sport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NHP (?)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EU </a:t>
            </a:r>
            <a:r>
              <a:rPr lang="en-US" dirty="0" smtClean="0">
                <a:solidFill>
                  <a:srgbClr val="000000"/>
                </a:solidFill>
              </a:rPr>
              <a:t>források – 12 000 mrd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CSOK(?)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Magyarország felminősítése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A jövő elkezdődött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3D </a:t>
            </a:r>
            <a:r>
              <a:rPr lang="en-US" dirty="0" smtClean="0">
                <a:solidFill>
                  <a:srgbClr val="000000"/>
                </a:solidFill>
              </a:rPr>
              <a:t>Tervezés vs BIM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Hatékonyság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Fenntarthatóság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Hatékony épület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 smtClean="0"/>
              <a:t>Kérdések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>Köszönöm a figyelmet!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861" y="2130425"/>
            <a:ext cx="7363259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Rendkívül </a:t>
            </a:r>
            <a:r>
              <a:rPr lang="en-US" sz="3000" dirty="0" smtClean="0">
                <a:solidFill>
                  <a:schemeClr val="tx1"/>
                </a:solidFill>
              </a:rPr>
              <a:t>összetett és kockázatos</a:t>
            </a:r>
          </a:p>
          <a:p>
            <a:r>
              <a:rPr lang="en-US" sz="3000" dirty="0" err="1" smtClean="0">
                <a:solidFill>
                  <a:schemeClr val="tx1"/>
                </a:solidFill>
              </a:rPr>
              <a:t>Szabályok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keretek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között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az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minden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fázisában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Ellentétes érdekek, de csapatmunka </a:t>
            </a:r>
            <a:r>
              <a:rPr lang="en-US" sz="3000" dirty="0" smtClean="0">
                <a:solidFill>
                  <a:schemeClr val="tx1"/>
                </a:solidFill>
              </a:rPr>
              <a:t>kell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61" y="4848541"/>
            <a:ext cx="2871313" cy="19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Jogi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Pénzügyi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Műszaki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Idő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KERETEK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 MINDEN PROJEKT MÁS!!!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err="1" smtClean="0">
                <a:solidFill>
                  <a:srgbClr val="9BBB59"/>
                </a:solidFill>
              </a:rPr>
              <a:t>Építőipar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jelenlegi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helyzete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jövő elkezdődött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14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7119</TotalTime>
  <Words>988</Words>
  <Application>Microsoft Macintosh PowerPoint</Application>
  <PresentationFormat>On-screen Show (4:3)</PresentationFormat>
  <Paragraphs>411</Paragraphs>
  <Slides>61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A hullámvasúton...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Bemutatott témák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Bemutatott témák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Bemutatott témák</vt:lpstr>
      <vt:lpstr>A jövő elkezdődött</vt:lpstr>
      <vt:lpstr>Fény az alagút végén?</vt:lpstr>
      <vt:lpstr>A jövő elkezdődött</vt:lpstr>
      <vt:lpstr>A jövő elkezdődött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Robert Mikusi</cp:lastModifiedBy>
  <cp:revision>96</cp:revision>
  <cp:lastPrinted>2014-12-02T12:01:29Z</cp:lastPrinted>
  <dcterms:created xsi:type="dcterms:W3CDTF">2012-04-23T22:09:08Z</dcterms:created>
  <dcterms:modified xsi:type="dcterms:W3CDTF">2016-11-29T15:16:30Z</dcterms:modified>
</cp:coreProperties>
</file>