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7"/>
  </p:notesMasterIdLst>
  <p:handoutMasterIdLst>
    <p:handoutMasterId r:id="rId68"/>
  </p:handoutMasterIdLst>
  <p:sldIdLst>
    <p:sldId id="259" r:id="rId2"/>
    <p:sldId id="314" r:id="rId3"/>
    <p:sldId id="304" r:id="rId4"/>
    <p:sldId id="303" r:id="rId5"/>
    <p:sldId id="316" r:id="rId6"/>
    <p:sldId id="317" r:id="rId7"/>
    <p:sldId id="318" r:id="rId8"/>
    <p:sldId id="305" r:id="rId9"/>
    <p:sldId id="306" r:id="rId10"/>
    <p:sldId id="341" r:id="rId11"/>
    <p:sldId id="256" r:id="rId12"/>
    <p:sldId id="288" r:id="rId13"/>
    <p:sldId id="290" r:id="rId14"/>
    <p:sldId id="319" r:id="rId15"/>
    <p:sldId id="320" r:id="rId16"/>
    <p:sldId id="325" r:id="rId17"/>
    <p:sldId id="326" r:id="rId18"/>
    <p:sldId id="327" r:id="rId19"/>
    <p:sldId id="347" r:id="rId20"/>
    <p:sldId id="321" r:id="rId21"/>
    <p:sldId id="342" r:id="rId22"/>
    <p:sldId id="322" r:id="rId23"/>
    <p:sldId id="332" r:id="rId24"/>
    <p:sldId id="345" r:id="rId25"/>
    <p:sldId id="261" r:id="rId26"/>
    <p:sldId id="328" r:id="rId27"/>
    <p:sldId id="268" r:id="rId28"/>
    <p:sldId id="267" r:id="rId29"/>
    <p:sldId id="343" r:id="rId30"/>
    <p:sldId id="349" r:id="rId31"/>
    <p:sldId id="346" r:id="rId32"/>
    <p:sldId id="340" r:id="rId33"/>
    <p:sldId id="336" r:id="rId34"/>
    <p:sldId id="338" r:id="rId35"/>
    <p:sldId id="339" r:id="rId36"/>
    <p:sldId id="280" r:id="rId37"/>
    <p:sldId id="277" r:id="rId38"/>
    <p:sldId id="276" r:id="rId39"/>
    <p:sldId id="275" r:id="rId40"/>
    <p:sldId id="293" r:id="rId41"/>
    <p:sldId id="274" r:id="rId42"/>
    <p:sldId id="286" r:id="rId43"/>
    <p:sldId id="295" r:id="rId44"/>
    <p:sldId id="296" r:id="rId45"/>
    <p:sldId id="309" r:id="rId46"/>
    <p:sldId id="308" r:id="rId47"/>
    <p:sldId id="310" r:id="rId48"/>
    <p:sldId id="285" r:id="rId49"/>
    <p:sldId id="297" r:id="rId50"/>
    <p:sldId id="311" r:id="rId51"/>
    <p:sldId id="312" r:id="rId52"/>
    <p:sldId id="298" r:id="rId53"/>
    <p:sldId id="313" r:id="rId54"/>
    <p:sldId id="299" r:id="rId55"/>
    <p:sldId id="284" r:id="rId56"/>
    <p:sldId id="300" r:id="rId57"/>
    <p:sldId id="283" r:id="rId58"/>
    <p:sldId id="344" r:id="rId59"/>
    <p:sldId id="334" r:id="rId60"/>
    <p:sldId id="331" r:id="rId61"/>
    <p:sldId id="301" r:id="rId62"/>
    <p:sldId id="333" r:id="rId63"/>
    <p:sldId id="350" r:id="rId64"/>
    <p:sldId id="257" r:id="rId65"/>
    <p:sldId id="258" r:id="rId66"/>
  </p:sldIdLst>
  <p:sldSz cx="9144000" cy="6858000" type="screen4x3"/>
  <p:notesSz cx="9144000" cy="6858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4" frameSlides="1"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86" d="100"/>
          <a:sy n="86" d="100"/>
        </p:scale>
        <p:origin x="1282" y="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71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179484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A4EA23-93D0-3846-91D0-74391DF3A31D}" type="datetimeFigureOut">
              <a:rPr lang="en-US" smtClean="0"/>
              <a:t>5/9/2016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179484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3E0E5B-9307-0B49-9E7E-2CCD3E3C8F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569998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0BCA0A-76C3-D548-A79E-0928750F440F}" type="datetimeFigureOut">
              <a:rPr lang="en-US" smtClean="0"/>
              <a:t>5/9/2016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 smtClean="0"/>
              <a:t>Click to edit Master text styles</a:t>
            </a:r>
          </a:p>
          <a:p>
            <a:pPr lvl="1"/>
            <a:r>
              <a:rPr lang="hu-HU" smtClean="0"/>
              <a:t>Second level</a:t>
            </a:r>
          </a:p>
          <a:p>
            <a:pPr lvl="2"/>
            <a:r>
              <a:rPr lang="hu-HU" smtClean="0"/>
              <a:t>Third level</a:t>
            </a:r>
          </a:p>
          <a:p>
            <a:pPr lvl="3"/>
            <a:r>
              <a:rPr lang="hu-HU" smtClean="0"/>
              <a:t>Fourth level</a:t>
            </a:r>
          </a:p>
          <a:p>
            <a:pPr lvl="4"/>
            <a:r>
              <a:rPr lang="hu-HU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FB7177-E519-FD43-9397-DD26943C2B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14454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CB389-FF53-6744-B0B0-8BF79CD57B11}" type="datetimeFigureOut">
              <a:rPr lang="en-US" smtClean="0"/>
              <a:t>5/9/2016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ECFE9-7E61-0B44-B263-D5A9D058C7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1250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Click to edit Master text styles</a:t>
            </a:r>
          </a:p>
          <a:p>
            <a:pPr lvl="1"/>
            <a:r>
              <a:rPr lang="hu-HU" smtClean="0"/>
              <a:t>Second level</a:t>
            </a:r>
          </a:p>
          <a:p>
            <a:pPr lvl="2"/>
            <a:r>
              <a:rPr lang="hu-HU" smtClean="0"/>
              <a:t>Third level</a:t>
            </a:r>
          </a:p>
          <a:p>
            <a:pPr lvl="3"/>
            <a:r>
              <a:rPr lang="hu-HU" smtClean="0"/>
              <a:t>Fourth level</a:t>
            </a:r>
          </a:p>
          <a:p>
            <a:pPr lvl="4"/>
            <a:r>
              <a:rPr lang="hu-HU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CB389-FF53-6744-B0B0-8BF79CD57B11}" type="datetimeFigureOut">
              <a:rPr lang="en-US" smtClean="0"/>
              <a:t>5/9/2016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ECFE9-7E61-0B44-B263-D5A9D058C7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17318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 smtClean="0"/>
              <a:t>Click to edit Master text styles</a:t>
            </a:r>
          </a:p>
          <a:p>
            <a:pPr lvl="1"/>
            <a:r>
              <a:rPr lang="hu-HU" smtClean="0"/>
              <a:t>Second level</a:t>
            </a:r>
          </a:p>
          <a:p>
            <a:pPr lvl="2"/>
            <a:r>
              <a:rPr lang="hu-HU" smtClean="0"/>
              <a:t>Third level</a:t>
            </a:r>
          </a:p>
          <a:p>
            <a:pPr lvl="3"/>
            <a:r>
              <a:rPr lang="hu-HU" smtClean="0"/>
              <a:t>Fourth level</a:t>
            </a:r>
          </a:p>
          <a:p>
            <a:pPr lvl="4"/>
            <a:r>
              <a:rPr lang="hu-HU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CB389-FF53-6744-B0B0-8BF79CD57B11}" type="datetimeFigureOut">
              <a:rPr lang="en-US" smtClean="0"/>
              <a:t>5/9/2016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ECFE9-7E61-0B44-B263-D5A9D058C7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80225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Click to edit Master text styles</a:t>
            </a:r>
          </a:p>
          <a:p>
            <a:pPr lvl="1"/>
            <a:r>
              <a:rPr lang="hu-HU" smtClean="0"/>
              <a:t>Second level</a:t>
            </a:r>
          </a:p>
          <a:p>
            <a:pPr lvl="2"/>
            <a:r>
              <a:rPr lang="hu-HU" smtClean="0"/>
              <a:t>Third level</a:t>
            </a:r>
          </a:p>
          <a:p>
            <a:pPr lvl="3"/>
            <a:r>
              <a:rPr lang="hu-HU" smtClean="0"/>
              <a:t>Fourth level</a:t>
            </a:r>
          </a:p>
          <a:p>
            <a:pPr lvl="4"/>
            <a:r>
              <a:rPr lang="hu-HU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CB389-FF53-6744-B0B0-8BF79CD57B11}" type="datetimeFigureOut">
              <a:rPr lang="en-US" smtClean="0"/>
              <a:t>5/9/2016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ECFE9-7E61-0B44-B263-D5A9D058C7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99562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CB389-FF53-6744-B0B0-8BF79CD57B11}" type="datetimeFigureOut">
              <a:rPr lang="en-US" smtClean="0"/>
              <a:t>5/9/2016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ECFE9-7E61-0B44-B263-D5A9D058C7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6716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Click to edit Master text styles</a:t>
            </a:r>
          </a:p>
          <a:p>
            <a:pPr lvl="1"/>
            <a:r>
              <a:rPr lang="hu-HU" smtClean="0"/>
              <a:t>Second level</a:t>
            </a:r>
          </a:p>
          <a:p>
            <a:pPr lvl="2"/>
            <a:r>
              <a:rPr lang="hu-HU" smtClean="0"/>
              <a:t>Third level</a:t>
            </a:r>
          </a:p>
          <a:p>
            <a:pPr lvl="3"/>
            <a:r>
              <a:rPr lang="hu-HU" smtClean="0"/>
              <a:t>Fourth level</a:t>
            </a:r>
          </a:p>
          <a:p>
            <a:pPr lvl="4"/>
            <a:r>
              <a:rPr lang="hu-HU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Click to edit Master text styles</a:t>
            </a:r>
          </a:p>
          <a:p>
            <a:pPr lvl="1"/>
            <a:r>
              <a:rPr lang="hu-HU" smtClean="0"/>
              <a:t>Second level</a:t>
            </a:r>
          </a:p>
          <a:p>
            <a:pPr lvl="2"/>
            <a:r>
              <a:rPr lang="hu-HU" smtClean="0"/>
              <a:t>Third level</a:t>
            </a:r>
          </a:p>
          <a:p>
            <a:pPr lvl="3"/>
            <a:r>
              <a:rPr lang="hu-HU" smtClean="0"/>
              <a:t>Fourth level</a:t>
            </a:r>
          </a:p>
          <a:p>
            <a:pPr lvl="4"/>
            <a:r>
              <a:rPr lang="hu-HU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CB389-FF53-6744-B0B0-8BF79CD57B11}" type="datetimeFigureOut">
              <a:rPr lang="en-US" smtClean="0"/>
              <a:t>5/9/2016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ECFE9-7E61-0B44-B263-D5A9D058C7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79878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Click to edit Master text styles</a:t>
            </a:r>
          </a:p>
          <a:p>
            <a:pPr lvl="1"/>
            <a:r>
              <a:rPr lang="hu-HU" smtClean="0"/>
              <a:t>Second level</a:t>
            </a:r>
          </a:p>
          <a:p>
            <a:pPr lvl="2"/>
            <a:r>
              <a:rPr lang="hu-HU" smtClean="0"/>
              <a:t>Third level</a:t>
            </a:r>
          </a:p>
          <a:p>
            <a:pPr lvl="3"/>
            <a:r>
              <a:rPr lang="hu-HU" smtClean="0"/>
              <a:t>Fourth level</a:t>
            </a:r>
          </a:p>
          <a:p>
            <a:pPr lvl="4"/>
            <a:r>
              <a:rPr lang="hu-HU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Click to edit Master text styles</a:t>
            </a:r>
          </a:p>
          <a:p>
            <a:pPr lvl="1"/>
            <a:r>
              <a:rPr lang="hu-HU" smtClean="0"/>
              <a:t>Second level</a:t>
            </a:r>
          </a:p>
          <a:p>
            <a:pPr lvl="2"/>
            <a:r>
              <a:rPr lang="hu-HU" smtClean="0"/>
              <a:t>Third level</a:t>
            </a:r>
          </a:p>
          <a:p>
            <a:pPr lvl="3"/>
            <a:r>
              <a:rPr lang="hu-HU" smtClean="0"/>
              <a:t>Fourth level</a:t>
            </a:r>
          </a:p>
          <a:p>
            <a:pPr lvl="4"/>
            <a:r>
              <a:rPr lang="hu-HU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CB389-FF53-6744-B0B0-8BF79CD57B11}" type="datetimeFigureOut">
              <a:rPr lang="en-US" smtClean="0"/>
              <a:t>5/9/2016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ECFE9-7E61-0B44-B263-D5A9D058C7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14897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CB389-FF53-6744-B0B0-8BF79CD57B11}" type="datetimeFigureOut">
              <a:rPr lang="en-US" smtClean="0"/>
              <a:t>5/9/2016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ECFE9-7E61-0B44-B263-D5A9D058C7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0998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CB389-FF53-6744-B0B0-8BF79CD57B11}" type="datetimeFigureOut">
              <a:rPr lang="en-US" smtClean="0"/>
              <a:t>5/9/2016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ECFE9-7E61-0B44-B263-D5A9D058C7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00122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Click to edit Master text styles</a:t>
            </a:r>
          </a:p>
          <a:p>
            <a:pPr lvl="1"/>
            <a:r>
              <a:rPr lang="hu-HU" smtClean="0"/>
              <a:t>Second level</a:t>
            </a:r>
          </a:p>
          <a:p>
            <a:pPr lvl="2"/>
            <a:r>
              <a:rPr lang="hu-HU" smtClean="0"/>
              <a:t>Third level</a:t>
            </a:r>
          </a:p>
          <a:p>
            <a:pPr lvl="3"/>
            <a:r>
              <a:rPr lang="hu-HU" smtClean="0"/>
              <a:t>Fourth level</a:t>
            </a:r>
          </a:p>
          <a:p>
            <a:pPr lvl="4"/>
            <a:r>
              <a:rPr lang="hu-HU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CB389-FF53-6744-B0B0-8BF79CD57B11}" type="datetimeFigureOut">
              <a:rPr lang="en-US" smtClean="0"/>
              <a:t>5/9/2016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ECFE9-7E61-0B44-B263-D5A9D058C7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700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CB389-FF53-6744-B0B0-8BF79CD57B11}" type="datetimeFigureOut">
              <a:rPr lang="en-US" smtClean="0"/>
              <a:t>5/9/2016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ECFE9-7E61-0B44-B263-D5A9D058C7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5728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27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Click to edit Master text styles</a:t>
            </a:r>
          </a:p>
          <a:p>
            <a:pPr lvl="1"/>
            <a:r>
              <a:rPr lang="hu-HU" smtClean="0"/>
              <a:t>Second level</a:t>
            </a:r>
          </a:p>
          <a:p>
            <a:pPr lvl="2"/>
            <a:r>
              <a:rPr lang="hu-HU" smtClean="0"/>
              <a:t>Third level</a:t>
            </a:r>
          </a:p>
          <a:p>
            <a:pPr lvl="3"/>
            <a:r>
              <a:rPr lang="hu-HU" smtClean="0"/>
              <a:t>Fourth level</a:t>
            </a:r>
          </a:p>
          <a:p>
            <a:pPr lvl="4"/>
            <a:r>
              <a:rPr lang="hu-HU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6CB389-FF53-6744-B0B0-8BF79CD57B11}" type="datetimeFigureOut">
              <a:rPr lang="en-US" smtClean="0"/>
              <a:t>5/9/2016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2ECFE9-7E61-0B44-B263-D5A9D058C7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59044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0.emf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3568" y="1438244"/>
            <a:ext cx="7772400" cy="1470025"/>
          </a:xfrm>
        </p:spPr>
        <p:txBody>
          <a:bodyPr>
            <a:normAutofit/>
          </a:bodyPr>
          <a:lstStyle/>
          <a:p>
            <a:r>
              <a:rPr lang="hu-HU" sz="5400" b="1" dirty="0" smtClean="0"/>
              <a:t>De ki fog itt építeni...??</a:t>
            </a:r>
            <a:endParaRPr lang="hu-HU" sz="5400" b="1" dirty="0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029825" y="3398748"/>
            <a:ext cx="7088639" cy="2063080"/>
          </a:xfrm>
        </p:spPr>
        <p:txBody>
          <a:bodyPr>
            <a:normAutofit lnSpcReduction="10000"/>
          </a:bodyPr>
          <a:lstStyle/>
          <a:p>
            <a:r>
              <a:rPr lang="hu-HU" sz="2000" b="1" dirty="0" smtClean="0">
                <a:solidFill>
                  <a:schemeClr val="tx1"/>
                </a:solidFill>
              </a:rPr>
              <a:t>Mérnöki nagylétesítmények megvalósítási tapasztalatai</a:t>
            </a:r>
          </a:p>
          <a:p>
            <a:endParaRPr lang="hu-HU" sz="2000" b="1" dirty="0">
              <a:solidFill>
                <a:schemeClr val="tx1"/>
              </a:solidFill>
            </a:endParaRPr>
          </a:p>
          <a:p>
            <a:r>
              <a:rPr lang="hu-HU" sz="1600" b="1" dirty="0" smtClean="0">
                <a:solidFill>
                  <a:schemeClr val="tx1"/>
                </a:solidFill>
              </a:rPr>
              <a:t>Mikusi Róbert</a:t>
            </a:r>
          </a:p>
          <a:p>
            <a:r>
              <a:rPr lang="hu-HU" sz="1600" b="1" dirty="0" smtClean="0">
                <a:solidFill>
                  <a:schemeClr val="tx1"/>
                </a:solidFill>
              </a:rPr>
              <a:t>Vezérigazgató helyettes</a:t>
            </a:r>
          </a:p>
          <a:p>
            <a:r>
              <a:rPr lang="hu-HU" sz="1600" b="1" dirty="0" smtClean="0">
                <a:solidFill>
                  <a:schemeClr val="tx1"/>
                </a:solidFill>
              </a:rPr>
              <a:t>Market </a:t>
            </a:r>
            <a:r>
              <a:rPr lang="hu-HU" sz="1600" b="1" dirty="0" err="1" smtClean="0">
                <a:solidFill>
                  <a:schemeClr val="tx1"/>
                </a:solidFill>
              </a:rPr>
              <a:t>Zrt</a:t>
            </a:r>
            <a:endParaRPr lang="hu-HU" sz="1600" b="1" dirty="0" smtClean="0">
              <a:solidFill>
                <a:schemeClr val="tx1"/>
              </a:solidFill>
            </a:endParaRPr>
          </a:p>
          <a:p>
            <a:endParaRPr lang="hu-HU" sz="1200" b="1" dirty="0" smtClean="0">
              <a:solidFill>
                <a:schemeClr val="tx1"/>
              </a:solidFill>
            </a:endParaRPr>
          </a:p>
          <a:p>
            <a:r>
              <a:rPr lang="hu-HU" sz="1200" b="1" dirty="0" smtClean="0">
                <a:solidFill>
                  <a:schemeClr val="tx1"/>
                </a:solidFill>
              </a:rPr>
              <a:t>2016. Május 02.</a:t>
            </a:r>
          </a:p>
          <a:p>
            <a:endParaRPr lang="hu-H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7905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60400"/>
            <a:ext cx="7772400" cy="1470025"/>
          </a:xfrm>
        </p:spPr>
        <p:txBody>
          <a:bodyPr/>
          <a:lstStyle/>
          <a:p>
            <a:r>
              <a:rPr lang="en-US" b="1" dirty="0" err="1" smtClean="0"/>
              <a:t>Bemutatott</a:t>
            </a:r>
            <a:r>
              <a:rPr lang="en-US" b="1" dirty="0" smtClean="0"/>
              <a:t> </a:t>
            </a:r>
            <a:r>
              <a:rPr lang="en-US" b="1" dirty="0" err="1" smtClean="0"/>
              <a:t>témák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130425"/>
            <a:ext cx="6400800" cy="3508375"/>
          </a:xfrm>
        </p:spPr>
        <p:txBody>
          <a:bodyPr/>
          <a:lstStyle/>
          <a:p>
            <a:r>
              <a:rPr lang="en-US" dirty="0" err="1" smtClean="0">
                <a:solidFill>
                  <a:schemeClr val="tx1"/>
                </a:solidFill>
              </a:rPr>
              <a:t>Bevezető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gondolatok</a:t>
            </a:r>
            <a:endParaRPr lang="en-US" dirty="0" smtClean="0">
              <a:solidFill>
                <a:schemeClr val="tx1"/>
              </a:solidFill>
            </a:endParaRPr>
          </a:p>
          <a:p>
            <a:r>
              <a:rPr lang="en-US" b="1" u="sng" dirty="0" smtClean="0">
                <a:solidFill>
                  <a:srgbClr val="008000"/>
                </a:solidFill>
              </a:rPr>
              <a:t>Milyen pályán focizunk?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Az építőipari mátrix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A Csapat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Hova tartunk?</a:t>
            </a:r>
          </a:p>
          <a:p>
            <a:endParaRPr lang="en-US" dirty="0" smtClean="0">
              <a:solidFill>
                <a:schemeClr val="tx1"/>
              </a:solidFill>
            </a:endParaRPr>
          </a:p>
          <a:p>
            <a:endParaRPr lang="en-US" dirty="0" smtClean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12158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60400"/>
            <a:ext cx="7772400" cy="1470025"/>
          </a:xfrm>
        </p:spPr>
        <p:txBody>
          <a:bodyPr/>
          <a:lstStyle/>
          <a:p>
            <a:r>
              <a:rPr lang="en-US" b="1" dirty="0" smtClean="0"/>
              <a:t>Milyen pályán focizunk?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130425"/>
            <a:ext cx="6400800" cy="3508375"/>
          </a:xfrm>
        </p:spPr>
        <p:txBody>
          <a:bodyPr>
            <a:normAutofit/>
          </a:bodyPr>
          <a:lstStyle/>
          <a:p>
            <a:r>
              <a:rPr lang="en-US" sz="3000" dirty="0" smtClean="0">
                <a:solidFill>
                  <a:schemeClr val="tx1"/>
                </a:solidFill>
              </a:rPr>
              <a:t>Magasépítés - mélyépítés</a:t>
            </a:r>
          </a:p>
          <a:p>
            <a:r>
              <a:rPr lang="en-US" sz="3000" dirty="0" smtClean="0">
                <a:solidFill>
                  <a:schemeClr val="tx1"/>
                </a:solidFill>
              </a:rPr>
              <a:t>Fellendülés…</a:t>
            </a:r>
          </a:p>
          <a:p>
            <a:r>
              <a:rPr lang="en-US" sz="3000" dirty="0" smtClean="0">
                <a:solidFill>
                  <a:schemeClr val="tx1"/>
                </a:solidFill>
              </a:rPr>
              <a:t>Emelkedő árak </a:t>
            </a:r>
          </a:p>
          <a:p>
            <a:r>
              <a:rPr lang="en-US" sz="3000" dirty="0" smtClean="0">
                <a:solidFill>
                  <a:schemeClr val="tx1"/>
                </a:solidFill>
              </a:rPr>
              <a:t>Bizalmatlanság…</a:t>
            </a:r>
          </a:p>
          <a:p>
            <a:r>
              <a:rPr lang="en-US" sz="3000" dirty="0" smtClean="0">
                <a:solidFill>
                  <a:schemeClr val="tx1"/>
                </a:solidFill>
              </a:rPr>
              <a:t>Szakemberhiány - külföld</a:t>
            </a:r>
          </a:p>
        </p:txBody>
      </p:sp>
    </p:spTree>
    <p:extLst>
      <p:ext uri="{BB962C8B-B14F-4D97-AF65-F5344CB8AC3E}">
        <p14:creationId xmlns:p14="http://schemas.microsoft.com/office/powerpoint/2010/main" val="3429487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60400"/>
            <a:ext cx="7772400" cy="1470025"/>
          </a:xfrm>
        </p:spPr>
        <p:txBody>
          <a:bodyPr/>
          <a:lstStyle/>
          <a:p>
            <a:r>
              <a:rPr lang="en-US" b="1" dirty="0" smtClean="0"/>
              <a:t>Milyen pályán focizunk?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84579" y="2130425"/>
            <a:ext cx="6907056" cy="4309072"/>
          </a:xfrm>
        </p:spPr>
        <p:txBody>
          <a:bodyPr/>
          <a:lstStyle/>
          <a:p>
            <a:r>
              <a:rPr lang="en-US" sz="3000" dirty="0" smtClean="0">
                <a:solidFill>
                  <a:srgbClr val="000000"/>
                </a:solidFill>
              </a:rPr>
              <a:t>Újra elérhető finanszírozás</a:t>
            </a:r>
          </a:p>
          <a:p>
            <a:r>
              <a:rPr lang="en-US" sz="3000" dirty="0" smtClean="0">
                <a:solidFill>
                  <a:srgbClr val="000000"/>
                </a:solidFill>
              </a:rPr>
              <a:t>Spekulatív projektek újra</a:t>
            </a:r>
          </a:p>
          <a:p>
            <a:r>
              <a:rPr lang="en-US" sz="3000" dirty="0">
                <a:solidFill>
                  <a:schemeClr val="tx1"/>
                </a:solidFill>
              </a:rPr>
              <a:t>EUs források (új ciklus 2014-2020)</a:t>
            </a:r>
          </a:p>
          <a:p>
            <a:endParaRPr lang="en-US" dirty="0" smtClean="0">
              <a:solidFill>
                <a:srgbClr val="000000"/>
              </a:solidFill>
            </a:endParaRPr>
          </a:p>
          <a:p>
            <a:endParaRPr lang="en-US" dirty="0" smtClean="0">
              <a:solidFill>
                <a:srgbClr val="000000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89678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60400"/>
            <a:ext cx="7772400" cy="1470025"/>
          </a:xfrm>
        </p:spPr>
        <p:txBody>
          <a:bodyPr/>
          <a:lstStyle/>
          <a:p>
            <a:r>
              <a:rPr lang="en-US" b="1" dirty="0" smtClean="0"/>
              <a:t>Milyen pályán focizunk?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130425"/>
            <a:ext cx="6400800" cy="3508375"/>
          </a:xfrm>
        </p:spPr>
        <p:txBody>
          <a:bodyPr>
            <a:normAutofit/>
          </a:bodyPr>
          <a:lstStyle/>
          <a:p>
            <a:r>
              <a:rPr lang="en-US" sz="3000" dirty="0" err="1" smtClean="0">
                <a:solidFill>
                  <a:srgbClr val="000000"/>
                </a:solidFill>
              </a:rPr>
              <a:t>Kormányzati</a:t>
            </a:r>
            <a:r>
              <a:rPr lang="en-US" sz="3000" dirty="0" smtClean="0">
                <a:solidFill>
                  <a:srgbClr val="000000"/>
                </a:solidFill>
              </a:rPr>
              <a:t> </a:t>
            </a:r>
            <a:r>
              <a:rPr lang="en-US" sz="3000" dirty="0" err="1" smtClean="0">
                <a:solidFill>
                  <a:srgbClr val="000000"/>
                </a:solidFill>
              </a:rPr>
              <a:t>törekvések</a:t>
            </a:r>
            <a:endParaRPr lang="en-US" sz="3000" dirty="0" smtClean="0">
              <a:solidFill>
                <a:srgbClr val="000000"/>
              </a:solidFill>
            </a:endParaRPr>
          </a:p>
          <a:p>
            <a:r>
              <a:rPr lang="en-US" sz="1600" dirty="0" err="1" smtClean="0">
                <a:solidFill>
                  <a:srgbClr val="000000"/>
                </a:solidFill>
              </a:rPr>
              <a:t>Fedezetkezelő</a:t>
            </a:r>
            <a:endParaRPr lang="en-US" sz="1600" dirty="0" smtClean="0">
              <a:solidFill>
                <a:srgbClr val="000000"/>
              </a:solidFill>
            </a:endParaRPr>
          </a:p>
          <a:p>
            <a:r>
              <a:rPr lang="en-US" sz="1600" dirty="0" smtClean="0">
                <a:solidFill>
                  <a:srgbClr val="000000"/>
                </a:solidFill>
              </a:rPr>
              <a:t>191/2009 (IX.15) </a:t>
            </a:r>
            <a:r>
              <a:rPr lang="en-US" sz="1600" dirty="0" err="1" smtClean="0">
                <a:solidFill>
                  <a:srgbClr val="000000"/>
                </a:solidFill>
              </a:rPr>
              <a:t>Korm</a:t>
            </a:r>
            <a:r>
              <a:rPr lang="en-US" sz="1600" dirty="0" smtClean="0">
                <a:solidFill>
                  <a:srgbClr val="000000"/>
                </a:solidFill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</a:rPr>
              <a:t>Rendelet</a:t>
            </a:r>
            <a:endParaRPr lang="en-US" sz="1600" dirty="0" smtClean="0">
              <a:solidFill>
                <a:srgbClr val="000000"/>
              </a:solidFill>
            </a:endParaRPr>
          </a:p>
          <a:p>
            <a:r>
              <a:rPr lang="en-US" sz="1600" dirty="0" smtClean="0">
                <a:solidFill>
                  <a:srgbClr val="000000"/>
                </a:solidFill>
              </a:rPr>
              <a:t>E-</a:t>
            </a:r>
            <a:r>
              <a:rPr lang="en-US" sz="1600" dirty="0" err="1" smtClean="0">
                <a:solidFill>
                  <a:srgbClr val="000000"/>
                </a:solidFill>
              </a:rPr>
              <a:t>napló</a:t>
            </a:r>
            <a:endParaRPr lang="en-US" sz="1600" dirty="0" smtClean="0">
              <a:solidFill>
                <a:srgbClr val="000000"/>
              </a:solidFill>
            </a:endParaRPr>
          </a:p>
          <a:p>
            <a:r>
              <a:rPr lang="en-US" sz="1600" dirty="0" smtClean="0">
                <a:solidFill>
                  <a:srgbClr val="000000"/>
                </a:solidFill>
              </a:rPr>
              <a:t>TSZSZ</a:t>
            </a:r>
          </a:p>
          <a:p>
            <a:r>
              <a:rPr lang="en-US" sz="1600" dirty="0" smtClean="0">
                <a:solidFill>
                  <a:srgbClr val="000000"/>
                </a:solidFill>
              </a:rPr>
              <a:t>Új Ptk.</a:t>
            </a:r>
          </a:p>
          <a:p>
            <a:r>
              <a:rPr lang="en-US" sz="1600" dirty="0" smtClean="0">
                <a:solidFill>
                  <a:srgbClr val="000000"/>
                </a:solidFill>
              </a:rPr>
              <a:t>1567/2015 (IX.4.) Korm hat</a:t>
            </a:r>
            <a:endParaRPr lang="en-US" dirty="0" smtClean="0">
              <a:solidFill>
                <a:srgbClr val="000000"/>
              </a:solidFill>
            </a:endParaRPr>
          </a:p>
          <a:p>
            <a:r>
              <a:rPr lang="en-US" sz="3000" dirty="0" smtClean="0">
                <a:solidFill>
                  <a:srgbClr val="000000"/>
                </a:solidFill>
              </a:rPr>
              <a:t>Új “gazda” - Miniszterelnökség</a:t>
            </a:r>
            <a:endParaRPr lang="en-US" sz="3000" dirty="0">
              <a:solidFill>
                <a:srgbClr val="000000"/>
              </a:solidFill>
            </a:endParaRPr>
          </a:p>
          <a:p>
            <a:r>
              <a:rPr lang="en-US" sz="3000" dirty="0" smtClean="0">
                <a:solidFill>
                  <a:srgbClr val="000000"/>
                </a:solidFill>
              </a:rPr>
              <a:t>Plázastop, Multi adó</a:t>
            </a:r>
            <a:endParaRPr lang="en-US" sz="3000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7394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60400"/>
            <a:ext cx="7772400" cy="1470025"/>
          </a:xfrm>
        </p:spPr>
        <p:txBody>
          <a:bodyPr/>
          <a:lstStyle/>
          <a:p>
            <a:r>
              <a:rPr lang="en-US" b="1" dirty="0" err="1" smtClean="0"/>
              <a:t>Építőipar</a:t>
            </a:r>
            <a:r>
              <a:rPr lang="en-US" b="1" dirty="0" smtClean="0"/>
              <a:t> </a:t>
            </a:r>
            <a:r>
              <a:rPr lang="en-US" b="1" dirty="0" err="1" smtClean="0"/>
              <a:t>jelenlegi</a:t>
            </a:r>
            <a:r>
              <a:rPr lang="en-US" b="1" dirty="0" smtClean="0"/>
              <a:t> </a:t>
            </a:r>
            <a:r>
              <a:rPr lang="en-US" b="1" dirty="0" err="1" smtClean="0"/>
              <a:t>helyzete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130425"/>
            <a:ext cx="6400800" cy="3508375"/>
          </a:xfrm>
        </p:spPr>
        <p:txBody>
          <a:bodyPr>
            <a:normAutofit/>
          </a:bodyPr>
          <a:lstStyle/>
          <a:p>
            <a:r>
              <a:rPr lang="en-US" sz="3000" dirty="0" smtClean="0">
                <a:solidFill>
                  <a:srgbClr val="000000"/>
                </a:solidFill>
              </a:rPr>
              <a:t>Szellemprojektek - ingatlanlufi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974" y="3027333"/>
            <a:ext cx="4371753" cy="291188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8674" y="3027333"/>
            <a:ext cx="4190004" cy="291188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983639" y="3638573"/>
            <a:ext cx="87051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 smtClean="0">
                <a:solidFill>
                  <a:srgbClr val="FF0000"/>
                </a:solidFill>
              </a:rPr>
              <a:t>?</a:t>
            </a:r>
            <a:endParaRPr lang="en-US" sz="9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26625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60400"/>
            <a:ext cx="7772400" cy="1470025"/>
          </a:xfrm>
        </p:spPr>
        <p:txBody>
          <a:bodyPr/>
          <a:lstStyle/>
          <a:p>
            <a:r>
              <a:rPr lang="en-US" b="1" dirty="0" err="1" smtClean="0"/>
              <a:t>Építőipar</a:t>
            </a:r>
            <a:r>
              <a:rPr lang="en-US" b="1" dirty="0" smtClean="0"/>
              <a:t> </a:t>
            </a:r>
            <a:r>
              <a:rPr lang="en-US" b="1" dirty="0" err="1" smtClean="0"/>
              <a:t>jelenlegi</a:t>
            </a:r>
            <a:r>
              <a:rPr lang="en-US" b="1" dirty="0" smtClean="0"/>
              <a:t> </a:t>
            </a:r>
            <a:r>
              <a:rPr lang="en-US" b="1" dirty="0" err="1" smtClean="0"/>
              <a:t>helyzete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130425"/>
            <a:ext cx="6400800" cy="3508375"/>
          </a:xfrm>
        </p:spPr>
        <p:txBody>
          <a:bodyPr>
            <a:normAutofit/>
          </a:bodyPr>
          <a:lstStyle/>
          <a:p>
            <a:r>
              <a:rPr lang="en-US" sz="3000" dirty="0" smtClean="0">
                <a:solidFill>
                  <a:srgbClr val="000000"/>
                </a:solidFill>
              </a:rPr>
              <a:t>Megvalósult projektek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2028" y="2814689"/>
            <a:ext cx="5949533" cy="227657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242" y="4335757"/>
            <a:ext cx="4562514" cy="2281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13009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60400"/>
            <a:ext cx="7772400" cy="1470025"/>
          </a:xfrm>
        </p:spPr>
        <p:txBody>
          <a:bodyPr/>
          <a:lstStyle/>
          <a:p>
            <a:r>
              <a:rPr lang="en-US" b="1" dirty="0" err="1" smtClean="0"/>
              <a:t>Építőipar</a:t>
            </a:r>
            <a:r>
              <a:rPr lang="en-US" b="1" dirty="0" smtClean="0"/>
              <a:t> </a:t>
            </a:r>
            <a:r>
              <a:rPr lang="en-US" b="1" dirty="0" err="1" smtClean="0"/>
              <a:t>jelenlegi</a:t>
            </a:r>
            <a:r>
              <a:rPr lang="en-US" b="1" dirty="0" smtClean="0"/>
              <a:t> </a:t>
            </a:r>
            <a:r>
              <a:rPr lang="en-US" b="1" dirty="0" err="1" smtClean="0"/>
              <a:t>helyzete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130425"/>
            <a:ext cx="6400800" cy="3508375"/>
          </a:xfrm>
        </p:spPr>
        <p:txBody>
          <a:bodyPr>
            <a:normAutofit/>
          </a:bodyPr>
          <a:lstStyle/>
          <a:p>
            <a:r>
              <a:rPr lang="en-US" sz="3000" dirty="0" smtClean="0">
                <a:solidFill>
                  <a:srgbClr val="000000"/>
                </a:solidFill>
              </a:rPr>
              <a:t>Megvalósult projektek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9680" y="3241701"/>
            <a:ext cx="4923198" cy="328425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583" y="2792606"/>
            <a:ext cx="3629975" cy="2415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41632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60400"/>
            <a:ext cx="7772400" cy="1470025"/>
          </a:xfrm>
        </p:spPr>
        <p:txBody>
          <a:bodyPr/>
          <a:lstStyle/>
          <a:p>
            <a:r>
              <a:rPr lang="en-US" b="1" dirty="0" err="1" smtClean="0"/>
              <a:t>Építőipar</a:t>
            </a:r>
            <a:r>
              <a:rPr lang="en-US" b="1" dirty="0" smtClean="0"/>
              <a:t> </a:t>
            </a:r>
            <a:r>
              <a:rPr lang="en-US" b="1" dirty="0" err="1" smtClean="0"/>
              <a:t>jelenlegi</a:t>
            </a:r>
            <a:r>
              <a:rPr lang="en-US" b="1" dirty="0" smtClean="0"/>
              <a:t> </a:t>
            </a:r>
            <a:r>
              <a:rPr lang="en-US" b="1" dirty="0" err="1" smtClean="0"/>
              <a:t>helyzete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130425"/>
            <a:ext cx="6400800" cy="3508375"/>
          </a:xfrm>
        </p:spPr>
        <p:txBody>
          <a:bodyPr>
            <a:normAutofit/>
          </a:bodyPr>
          <a:lstStyle/>
          <a:p>
            <a:r>
              <a:rPr lang="en-US" sz="3000" dirty="0" smtClean="0">
                <a:solidFill>
                  <a:srgbClr val="000000"/>
                </a:solidFill>
              </a:rPr>
              <a:t>Megvalósult projektek</a:t>
            </a:r>
          </a:p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120" y="3382677"/>
            <a:ext cx="6055374" cy="257353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6068" y="2649878"/>
            <a:ext cx="2585613" cy="4071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45602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60400"/>
            <a:ext cx="7772400" cy="1470025"/>
          </a:xfrm>
        </p:spPr>
        <p:txBody>
          <a:bodyPr/>
          <a:lstStyle/>
          <a:p>
            <a:r>
              <a:rPr lang="en-US" b="1" dirty="0" err="1" smtClean="0"/>
              <a:t>Építőipar</a:t>
            </a:r>
            <a:r>
              <a:rPr lang="en-US" b="1" dirty="0" smtClean="0"/>
              <a:t> </a:t>
            </a:r>
            <a:r>
              <a:rPr lang="en-US" b="1" dirty="0" err="1" smtClean="0"/>
              <a:t>jelenlegi</a:t>
            </a:r>
            <a:r>
              <a:rPr lang="en-US" b="1" dirty="0" smtClean="0"/>
              <a:t> </a:t>
            </a:r>
            <a:r>
              <a:rPr lang="en-US" b="1" dirty="0" err="1" smtClean="0"/>
              <a:t>helyzete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130425"/>
            <a:ext cx="6400800" cy="3508375"/>
          </a:xfrm>
        </p:spPr>
        <p:txBody>
          <a:bodyPr>
            <a:normAutofit/>
          </a:bodyPr>
          <a:lstStyle/>
          <a:p>
            <a:r>
              <a:rPr lang="en-US" sz="3000" dirty="0" smtClean="0">
                <a:solidFill>
                  <a:srgbClr val="000000"/>
                </a:solidFill>
              </a:rPr>
              <a:t>Megvalósult projektek</a:t>
            </a:r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7401" y="2754121"/>
            <a:ext cx="5385049" cy="3590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855753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60400"/>
            <a:ext cx="7772400" cy="1470025"/>
          </a:xfrm>
        </p:spPr>
        <p:txBody>
          <a:bodyPr/>
          <a:lstStyle/>
          <a:p>
            <a:r>
              <a:rPr lang="en-US" b="1" dirty="0" err="1" smtClean="0"/>
              <a:t>Építőipar</a:t>
            </a:r>
            <a:r>
              <a:rPr lang="en-US" b="1" dirty="0" smtClean="0"/>
              <a:t> </a:t>
            </a:r>
            <a:r>
              <a:rPr lang="en-US" b="1" dirty="0" err="1" smtClean="0"/>
              <a:t>jelenlegi</a:t>
            </a:r>
            <a:r>
              <a:rPr lang="en-US" b="1" dirty="0" smtClean="0"/>
              <a:t> </a:t>
            </a:r>
            <a:r>
              <a:rPr lang="en-US" b="1" dirty="0" err="1" smtClean="0"/>
              <a:t>helyzete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130425"/>
            <a:ext cx="6400800" cy="3508375"/>
          </a:xfrm>
        </p:spPr>
        <p:txBody>
          <a:bodyPr>
            <a:normAutofit/>
          </a:bodyPr>
          <a:lstStyle/>
          <a:p>
            <a:r>
              <a:rPr lang="en-US" sz="3000" dirty="0" smtClean="0">
                <a:solidFill>
                  <a:srgbClr val="000000"/>
                </a:solidFill>
              </a:rPr>
              <a:t>Projektek kivitelezés alatt</a:t>
            </a:r>
          </a:p>
          <a:p>
            <a:endParaRPr lang="en-US" sz="3000" dirty="0" smtClean="0">
              <a:solidFill>
                <a:srgbClr val="000000"/>
              </a:solidFill>
            </a:endParaRP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0" y="2999629"/>
            <a:ext cx="6607560" cy="2973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240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mgre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127" y="559857"/>
            <a:ext cx="5497711" cy="3078718"/>
          </a:xfrm>
          <a:prstGeom prst="rect">
            <a:avLst/>
          </a:prstGeom>
        </p:spPr>
      </p:pic>
      <p:pic>
        <p:nvPicPr>
          <p:cNvPr id="6" name="Picture 5" descr="poker-flat-forward-to-the-past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3423" y="3004706"/>
            <a:ext cx="5106500" cy="3437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426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60400"/>
            <a:ext cx="7772400" cy="1470025"/>
          </a:xfrm>
        </p:spPr>
        <p:txBody>
          <a:bodyPr/>
          <a:lstStyle/>
          <a:p>
            <a:r>
              <a:rPr lang="en-US" b="1" dirty="0" smtClean="0"/>
              <a:t>Milyen pályán focizunk?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130425"/>
            <a:ext cx="6400800" cy="4193623"/>
          </a:xfrm>
        </p:spPr>
        <p:txBody>
          <a:bodyPr>
            <a:normAutofit lnSpcReduction="10000"/>
          </a:bodyPr>
          <a:lstStyle/>
          <a:p>
            <a:r>
              <a:rPr lang="en-US" sz="3000" dirty="0" smtClean="0">
                <a:solidFill>
                  <a:srgbClr val="000000"/>
                </a:solidFill>
              </a:rPr>
              <a:t>Jogi környezetünk</a:t>
            </a:r>
          </a:p>
          <a:p>
            <a:r>
              <a:rPr lang="en-US" sz="2000" dirty="0" smtClean="0">
                <a:solidFill>
                  <a:srgbClr val="000000"/>
                </a:solidFill>
              </a:rPr>
              <a:t>Étv LXXVIII. Tv. 1997. (módosítás!)</a:t>
            </a:r>
          </a:p>
          <a:p>
            <a:r>
              <a:rPr lang="en-US" sz="2000" dirty="0" smtClean="0">
                <a:solidFill>
                  <a:srgbClr val="000000"/>
                </a:solidFill>
              </a:rPr>
              <a:t>OTÉK 253/1997. Korm r., OTSZ </a:t>
            </a:r>
          </a:p>
          <a:p>
            <a:r>
              <a:rPr lang="en-US" sz="2000" dirty="0" smtClean="0">
                <a:solidFill>
                  <a:srgbClr val="000000"/>
                </a:solidFill>
              </a:rPr>
              <a:t>191/2009. Korm r. Kódex</a:t>
            </a:r>
          </a:p>
          <a:p>
            <a:r>
              <a:rPr lang="en-US" sz="2000" dirty="0" smtClean="0">
                <a:solidFill>
                  <a:srgbClr val="000000"/>
                </a:solidFill>
              </a:rPr>
              <a:t>312/2012. Korm r. Engedélyezés</a:t>
            </a:r>
          </a:p>
          <a:p>
            <a:r>
              <a:rPr lang="en-US" sz="2000" b="1" dirty="0" smtClean="0">
                <a:solidFill>
                  <a:srgbClr val="000000"/>
                </a:solidFill>
              </a:rPr>
              <a:t>ÚJ Kbt!</a:t>
            </a:r>
          </a:p>
          <a:p>
            <a:r>
              <a:rPr lang="en-US" sz="2000" b="1" dirty="0" smtClean="0">
                <a:solidFill>
                  <a:srgbClr val="000000"/>
                </a:solidFill>
              </a:rPr>
              <a:t>1567/2015 (IX.4.) Korm hat</a:t>
            </a:r>
          </a:p>
          <a:p>
            <a:r>
              <a:rPr lang="en-US" sz="2000" dirty="0" smtClean="0">
                <a:solidFill>
                  <a:srgbClr val="000000"/>
                </a:solidFill>
              </a:rPr>
              <a:t>Országos Építésügyi Nyilvántartás</a:t>
            </a:r>
          </a:p>
          <a:p>
            <a:r>
              <a:rPr lang="en-US" sz="2000" dirty="0" smtClean="0">
                <a:solidFill>
                  <a:srgbClr val="000000"/>
                </a:solidFill>
              </a:rPr>
              <a:t>ÉTDR</a:t>
            </a:r>
          </a:p>
          <a:p>
            <a:r>
              <a:rPr lang="en-US" sz="2000" dirty="0" smtClean="0">
                <a:solidFill>
                  <a:srgbClr val="000000"/>
                </a:solidFill>
              </a:rPr>
              <a:t>Új Ptk V. Tv. 2013</a:t>
            </a:r>
          </a:p>
          <a:p>
            <a:r>
              <a:rPr lang="en-US" sz="2000" dirty="0" smtClean="0">
                <a:solidFill>
                  <a:srgbClr val="000000"/>
                </a:solidFill>
              </a:rPr>
              <a:t>Miniszterelnökséget vezető Miniszter</a:t>
            </a:r>
          </a:p>
          <a:p>
            <a:r>
              <a:rPr lang="en-US" sz="2000" dirty="0" smtClean="0">
                <a:solidFill>
                  <a:srgbClr val="000000"/>
                </a:solidFill>
              </a:rPr>
              <a:t>Szabványok</a:t>
            </a:r>
          </a:p>
          <a:p>
            <a:endParaRPr lang="en-US" sz="2000" dirty="0" smtClean="0">
              <a:solidFill>
                <a:srgbClr val="000000"/>
              </a:solidFill>
            </a:endParaRP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467306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60400"/>
            <a:ext cx="7772400" cy="1470025"/>
          </a:xfrm>
        </p:spPr>
        <p:txBody>
          <a:bodyPr/>
          <a:lstStyle/>
          <a:p>
            <a:r>
              <a:rPr lang="en-US" b="1" dirty="0" err="1" smtClean="0"/>
              <a:t>Bemutatott</a:t>
            </a:r>
            <a:r>
              <a:rPr lang="en-US" b="1" dirty="0" smtClean="0"/>
              <a:t> </a:t>
            </a:r>
            <a:r>
              <a:rPr lang="en-US" b="1" dirty="0" err="1" smtClean="0"/>
              <a:t>témák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130425"/>
            <a:ext cx="6400800" cy="3508375"/>
          </a:xfrm>
        </p:spPr>
        <p:txBody>
          <a:bodyPr/>
          <a:lstStyle/>
          <a:p>
            <a:r>
              <a:rPr lang="en-US" dirty="0" err="1" smtClean="0">
                <a:solidFill>
                  <a:schemeClr val="tx1"/>
                </a:solidFill>
              </a:rPr>
              <a:t>Bevezető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gondolatok</a:t>
            </a:r>
            <a:endParaRPr lang="en-US" dirty="0" smtClean="0">
              <a:solidFill>
                <a:schemeClr val="tx1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Milyen pályán focizunk?</a:t>
            </a:r>
          </a:p>
          <a:p>
            <a:r>
              <a:rPr lang="en-US" b="1" u="sng" dirty="0" smtClean="0">
                <a:solidFill>
                  <a:srgbClr val="008000"/>
                </a:solidFill>
              </a:rPr>
              <a:t>Az építőipari mátrix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A Csapat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Hova tartunk?</a:t>
            </a:r>
          </a:p>
          <a:p>
            <a:endParaRPr lang="en-US" dirty="0" smtClean="0">
              <a:solidFill>
                <a:schemeClr val="tx1"/>
              </a:solidFill>
            </a:endParaRPr>
          </a:p>
          <a:p>
            <a:endParaRPr lang="en-US" dirty="0" smtClean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1215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60400"/>
            <a:ext cx="7772400" cy="1470025"/>
          </a:xfrm>
        </p:spPr>
        <p:txBody>
          <a:bodyPr/>
          <a:lstStyle/>
          <a:p>
            <a:r>
              <a:rPr lang="en-US" b="1" dirty="0" smtClean="0"/>
              <a:t>Építőipari mátrix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130424"/>
            <a:ext cx="6400800" cy="4039692"/>
          </a:xfrm>
        </p:spPr>
        <p:txBody>
          <a:bodyPr>
            <a:normAutofit lnSpcReduction="10000"/>
          </a:bodyPr>
          <a:lstStyle/>
          <a:p>
            <a:r>
              <a:rPr lang="en-US" sz="3000" dirty="0" smtClean="0">
                <a:solidFill>
                  <a:srgbClr val="000000"/>
                </a:solidFill>
              </a:rPr>
              <a:t>Ingatlanfejlesztés célja</a:t>
            </a:r>
          </a:p>
          <a:p>
            <a:r>
              <a:rPr lang="en-US" sz="2400" dirty="0" smtClean="0">
                <a:solidFill>
                  <a:srgbClr val="000000"/>
                </a:solidFill>
              </a:rPr>
              <a:t>Hatékony</a:t>
            </a:r>
          </a:p>
          <a:p>
            <a:r>
              <a:rPr lang="en-US" sz="2400" dirty="0" smtClean="0">
                <a:solidFill>
                  <a:srgbClr val="000000"/>
                </a:solidFill>
              </a:rPr>
              <a:t>Költségkereten belül</a:t>
            </a:r>
          </a:p>
          <a:p>
            <a:r>
              <a:rPr lang="en-US" sz="2400" dirty="0" smtClean="0">
                <a:solidFill>
                  <a:srgbClr val="000000"/>
                </a:solidFill>
              </a:rPr>
              <a:t>Minőség</a:t>
            </a:r>
          </a:p>
          <a:p>
            <a:r>
              <a:rPr lang="en-US" sz="2400" dirty="0" smtClean="0">
                <a:solidFill>
                  <a:srgbClr val="000000"/>
                </a:solidFill>
              </a:rPr>
              <a:t>Energiatakarékos</a:t>
            </a:r>
          </a:p>
          <a:p>
            <a:r>
              <a:rPr lang="en-US" sz="2400" dirty="0" smtClean="0">
                <a:solidFill>
                  <a:srgbClr val="000000"/>
                </a:solidFill>
              </a:rPr>
              <a:t>Fenntartható</a:t>
            </a:r>
          </a:p>
          <a:p>
            <a:endParaRPr lang="en-US" sz="2400" dirty="0">
              <a:solidFill>
                <a:srgbClr val="000000"/>
              </a:solidFill>
            </a:endParaRPr>
          </a:p>
          <a:p>
            <a:r>
              <a:rPr lang="en-US" sz="3000" dirty="0" smtClean="0">
                <a:solidFill>
                  <a:srgbClr val="000000"/>
                </a:solidFill>
              </a:rPr>
              <a:t>Ennek vagyunk részesei!!</a:t>
            </a:r>
          </a:p>
          <a:p>
            <a:r>
              <a:rPr lang="en-US" sz="3000" dirty="0" smtClean="0">
                <a:solidFill>
                  <a:srgbClr val="000000"/>
                </a:solidFill>
              </a:rPr>
              <a:t>A siker kulcsa a TERVEZÉS!!</a:t>
            </a:r>
            <a:endParaRPr lang="en-US" sz="3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8848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60400"/>
            <a:ext cx="7772400" cy="1470025"/>
          </a:xfrm>
        </p:spPr>
        <p:txBody>
          <a:bodyPr/>
          <a:lstStyle/>
          <a:p>
            <a:r>
              <a:rPr lang="en-US" b="1" dirty="0" smtClean="0"/>
              <a:t>Építőipari mátrix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130425"/>
            <a:ext cx="6400800" cy="4420500"/>
          </a:xfrm>
        </p:spPr>
        <p:txBody>
          <a:bodyPr>
            <a:normAutofit fontScale="70000" lnSpcReduction="20000"/>
          </a:bodyPr>
          <a:lstStyle/>
          <a:p>
            <a:r>
              <a:rPr lang="en-US" sz="4000" dirty="0" smtClean="0">
                <a:solidFill>
                  <a:srgbClr val="000000"/>
                </a:solidFill>
              </a:rPr>
              <a:t>Ingatlanfejlesztési folyamat főbb elemei</a:t>
            </a:r>
          </a:p>
          <a:p>
            <a:endParaRPr lang="en-US" dirty="0" smtClean="0">
              <a:solidFill>
                <a:srgbClr val="000000"/>
              </a:solidFill>
            </a:endParaRPr>
          </a:p>
          <a:p>
            <a:r>
              <a:rPr lang="en-US" dirty="0" smtClean="0">
                <a:solidFill>
                  <a:srgbClr val="000000"/>
                </a:solidFill>
              </a:rPr>
              <a:t>Fejlesztés/Koncepció</a:t>
            </a:r>
          </a:p>
          <a:p>
            <a:endParaRPr lang="en-US" dirty="0" smtClean="0">
              <a:solidFill>
                <a:srgbClr val="000000"/>
              </a:solidFill>
            </a:endParaRPr>
          </a:p>
          <a:p>
            <a:r>
              <a:rPr lang="en-US" dirty="0" smtClean="0">
                <a:solidFill>
                  <a:srgbClr val="000000"/>
                </a:solidFill>
              </a:rPr>
              <a:t>Tender eljárás/ajánlatadás</a:t>
            </a:r>
          </a:p>
          <a:p>
            <a:endParaRPr lang="en-US" dirty="0" smtClean="0">
              <a:solidFill>
                <a:srgbClr val="000000"/>
              </a:solidFill>
            </a:endParaRPr>
          </a:p>
          <a:p>
            <a:r>
              <a:rPr lang="en-US" dirty="0" err="1" smtClean="0">
                <a:solidFill>
                  <a:srgbClr val="000000"/>
                </a:solidFill>
              </a:rPr>
              <a:t>Tervezés</a:t>
            </a:r>
            <a:endParaRPr lang="en-US" dirty="0" smtClean="0">
              <a:solidFill>
                <a:srgbClr val="000000"/>
              </a:solidFill>
            </a:endParaRPr>
          </a:p>
          <a:p>
            <a:endParaRPr lang="en-US" dirty="0" smtClean="0">
              <a:solidFill>
                <a:srgbClr val="000000"/>
              </a:solidFill>
            </a:endParaRPr>
          </a:p>
          <a:p>
            <a:r>
              <a:rPr lang="en-US" dirty="0" err="1" smtClean="0">
                <a:solidFill>
                  <a:srgbClr val="000000"/>
                </a:solidFill>
              </a:rPr>
              <a:t>Kivitelezés</a:t>
            </a:r>
            <a:endParaRPr lang="en-US" dirty="0" smtClean="0">
              <a:solidFill>
                <a:srgbClr val="000000"/>
              </a:solidFill>
            </a:endParaRPr>
          </a:p>
          <a:p>
            <a:r>
              <a:rPr lang="en-US" dirty="0" smtClean="0">
                <a:solidFill>
                  <a:srgbClr val="000000"/>
                </a:solidFill>
              </a:rPr>
              <a:t>Átadás/Használatbavételi engedély</a:t>
            </a:r>
          </a:p>
          <a:p>
            <a:endParaRPr lang="en-US" dirty="0">
              <a:solidFill>
                <a:srgbClr val="000000"/>
              </a:solidFill>
            </a:endParaRPr>
          </a:p>
          <a:p>
            <a:r>
              <a:rPr lang="en-US" dirty="0" smtClean="0">
                <a:solidFill>
                  <a:srgbClr val="000000"/>
                </a:solidFill>
              </a:rPr>
              <a:t>Üzemeltetés, felújítás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6397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60400"/>
            <a:ext cx="7772400" cy="1470025"/>
          </a:xfrm>
        </p:spPr>
        <p:txBody>
          <a:bodyPr/>
          <a:lstStyle/>
          <a:p>
            <a:r>
              <a:rPr lang="en-US" b="1" dirty="0" smtClean="0"/>
              <a:t>Építőipari mátrix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130424"/>
            <a:ext cx="6400800" cy="4039692"/>
          </a:xfrm>
        </p:spPr>
        <p:txBody>
          <a:bodyPr>
            <a:normAutofit/>
          </a:bodyPr>
          <a:lstStyle/>
          <a:p>
            <a:r>
              <a:rPr lang="en-US" sz="3000" dirty="0" smtClean="0">
                <a:solidFill>
                  <a:srgbClr val="000000"/>
                </a:solidFill>
              </a:rPr>
              <a:t>Résztvevők eltérő szerepe</a:t>
            </a:r>
          </a:p>
          <a:p>
            <a:endParaRPr lang="en-US" sz="3000" dirty="0">
              <a:solidFill>
                <a:srgbClr val="000000"/>
              </a:solidFill>
            </a:endParaRPr>
          </a:p>
          <a:p>
            <a:r>
              <a:rPr lang="en-US" sz="3000" dirty="0" smtClean="0">
                <a:solidFill>
                  <a:srgbClr val="000000"/>
                </a:solidFill>
              </a:rPr>
              <a:t>Felelősség</a:t>
            </a:r>
          </a:p>
          <a:p>
            <a:r>
              <a:rPr lang="en-US" sz="3000" dirty="0" smtClean="0">
                <a:solidFill>
                  <a:srgbClr val="000000"/>
                </a:solidFill>
              </a:rPr>
              <a:t>Feladat</a:t>
            </a:r>
          </a:p>
          <a:p>
            <a:r>
              <a:rPr lang="en-US" sz="3000" dirty="0" smtClean="0">
                <a:solidFill>
                  <a:srgbClr val="000000"/>
                </a:solidFill>
              </a:rPr>
              <a:t>Kockázat</a:t>
            </a:r>
          </a:p>
          <a:p>
            <a:r>
              <a:rPr lang="en-US" sz="3000" dirty="0" smtClean="0">
                <a:solidFill>
                  <a:srgbClr val="000000"/>
                </a:solidFill>
              </a:rPr>
              <a:t>Jogi környezet</a:t>
            </a:r>
            <a:endParaRPr lang="en-US" sz="3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5604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60400"/>
            <a:ext cx="7772400" cy="1470025"/>
          </a:xfrm>
        </p:spPr>
        <p:txBody>
          <a:bodyPr/>
          <a:lstStyle/>
          <a:p>
            <a:r>
              <a:rPr lang="en-US" b="1" dirty="0" smtClean="0"/>
              <a:t>Építőipari mátrix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130424"/>
            <a:ext cx="6400800" cy="3731577"/>
          </a:xfrm>
        </p:spPr>
        <p:txBody>
          <a:bodyPr/>
          <a:lstStyle/>
          <a:p>
            <a:r>
              <a:rPr lang="en-US" dirty="0" err="1" smtClean="0">
                <a:solidFill>
                  <a:srgbClr val="000000"/>
                </a:solidFill>
              </a:rPr>
              <a:t>Állami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beruházás</a:t>
            </a:r>
            <a:endParaRPr lang="en-US" dirty="0" smtClean="0">
              <a:solidFill>
                <a:srgbClr val="000000"/>
              </a:solidFill>
            </a:endParaRPr>
          </a:p>
          <a:p>
            <a:r>
              <a:rPr lang="en-US" dirty="0" err="1" smtClean="0">
                <a:solidFill>
                  <a:srgbClr val="000000"/>
                </a:solidFill>
              </a:rPr>
              <a:t>Magán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befektető</a:t>
            </a:r>
            <a:endParaRPr lang="en-US" dirty="0" smtClean="0">
              <a:solidFill>
                <a:srgbClr val="000000"/>
              </a:solidFill>
            </a:endParaRPr>
          </a:p>
          <a:p>
            <a:endParaRPr lang="en-US" dirty="0" smtClean="0">
              <a:solidFill>
                <a:srgbClr val="000000"/>
              </a:solidFill>
            </a:endParaRPr>
          </a:p>
          <a:p>
            <a:r>
              <a:rPr lang="en-US" dirty="0" smtClean="0">
                <a:solidFill>
                  <a:srgbClr val="000000"/>
                </a:solidFill>
              </a:rPr>
              <a:t>Hazai vagy külföldi befektető</a:t>
            </a:r>
          </a:p>
          <a:p>
            <a:r>
              <a:rPr lang="en-US" sz="1600" dirty="0" err="1" smtClean="0">
                <a:solidFill>
                  <a:srgbClr val="000000"/>
                </a:solidFill>
              </a:rPr>
              <a:t>Jelen</a:t>
            </a:r>
            <a:r>
              <a:rPr lang="en-US" sz="1600" dirty="0" smtClean="0">
                <a:solidFill>
                  <a:srgbClr val="000000"/>
                </a:solidFill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</a:rPr>
              <a:t>lévő</a:t>
            </a:r>
            <a:r>
              <a:rPr lang="en-US" sz="1600" dirty="0" smtClean="0">
                <a:solidFill>
                  <a:srgbClr val="000000"/>
                </a:solidFill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</a:rPr>
              <a:t>szereplők</a:t>
            </a:r>
            <a:r>
              <a:rPr lang="en-US" sz="1600" dirty="0" smtClean="0">
                <a:solidFill>
                  <a:srgbClr val="000000"/>
                </a:solidFill>
              </a:rPr>
              <a:t> – </a:t>
            </a:r>
            <a:r>
              <a:rPr lang="en-US" sz="1600" dirty="0" err="1" smtClean="0">
                <a:solidFill>
                  <a:srgbClr val="000000"/>
                </a:solidFill>
              </a:rPr>
              <a:t>bővítések</a:t>
            </a:r>
            <a:r>
              <a:rPr lang="en-US" sz="1600" dirty="0" smtClean="0">
                <a:solidFill>
                  <a:srgbClr val="000000"/>
                </a:solidFill>
              </a:rPr>
              <a:t>??</a:t>
            </a:r>
          </a:p>
          <a:p>
            <a:r>
              <a:rPr lang="en-US" sz="1600" dirty="0" err="1" smtClean="0">
                <a:solidFill>
                  <a:srgbClr val="000000"/>
                </a:solidFill>
              </a:rPr>
              <a:t>Új</a:t>
            </a:r>
            <a:r>
              <a:rPr lang="en-US" sz="1600" dirty="0" smtClean="0">
                <a:solidFill>
                  <a:srgbClr val="000000"/>
                </a:solidFill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</a:rPr>
              <a:t>befektetők</a:t>
            </a:r>
            <a:r>
              <a:rPr lang="en-US" sz="1600" dirty="0" smtClean="0">
                <a:solidFill>
                  <a:srgbClr val="000000"/>
                </a:solidFill>
              </a:rPr>
              <a:t> – </a:t>
            </a:r>
            <a:r>
              <a:rPr lang="en-US" sz="1600" dirty="0" err="1" smtClean="0">
                <a:solidFill>
                  <a:srgbClr val="000000"/>
                </a:solidFill>
              </a:rPr>
              <a:t>mivel</a:t>
            </a:r>
            <a:r>
              <a:rPr lang="en-US" sz="1600" dirty="0" smtClean="0">
                <a:solidFill>
                  <a:srgbClr val="000000"/>
                </a:solidFill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</a:rPr>
              <a:t>győzzük</a:t>
            </a:r>
            <a:r>
              <a:rPr lang="en-US" sz="1600" dirty="0" smtClean="0">
                <a:solidFill>
                  <a:srgbClr val="000000"/>
                </a:solidFill>
              </a:rPr>
              <a:t> meg </a:t>
            </a:r>
            <a:r>
              <a:rPr lang="en-US" sz="1600" dirty="0" err="1" smtClean="0">
                <a:solidFill>
                  <a:srgbClr val="000000"/>
                </a:solidFill>
              </a:rPr>
              <a:t>őket</a:t>
            </a:r>
            <a:r>
              <a:rPr lang="en-US" sz="1600" dirty="0" smtClean="0">
                <a:solidFill>
                  <a:srgbClr val="000000"/>
                </a:solidFill>
              </a:rPr>
              <a:t>??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EU </a:t>
            </a:r>
            <a:r>
              <a:rPr lang="en-US" dirty="0" err="1" smtClean="0">
                <a:solidFill>
                  <a:srgbClr val="000000"/>
                </a:solidFill>
              </a:rPr>
              <a:t>támogatások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104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60400"/>
            <a:ext cx="7772400" cy="1470025"/>
          </a:xfrm>
        </p:spPr>
        <p:txBody>
          <a:bodyPr/>
          <a:lstStyle/>
          <a:p>
            <a:r>
              <a:rPr lang="en-US" b="1" dirty="0" smtClean="0"/>
              <a:t>Építőipari mátrix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130424"/>
            <a:ext cx="6400800" cy="3731577"/>
          </a:xfrm>
        </p:spPr>
        <p:txBody>
          <a:bodyPr/>
          <a:lstStyle/>
          <a:p>
            <a:pPr algn="l"/>
            <a:r>
              <a:rPr lang="en-US" dirty="0" smtClean="0">
                <a:solidFill>
                  <a:srgbClr val="000000"/>
                </a:solidFill>
              </a:rPr>
              <a:t>Lakó				Ipari				Sport</a:t>
            </a:r>
          </a:p>
          <a:p>
            <a:pPr algn="l"/>
            <a:r>
              <a:rPr lang="en-US" dirty="0" smtClean="0">
                <a:solidFill>
                  <a:srgbClr val="000000"/>
                </a:solidFill>
              </a:rPr>
              <a:t>Logisztika		Iroda			Speciális</a:t>
            </a:r>
          </a:p>
          <a:p>
            <a:pPr algn="l"/>
            <a:endParaRPr lang="en-US" dirty="0">
              <a:solidFill>
                <a:srgbClr val="000000"/>
              </a:solidFill>
            </a:endParaRPr>
          </a:p>
          <a:p>
            <a:pPr algn="l"/>
            <a:r>
              <a:rPr lang="en-US" dirty="0" smtClean="0">
                <a:solidFill>
                  <a:srgbClr val="000000"/>
                </a:solidFill>
              </a:rPr>
              <a:t>Hotel			Kereskedelmi</a:t>
            </a:r>
          </a:p>
          <a:p>
            <a:pPr algn="l"/>
            <a:r>
              <a:rPr lang="en-US" dirty="0" smtClean="0">
                <a:solidFill>
                  <a:srgbClr val="000000"/>
                </a:solidFill>
              </a:rPr>
              <a:t>Műemlék		Közintézmény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5221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60400"/>
            <a:ext cx="7772400" cy="1470025"/>
          </a:xfrm>
        </p:spPr>
        <p:txBody>
          <a:bodyPr/>
          <a:lstStyle/>
          <a:p>
            <a:r>
              <a:rPr lang="en-US" b="1" dirty="0" smtClean="0"/>
              <a:t>Építőipari mátrix</a:t>
            </a:r>
            <a:endParaRPr lang="en-US" b="1" dirty="0"/>
          </a:p>
        </p:txBody>
      </p:sp>
      <p:sp>
        <p:nvSpPr>
          <p:cNvPr id="4" name="Lekerekített téglalap 4"/>
          <p:cNvSpPr/>
          <p:nvPr/>
        </p:nvSpPr>
        <p:spPr>
          <a:xfrm>
            <a:off x="251520" y="3009351"/>
            <a:ext cx="1728192" cy="9144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600" b="1" dirty="0" smtClean="0">
                <a:solidFill>
                  <a:schemeClr val="tx1"/>
                </a:solidFill>
              </a:rPr>
              <a:t>Fejlesztő</a:t>
            </a:r>
            <a:endParaRPr lang="hu-HU" sz="1600" b="1" dirty="0">
              <a:solidFill>
                <a:schemeClr val="tx1"/>
              </a:solidFill>
            </a:endParaRPr>
          </a:p>
        </p:txBody>
      </p:sp>
      <p:sp>
        <p:nvSpPr>
          <p:cNvPr id="5" name="Lekerekített téglalap 5"/>
          <p:cNvSpPr/>
          <p:nvPr/>
        </p:nvSpPr>
        <p:spPr>
          <a:xfrm>
            <a:off x="2532383" y="1891680"/>
            <a:ext cx="1728192" cy="9144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600" b="1" dirty="0" smtClean="0">
                <a:solidFill>
                  <a:schemeClr val="tx1"/>
                </a:solidFill>
              </a:rPr>
              <a:t>Finanszírozó/Beruházó</a:t>
            </a:r>
            <a:endParaRPr lang="hu-HU" sz="1600" b="1" dirty="0">
              <a:solidFill>
                <a:schemeClr val="tx1"/>
              </a:solidFill>
            </a:endParaRPr>
          </a:p>
        </p:txBody>
      </p:sp>
      <p:sp>
        <p:nvSpPr>
          <p:cNvPr id="6" name="Lekerekített téglalap 7"/>
          <p:cNvSpPr/>
          <p:nvPr/>
        </p:nvSpPr>
        <p:spPr>
          <a:xfrm>
            <a:off x="251520" y="1891680"/>
            <a:ext cx="1728192" cy="9144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500" b="1" dirty="0" smtClean="0">
                <a:solidFill>
                  <a:schemeClr val="tx1"/>
                </a:solidFill>
              </a:rPr>
              <a:t>Telektulajdonos</a:t>
            </a:r>
            <a:endParaRPr lang="hu-HU" sz="1500" b="1" dirty="0">
              <a:solidFill>
                <a:schemeClr val="tx1"/>
              </a:solidFill>
            </a:endParaRPr>
          </a:p>
        </p:txBody>
      </p:sp>
      <p:sp>
        <p:nvSpPr>
          <p:cNvPr id="7" name="Lekerekített téglalap 8"/>
          <p:cNvSpPr/>
          <p:nvPr/>
        </p:nvSpPr>
        <p:spPr>
          <a:xfrm>
            <a:off x="2532383" y="3009351"/>
            <a:ext cx="1728192" cy="9144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600" b="1" dirty="0" smtClean="0">
                <a:solidFill>
                  <a:schemeClr val="tx1"/>
                </a:solidFill>
              </a:rPr>
              <a:t>Tervező</a:t>
            </a:r>
            <a:endParaRPr lang="hu-HU" sz="1600" b="1" dirty="0">
              <a:solidFill>
                <a:schemeClr val="tx1"/>
              </a:solidFill>
            </a:endParaRPr>
          </a:p>
        </p:txBody>
      </p:sp>
      <p:sp>
        <p:nvSpPr>
          <p:cNvPr id="8" name="Lekerekített téglalap 9"/>
          <p:cNvSpPr/>
          <p:nvPr/>
        </p:nvSpPr>
        <p:spPr>
          <a:xfrm>
            <a:off x="4832622" y="4202121"/>
            <a:ext cx="1728192" cy="9144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600" b="1" dirty="0" smtClean="0">
                <a:solidFill>
                  <a:schemeClr val="tx1"/>
                </a:solidFill>
              </a:rPr>
              <a:t>Hatóságok</a:t>
            </a:r>
            <a:endParaRPr lang="hu-HU" sz="1600" b="1" dirty="0">
              <a:solidFill>
                <a:schemeClr val="tx1"/>
              </a:solidFill>
            </a:endParaRPr>
          </a:p>
        </p:txBody>
      </p:sp>
      <p:sp>
        <p:nvSpPr>
          <p:cNvPr id="9" name="Lekerekített téglalap 10"/>
          <p:cNvSpPr/>
          <p:nvPr/>
        </p:nvSpPr>
        <p:spPr>
          <a:xfrm>
            <a:off x="4832622" y="3025843"/>
            <a:ext cx="1728192" cy="914400"/>
          </a:xfrm>
          <a:prstGeom prst="roundRect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600" b="1" dirty="0" smtClean="0">
                <a:solidFill>
                  <a:schemeClr val="tx1"/>
                </a:solidFill>
              </a:rPr>
              <a:t>Kivitelező</a:t>
            </a:r>
            <a:endParaRPr lang="hu-HU" sz="1600" b="1" dirty="0">
              <a:solidFill>
                <a:schemeClr val="tx1"/>
              </a:solidFill>
            </a:endParaRPr>
          </a:p>
        </p:txBody>
      </p:sp>
      <p:sp>
        <p:nvSpPr>
          <p:cNvPr id="10" name="Lekerekített téglalap 11"/>
          <p:cNvSpPr/>
          <p:nvPr/>
        </p:nvSpPr>
        <p:spPr>
          <a:xfrm>
            <a:off x="7092280" y="1891680"/>
            <a:ext cx="1728192" cy="9144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600" b="1" dirty="0" smtClean="0">
                <a:solidFill>
                  <a:schemeClr val="tx1"/>
                </a:solidFill>
              </a:rPr>
              <a:t>Befektető</a:t>
            </a:r>
            <a:endParaRPr lang="hu-HU" sz="1600" b="1" dirty="0">
              <a:solidFill>
                <a:schemeClr val="tx1"/>
              </a:solidFill>
            </a:endParaRPr>
          </a:p>
        </p:txBody>
      </p:sp>
      <p:sp>
        <p:nvSpPr>
          <p:cNvPr id="11" name="Lekerekített téglalap 12"/>
          <p:cNvSpPr/>
          <p:nvPr/>
        </p:nvSpPr>
        <p:spPr>
          <a:xfrm>
            <a:off x="251520" y="4202121"/>
            <a:ext cx="1728192" cy="9144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600" b="1" dirty="0" smtClean="0">
                <a:solidFill>
                  <a:schemeClr val="tx1"/>
                </a:solidFill>
              </a:rPr>
              <a:t>Lebonyolító/PM</a:t>
            </a:r>
            <a:endParaRPr lang="hu-HU" sz="1600" b="1" dirty="0">
              <a:solidFill>
                <a:schemeClr val="tx1"/>
              </a:solidFill>
            </a:endParaRPr>
          </a:p>
        </p:txBody>
      </p:sp>
      <p:sp>
        <p:nvSpPr>
          <p:cNvPr id="12" name="Lekerekített téglalap 13"/>
          <p:cNvSpPr/>
          <p:nvPr/>
        </p:nvSpPr>
        <p:spPr>
          <a:xfrm>
            <a:off x="7092280" y="3009351"/>
            <a:ext cx="1728192" cy="9144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600" b="1" dirty="0" smtClean="0">
                <a:solidFill>
                  <a:schemeClr val="tx1"/>
                </a:solidFill>
              </a:rPr>
              <a:t>Bérlő</a:t>
            </a:r>
            <a:endParaRPr lang="hu-HU" sz="1600" b="1" dirty="0">
              <a:solidFill>
                <a:schemeClr val="tx1"/>
              </a:solidFill>
            </a:endParaRPr>
          </a:p>
        </p:txBody>
      </p:sp>
      <p:sp>
        <p:nvSpPr>
          <p:cNvPr id="13" name="Lekerekített téglalap 12"/>
          <p:cNvSpPr txBox="1">
            <a:spLocks/>
          </p:cNvSpPr>
          <p:nvPr/>
        </p:nvSpPr>
        <p:spPr>
          <a:xfrm>
            <a:off x="2532384" y="4202121"/>
            <a:ext cx="1728192" cy="9144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sz="1600" b="1" dirty="0" smtClean="0">
                <a:solidFill>
                  <a:schemeClr val="tx1"/>
                </a:solidFill>
              </a:rPr>
              <a:t>Tervellenőr</a:t>
            </a:r>
            <a:endParaRPr lang="hu-HU" sz="1600" b="1" dirty="0">
              <a:solidFill>
                <a:schemeClr val="tx1"/>
              </a:solidFill>
            </a:endParaRPr>
          </a:p>
        </p:txBody>
      </p:sp>
      <p:sp>
        <p:nvSpPr>
          <p:cNvPr id="14" name="Lekerekített téglalap 5"/>
          <p:cNvSpPr/>
          <p:nvPr/>
        </p:nvSpPr>
        <p:spPr>
          <a:xfrm>
            <a:off x="4832622" y="1891680"/>
            <a:ext cx="1728192" cy="9144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600" b="1" dirty="0" smtClean="0">
                <a:solidFill>
                  <a:schemeClr val="tx1"/>
                </a:solidFill>
              </a:rPr>
              <a:t>Műszaki ellenőr</a:t>
            </a:r>
            <a:endParaRPr lang="hu-HU" sz="1600" b="1" dirty="0">
              <a:solidFill>
                <a:schemeClr val="tx1"/>
              </a:solidFill>
            </a:endParaRPr>
          </a:p>
        </p:txBody>
      </p:sp>
      <p:sp>
        <p:nvSpPr>
          <p:cNvPr id="15" name="Lekerekített téglalap 13"/>
          <p:cNvSpPr/>
          <p:nvPr/>
        </p:nvSpPr>
        <p:spPr>
          <a:xfrm>
            <a:off x="7111810" y="4209589"/>
            <a:ext cx="1728192" cy="9144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600" b="1" dirty="0" smtClean="0">
                <a:solidFill>
                  <a:schemeClr val="tx1"/>
                </a:solidFill>
              </a:rPr>
              <a:t>Üzemeltető</a:t>
            </a:r>
            <a:endParaRPr lang="hu-HU" sz="1600" b="1" dirty="0">
              <a:solidFill>
                <a:schemeClr val="tx1"/>
              </a:solidFill>
            </a:endParaRPr>
          </a:p>
        </p:txBody>
      </p:sp>
      <p:sp>
        <p:nvSpPr>
          <p:cNvPr id="16" name="Lekerekített téglalap 12"/>
          <p:cNvSpPr/>
          <p:nvPr/>
        </p:nvSpPr>
        <p:spPr>
          <a:xfrm>
            <a:off x="251520" y="5457702"/>
            <a:ext cx="1728192" cy="9144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600" b="1" dirty="0" smtClean="0">
                <a:solidFill>
                  <a:schemeClr val="tx1"/>
                </a:solidFill>
              </a:rPr>
              <a:t>Alvállalkozó</a:t>
            </a:r>
            <a:endParaRPr lang="hu-HU" sz="1600" b="1" dirty="0">
              <a:solidFill>
                <a:schemeClr val="tx1"/>
              </a:solidFill>
            </a:endParaRPr>
          </a:p>
        </p:txBody>
      </p:sp>
      <p:sp>
        <p:nvSpPr>
          <p:cNvPr id="17" name="Lekerekített téglalap 12"/>
          <p:cNvSpPr/>
          <p:nvPr/>
        </p:nvSpPr>
        <p:spPr>
          <a:xfrm>
            <a:off x="4832622" y="5467273"/>
            <a:ext cx="1728192" cy="9144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600" b="1" dirty="0" smtClean="0">
                <a:solidFill>
                  <a:schemeClr val="tx1"/>
                </a:solidFill>
              </a:rPr>
              <a:t>QS</a:t>
            </a:r>
            <a:endParaRPr lang="hu-HU" sz="1600" b="1" dirty="0">
              <a:solidFill>
                <a:schemeClr val="tx1"/>
              </a:solidFill>
            </a:endParaRPr>
          </a:p>
        </p:txBody>
      </p:sp>
      <p:sp>
        <p:nvSpPr>
          <p:cNvPr id="18" name="Lekerekített téglalap 12"/>
          <p:cNvSpPr/>
          <p:nvPr/>
        </p:nvSpPr>
        <p:spPr>
          <a:xfrm>
            <a:off x="2532383" y="5467273"/>
            <a:ext cx="1728192" cy="9144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600" b="1" dirty="0" smtClean="0">
                <a:solidFill>
                  <a:schemeClr val="tx1"/>
                </a:solidFill>
              </a:rPr>
              <a:t>Szaktervező</a:t>
            </a:r>
            <a:endParaRPr lang="hu-HU" sz="1600" b="1" dirty="0">
              <a:solidFill>
                <a:schemeClr val="tx1"/>
              </a:solidFill>
            </a:endParaRPr>
          </a:p>
        </p:txBody>
      </p:sp>
      <p:sp>
        <p:nvSpPr>
          <p:cNvPr id="19" name="Lekerekített téglalap 12"/>
          <p:cNvSpPr/>
          <p:nvPr/>
        </p:nvSpPr>
        <p:spPr>
          <a:xfrm>
            <a:off x="7092280" y="5478376"/>
            <a:ext cx="1728192" cy="9144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600" b="1" dirty="0" smtClean="0">
                <a:solidFill>
                  <a:schemeClr val="tx1"/>
                </a:solidFill>
              </a:rPr>
              <a:t>Ügynök/Tanácsadó</a:t>
            </a:r>
            <a:endParaRPr lang="hu-HU" sz="1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7037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60400"/>
            <a:ext cx="7772400" cy="1470025"/>
          </a:xfrm>
        </p:spPr>
        <p:txBody>
          <a:bodyPr/>
          <a:lstStyle/>
          <a:p>
            <a:r>
              <a:rPr lang="en-US" b="1" dirty="0" smtClean="0"/>
              <a:t>Építőipari mátrix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130424"/>
            <a:ext cx="6400800" cy="4046389"/>
          </a:xfrm>
        </p:spPr>
        <p:txBody>
          <a:bodyPr/>
          <a:lstStyle/>
          <a:p>
            <a:r>
              <a:rPr lang="en-US" dirty="0" err="1" smtClean="0">
                <a:solidFill>
                  <a:srgbClr val="000000"/>
                </a:solidFill>
              </a:rPr>
              <a:t>Szerződéses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jogviszony</a:t>
            </a:r>
            <a:r>
              <a:rPr lang="en-US" dirty="0" smtClean="0">
                <a:solidFill>
                  <a:srgbClr val="000000"/>
                </a:solidFill>
              </a:rPr>
              <a:t>/</a:t>
            </a:r>
            <a:r>
              <a:rPr lang="en-US" dirty="0" err="1" smtClean="0">
                <a:solidFill>
                  <a:srgbClr val="000000"/>
                </a:solidFill>
              </a:rPr>
              <a:t>felelősség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alapján</a:t>
            </a:r>
            <a:endParaRPr lang="en-US" dirty="0" smtClean="0">
              <a:solidFill>
                <a:srgbClr val="000000"/>
              </a:solidFill>
            </a:endParaRPr>
          </a:p>
          <a:p>
            <a:pPr marL="457200" indent="-457200">
              <a:buFontTx/>
              <a:buChar char="-"/>
            </a:pPr>
            <a:r>
              <a:rPr lang="en-US" sz="1800" dirty="0" smtClean="0">
                <a:solidFill>
                  <a:srgbClr val="000000"/>
                </a:solidFill>
              </a:rPr>
              <a:t>Generálkivitelezés</a:t>
            </a:r>
          </a:p>
          <a:p>
            <a:pPr marL="457200" indent="-457200">
              <a:buFontTx/>
              <a:buChar char="-"/>
            </a:pPr>
            <a:r>
              <a:rPr lang="en-US" sz="1800" dirty="0" smtClean="0">
                <a:solidFill>
                  <a:srgbClr val="000000"/>
                </a:solidFill>
              </a:rPr>
              <a:t>Fővállalkozás</a:t>
            </a:r>
          </a:p>
          <a:p>
            <a:pPr marL="457200" indent="-457200">
              <a:buFontTx/>
              <a:buChar char="-"/>
            </a:pPr>
            <a:r>
              <a:rPr lang="en-US" sz="1800" dirty="0" err="1" smtClean="0">
                <a:solidFill>
                  <a:srgbClr val="000000"/>
                </a:solidFill>
              </a:rPr>
              <a:t>Design&amp;Build</a:t>
            </a:r>
            <a:endParaRPr lang="en-US" sz="1800" dirty="0" smtClean="0">
              <a:solidFill>
                <a:srgbClr val="000000"/>
              </a:solidFill>
            </a:endParaRPr>
          </a:p>
          <a:p>
            <a:pPr marL="457200" indent="-457200">
              <a:buFontTx/>
              <a:buChar char="-"/>
            </a:pPr>
            <a:r>
              <a:rPr lang="en-US" sz="1800" dirty="0" smtClean="0">
                <a:solidFill>
                  <a:srgbClr val="000000"/>
                </a:solidFill>
              </a:rPr>
              <a:t>Construction management</a:t>
            </a:r>
          </a:p>
          <a:p>
            <a:r>
              <a:rPr lang="en-US" dirty="0" err="1" smtClean="0">
                <a:solidFill>
                  <a:srgbClr val="000000"/>
                </a:solidFill>
              </a:rPr>
              <a:t>Megrendelő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felkészültségétől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függ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703765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60400"/>
            <a:ext cx="7772400" cy="1470025"/>
          </a:xfrm>
        </p:spPr>
        <p:txBody>
          <a:bodyPr/>
          <a:lstStyle/>
          <a:p>
            <a:r>
              <a:rPr lang="en-US" b="1" dirty="0" err="1" smtClean="0"/>
              <a:t>Bemutatott</a:t>
            </a:r>
            <a:r>
              <a:rPr lang="en-US" b="1" dirty="0" smtClean="0"/>
              <a:t> </a:t>
            </a:r>
            <a:r>
              <a:rPr lang="en-US" b="1" dirty="0" err="1" smtClean="0"/>
              <a:t>témák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130425"/>
            <a:ext cx="6400800" cy="3508375"/>
          </a:xfrm>
        </p:spPr>
        <p:txBody>
          <a:bodyPr/>
          <a:lstStyle/>
          <a:p>
            <a:r>
              <a:rPr lang="en-US" dirty="0" err="1" smtClean="0">
                <a:solidFill>
                  <a:srgbClr val="000000"/>
                </a:solidFill>
              </a:rPr>
              <a:t>Bevezető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gondolatok</a:t>
            </a:r>
            <a:endParaRPr lang="en-US" dirty="0" smtClean="0">
              <a:solidFill>
                <a:srgbClr val="000000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Milyen pályán focizunk?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Az építőipari mátrix</a:t>
            </a:r>
          </a:p>
          <a:p>
            <a:r>
              <a:rPr lang="en-US" b="1" u="sng" dirty="0" smtClean="0">
                <a:solidFill>
                  <a:srgbClr val="008000"/>
                </a:solidFill>
              </a:rPr>
              <a:t>A Csapat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Hova tartunk?</a:t>
            </a:r>
          </a:p>
          <a:p>
            <a:endParaRPr lang="en-US" dirty="0" smtClean="0">
              <a:solidFill>
                <a:schemeClr val="tx1"/>
              </a:solidFill>
            </a:endParaRPr>
          </a:p>
          <a:p>
            <a:endParaRPr lang="en-US" dirty="0" smtClean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12158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60400"/>
            <a:ext cx="7772400" cy="1470025"/>
          </a:xfrm>
        </p:spPr>
        <p:txBody>
          <a:bodyPr/>
          <a:lstStyle/>
          <a:p>
            <a:r>
              <a:rPr lang="en-US" b="1" dirty="0" err="1" smtClean="0"/>
              <a:t>Bemutatott</a:t>
            </a:r>
            <a:r>
              <a:rPr lang="en-US" b="1" dirty="0" smtClean="0"/>
              <a:t> </a:t>
            </a:r>
            <a:r>
              <a:rPr lang="en-US" b="1" dirty="0" err="1" smtClean="0"/>
              <a:t>témák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130425"/>
            <a:ext cx="6400800" cy="3508375"/>
          </a:xfrm>
        </p:spPr>
        <p:txBody>
          <a:bodyPr/>
          <a:lstStyle/>
          <a:p>
            <a:r>
              <a:rPr lang="en-US" b="1" u="sng" dirty="0" err="1" smtClean="0">
                <a:solidFill>
                  <a:srgbClr val="008000"/>
                </a:solidFill>
              </a:rPr>
              <a:t>Bevezető</a:t>
            </a:r>
            <a:r>
              <a:rPr lang="en-US" b="1" u="sng" dirty="0" smtClean="0">
                <a:solidFill>
                  <a:srgbClr val="008000"/>
                </a:solidFill>
              </a:rPr>
              <a:t> </a:t>
            </a:r>
            <a:r>
              <a:rPr lang="en-US" b="1" u="sng" dirty="0" err="1" smtClean="0">
                <a:solidFill>
                  <a:srgbClr val="008000"/>
                </a:solidFill>
              </a:rPr>
              <a:t>gondolatok</a:t>
            </a:r>
            <a:endParaRPr lang="en-US" b="1" u="sng" dirty="0" smtClean="0">
              <a:solidFill>
                <a:srgbClr val="008000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Milyen pályán focizunk?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Az építőipari mátrix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A Csapat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Hova tartunk?</a:t>
            </a:r>
          </a:p>
          <a:p>
            <a:endParaRPr lang="en-US" dirty="0" smtClean="0">
              <a:solidFill>
                <a:schemeClr val="tx1"/>
              </a:solidFill>
            </a:endParaRPr>
          </a:p>
          <a:p>
            <a:endParaRPr lang="en-US" dirty="0" smtClean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216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60400"/>
            <a:ext cx="7772400" cy="1470025"/>
          </a:xfrm>
        </p:spPr>
        <p:txBody>
          <a:bodyPr/>
          <a:lstStyle/>
          <a:p>
            <a:r>
              <a:rPr lang="en-US" b="1" dirty="0" smtClean="0"/>
              <a:t>A Csapat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130424"/>
            <a:ext cx="6400800" cy="443719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Alkalmazkodni kell:</a:t>
            </a:r>
          </a:p>
          <a:p>
            <a:pPr marL="457200" indent="-457200">
              <a:buFontTx/>
              <a:buChar char="-"/>
            </a:pPr>
            <a:r>
              <a:rPr lang="en-US" dirty="0" smtClean="0">
                <a:solidFill>
                  <a:srgbClr val="000000"/>
                </a:solidFill>
              </a:rPr>
              <a:t>Piaci elvárások</a:t>
            </a:r>
          </a:p>
          <a:p>
            <a:pPr marL="457200" indent="-457200">
              <a:buFontTx/>
              <a:buChar char="-"/>
            </a:pPr>
            <a:r>
              <a:rPr lang="en-US" dirty="0" smtClean="0">
                <a:solidFill>
                  <a:srgbClr val="000000"/>
                </a:solidFill>
              </a:rPr>
              <a:t>Kereslet</a:t>
            </a:r>
          </a:p>
          <a:p>
            <a:pPr marL="457200" indent="-457200">
              <a:buFontTx/>
              <a:buChar char="-"/>
            </a:pPr>
            <a:r>
              <a:rPr lang="en-US" dirty="0" smtClean="0">
                <a:solidFill>
                  <a:srgbClr val="000000"/>
                </a:solidFill>
              </a:rPr>
              <a:t>Erőforrás management</a:t>
            </a:r>
          </a:p>
          <a:p>
            <a:pPr marL="457200" indent="-457200">
              <a:buFontTx/>
              <a:buChar char="-"/>
            </a:pPr>
            <a:r>
              <a:rPr lang="en-US" dirty="0" smtClean="0">
                <a:solidFill>
                  <a:srgbClr val="000000"/>
                </a:solidFill>
              </a:rPr>
              <a:t>Versenytársak</a:t>
            </a:r>
          </a:p>
          <a:p>
            <a:pPr marL="457200" indent="-457200">
              <a:buFontTx/>
              <a:buChar char="-"/>
            </a:pPr>
            <a:r>
              <a:rPr lang="en-US" dirty="0" smtClean="0">
                <a:solidFill>
                  <a:srgbClr val="000000"/>
                </a:solidFill>
              </a:rPr>
              <a:t>Projektszemlélet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3030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60400"/>
            <a:ext cx="7772400" cy="1470025"/>
          </a:xfrm>
        </p:spPr>
        <p:txBody>
          <a:bodyPr/>
          <a:lstStyle/>
          <a:p>
            <a:r>
              <a:rPr lang="en-US" b="1" dirty="0" smtClean="0"/>
              <a:t>A Csapat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130424"/>
            <a:ext cx="6400800" cy="4437190"/>
          </a:xfrm>
        </p:spPr>
        <p:txBody>
          <a:bodyPr>
            <a:normAutofit/>
          </a:bodyPr>
          <a:lstStyle/>
          <a:p>
            <a:endParaRPr lang="en-US" dirty="0">
              <a:solidFill>
                <a:srgbClr val="000000"/>
              </a:solidFill>
            </a:endParaRP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62601053"/>
              </p:ext>
            </p:extLst>
          </p:nvPr>
        </p:nvGraphicFramePr>
        <p:xfrm>
          <a:off x="945484" y="1968916"/>
          <a:ext cx="7239535" cy="459869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2" r:id="rId3" imgW="8077200" imgH="5130800" progId="">
                  <p:embed/>
                </p:oleObj>
              </mc:Choice>
              <mc:Fallback>
                <p:oleObj r:id="rId3" imgW="8077200" imgH="51308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45484" y="1968916"/>
                        <a:ext cx="7239535" cy="4598698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14795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60400"/>
            <a:ext cx="7772400" cy="1470025"/>
          </a:xfrm>
        </p:spPr>
        <p:txBody>
          <a:bodyPr/>
          <a:lstStyle/>
          <a:p>
            <a:r>
              <a:rPr lang="en-US" b="1" dirty="0" smtClean="0"/>
              <a:t>A Csapat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130424"/>
            <a:ext cx="6400800" cy="4437190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</a:t>
            </a:r>
            <a:r>
              <a:rPr lang="en-US" b="1" dirty="0"/>
              <a:t> </a:t>
            </a:r>
            <a:r>
              <a:rPr lang="en-US" dirty="0"/>
              <a:t>                                       </a:t>
            </a:r>
            <a:r>
              <a:rPr lang="en-US" b="1" dirty="0"/>
              <a:t> </a:t>
            </a:r>
            <a:r>
              <a:rPr lang="en-US" dirty="0"/>
              <a:t>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368" y="1395412"/>
            <a:ext cx="9144000" cy="6461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624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60400"/>
            <a:ext cx="7772400" cy="1470025"/>
          </a:xfrm>
        </p:spPr>
        <p:txBody>
          <a:bodyPr/>
          <a:lstStyle/>
          <a:p>
            <a:r>
              <a:rPr lang="en-US" b="1" dirty="0" smtClean="0"/>
              <a:t>A Csapat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130424"/>
            <a:ext cx="6400800" cy="4437190"/>
          </a:xfrm>
        </p:spPr>
        <p:txBody>
          <a:bodyPr>
            <a:normAutofit/>
          </a:bodyPr>
          <a:lstStyle/>
          <a:p>
            <a:r>
              <a:rPr lang="en-US" sz="3000" dirty="0" smtClean="0">
                <a:solidFill>
                  <a:srgbClr val="000000"/>
                </a:solidFill>
              </a:rPr>
              <a:t>Management</a:t>
            </a:r>
          </a:p>
          <a:p>
            <a:r>
              <a:rPr lang="en-US" sz="3000" dirty="0" smtClean="0">
                <a:solidFill>
                  <a:srgbClr val="000000"/>
                </a:solidFill>
              </a:rPr>
              <a:t>Vállalkozási igazgatóság</a:t>
            </a:r>
          </a:p>
          <a:p>
            <a:r>
              <a:rPr lang="en-US" sz="3000" dirty="0" smtClean="0">
                <a:solidFill>
                  <a:srgbClr val="000000"/>
                </a:solidFill>
              </a:rPr>
              <a:t>Kivitelezési igazgatóság</a:t>
            </a:r>
          </a:p>
          <a:p>
            <a:r>
              <a:rPr lang="en-US" sz="3000" dirty="0">
                <a:solidFill>
                  <a:srgbClr val="000000"/>
                </a:solidFill>
              </a:rPr>
              <a:t>Pénzügyi </a:t>
            </a:r>
            <a:r>
              <a:rPr lang="en-US" sz="3000" dirty="0" smtClean="0">
                <a:solidFill>
                  <a:srgbClr val="000000"/>
                </a:solidFill>
              </a:rPr>
              <a:t>igazgatóság</a:t>
            </a:r>
          </a:p>
          <a:p>
            <a:r>
              <a:rPr lang="en-US" sz="3000" dirty="0" smtClean="0">
                <a:solidFill>
                  <a:srgbClr val="000000"/>
                </a:solidFill>
              </a:rPr>
              <a:t>Back office</a:t>
            </a:r>
          </a:p>
          <a:p>
            <a:r>
              <a:rPr lang="en-US" sz="3000" dirty="0" smtClean="0">
                <a:solidFill>
                  <a:srgbClr val="000000"/>
                </a:solidFill>
              </a:rPr>
              <a:t>HR</a:t>
            </a:r>
            <a:endParaRPr lang="en-US" sz="3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0907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60400"/>
            <a:ext cx="7772400" cy="1470025"/>
          </a:xfrm>
        </p:spPr>
        <p:txBody>
          <a:bodyPr/>
          <a:lstStyle/>
          <a:p>
            <a:r>
              <a:rPr lang="en-US" b="1" dirty="0" smtClean="0"/>
              <a:t>A Csapat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130424"/>
            <a:ext cx="6400800" cy="4437190"/>
          </a:xfrm>
        </p:spPr>
        <p:txBody>
          <a:bodyPr>
            <a:normAutofit/>
          </a:bodyPr>
          <a:lstStyle/>
          <a:p>
            <a:r>
              <a:rPr lang="en-US" sz="3000" dirty="0" smtClean="0">
                <a:solidFill>
                  <a:srgbClr val="000000"/>
                </a:solidFill>
              </a:rPr>
              <a:t>Vállalkozási igazgatóság</a:t>
            </a:r>
          </a:p>
          <a:p>
            <a:r>
              <a:rPr lang="en-US" sz="2000" dirty="0" smtClean="0">
                <a:solidFill>
                  <a:srgbClr val="000000"/>
                </a:solidFill>
              </a:rPr>
              <a:t>Vállakozási igazgató</a:t>
            </a:r>
          </a:p>
          <a:p>
            <a:r>
              <a:rPr lang="en-US" sz="2000" dirty="0" smtClean="0">
                <a:solidFill>
                  <a:srgbClr val="000000"/>
                </a:solidFill>
              </a:rPr>
              <a:t>Vállalkozási előkészítők</a:t>
            </a:r>
          </a:p>
          <a:p>
            <a:r>
              <a:rPr lang="en-US" sz="3000" dirty="0" smtClean="0">
                <a:solidFill>
                  <a:srgbClr val="000000"/>
                </a:solidFill>
              </a:rPr>
              <a:t>Kivitelezési igazgatóság</a:t>
            </a:r>
          </a:p>
          <a:p>
            <a:r>
              <a:rPr lang="en-US" sz="2000" dirty="0" smtClean="0">
                <a:solidFill>
                  <a:srgbClr val="000000"/>
                </a:solidFill>
              </a:rPr>
              <a:t>Műszaki igazgatók</a:t>
            </a:r>
          </a:p>
          <a:p>
            <a:r>
              <a:rPr lang="en-US" sz="2000" dirty="0" smtClean="0">
                <a:solidFill>
                  <a:srgbClr val="000000"/>
                </a:solidFill>
              </a:rPr>
              <a:t>Kivitelezési előkészítők</a:t>
            </a:r>
          </a:p>
          <a:p>
            <a:r>
              <a:rPr lang="en-US" sz="2000" dirty="0" smtClean="0">
                <a:solidFill>
                  <a:srgbClr val="000000"/>
                </a:solidFill>
              </a:rPr>
              <a:t>Építésvezetők</a:t>
            </a:r>
          </a:p>
          <a:p>
            <a:r>
              <a:rPr lang="en-US" sz="2000" dirty="0" smtClean="0">
                <a:solidFill>
                  <a:srgbClr val="000000"/>
                </a:solidFill>
              </a:rPr>
              <a:t>Művezetők</a:t>
            </a:r>
          </a:p>
          <a:p>
            <a:r>
              <a:rPr lang="en-US" sz="2000" dirty="0" smtClean="0">
                <a:solidFill>
                  <a:srgbClr val="000000"/>
                </a:solidFill>
              </a:rPr>
              <a:t>Fizikai dolgozók</a:t>
            </a:r>
          </a:p>
          <a:p>
            <a:r>
              <a:rPr lang="en-US" sz="2000" dirty="0" smtClean="0">
                <a:solidFill>
                  <a:srgbClr val="000000"/>
                </a:solidFill>
              </a:rPr>
              <a:t>Tervkoordinátorok</a:t>
            </a:r>
            <a:endParaRPr lang="en-US" sz="2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8244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60400"/>
            <a:ext cx="7772400" cy="1470025"/>
          </a:xfrm>
        </p:spPr>
        <p:txBody>
          <a:bodyPr/>
          <a:lstStyle/>
          <a:p>
            <a:r>
              <a:rPr lang="en-US" b="1" dirty="0" smtClean="0"/>
              <a:t>A Csapat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130424"/>
            <a:ext cx="6400800" cy="4437190"/>
          </a:xfrm>
        </p:spPr>
        <p:txBody>
          <a:bodyPr>
            <a:normAutofit/>
          </a:bodyPr>
          <a:lstStyle/>
          <a:p>
            <a:r>
              <a:rPr lang="en-US" sz="3000" dirty="0" smtClean="0">
                <a:solidFill>
                  <a:srgbClr val="000000"/>
                </a:solidFill>
              </a:rPr>
              <a:t>Pénzügyi igazgatóság</a:t>
            </a:r>
          </a:p>
          <a:p>
            <a:r>
              <a:rPr lang="en-US" sz="2000" dirty="0" smtClean="0">
                <a:solidFill>
                  <a:srgbClr val="000000"/>
                </a:solidFill>
              </a:rPr>
              <a:t>Könyvelés</a:t>
            </a:r>
          </a:p>
          <a:p>
            <a:r>
              <a:rPr lang="en-US" sz="2000" dirty="0" smtClean="0">
                <a:solidFill>
                  <a:srgbClr val="000000"/>
                </a:solidFill>
              </a:rPr>
              <a:t>Pénzügy</a:t>
            </a:r>
          </a:p>
          <a:p>
            <a:r>
              <a:rPr lang="en-US" sz="2000" dirty="0" smtClean="0">
                <a:solidFill>
                  <a:srgbClr val="000000"/>
                </a:solidFill>
              </a:rPr>
              <a:t>Kontrolling</a:t>
            </a:r>
          </a:p>
          <a:p>
            <a:r>
              <a:rPr lang="en-US" sz="2000" dirty="0" smtClean="0">
                <a:solidFill>
                  <a:srgbClr val="000000"/>
                </a:solidFill>
              </a:rPr>
              <a:t>Jogi osztály</a:t>
            </a:r>
          </a:p>
          <a:p>
            <a:r>
              <a:rPr lang="en-US" sz="3000" dirty="0" smtClean="0">
                <a:solidFill>
                  <a:srgbClr val="000000"/>
                </a:solidFill>
              </a:rPr>
              <a:t>Back office</a:t>
            </a:r>
          </a:p>
          <a:p>
            <a:r>
              <a:rPr lang="en-US" sz="2000" dirty="0" smtClean="0">
                <a:solidFill>
                  <a:srgbClr val="000000"/>
                </a:solidFill>
              </a:rPr>
              <a:t>Asszisztencia</a:t>
            </a:r>
          </a:p>
          <a:p>
            <a:r>
              <a:rPr lang="en-US" sz="3000" dirty="0" smtClean="0">
                <a:solidFill>
                  <a:srgbClr val="000000"/>
                </a:solidFill>
              </a:rPr>
              <a:t>HR</a:t>
            </a:r>
          </a:p>
          <a:p>
            <a:r>
              <a:rPr lang="en-US" sz="2000" dirty="0" smtClean="0">
                <a:solidFill>
                  <a:srgbClr val="000000"/>
                </a:solidFill>
              </a:rPr>
              <a:t>Munkaügy</a:t>
            </a:r>
          </a:p>
          <a:p>
            <a:r>
              <a:rPr lang="en-US" sz="2000" dirty="0" smtClean="0">
                <a:solidFill>
                  <a:srgbClr val="000000"/>
                </a:solidFill>
              </a:rPr>
              <a:t>Bérszámfejtés</a:t>
            </a:r>
          </a:p>
        </p:txBody>
      </p:sp>
    </p:spTree>
    <p:extLst>
      <p:ext uri="{BB962C8B-B14F-4D97-AF65-F5344CB8AC3E}">
        <p14:creationId xmlns:p14="http://schemas.microsoft.com/office/powerpoint/2010/main" val="2749909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60400"/>
            <a:ext cx="7772400" cy="1470025"/>
          </a:xfrm>
        </p:spPr>
        <p:txBody>
          <a:bodyPr/>
          <a:lstStyle/>
          <a:p>
            <a:r>
              <a:rPr lang="en-US" b="1" dirty="0" smtClean="0"/>
              <a:t>A Csapat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130425"/>
            <a:ext cx="6400800" cy="4002966"/>
          </a:xfrm>
        </p:spPr>
        <p:txBody>
          <a:bodyPr>
            <a:normAutofit/>
          </a:bodyPr>
          <a:lstStyle/>
          <a:p>
            <a:r>
              <a:rPr lang="en-US" sz="3000" dirty="0" smtClean="0">
                <a:solidFill>
                  <a:srgbClr val="000000"/>
                </a:solidFill>
              </a:rPr>
              <a:t>Minden </a:t>
            </a:r>
            <a:r>
              <a:rPr lang="en-US" sz="3000" dirty="0" err="1" smtClean="0">
                <a:solidFill>
                  <a:srgbClr val="000000"/>
                </a:solidFill>
              </a:rPr>
              <a:t>projekt</a:t>
            </a:r>
            <a:r>
              <a:rPr lang="en-US" sz="3000" dirty="0" smtClean="0">
                <a:solidFill>
                  <a:srgbClr val="000000"/>
                </a:solidFill>
              </a:rPr>
              <a:t> </a:t>
            </a:r>
            <a:r>
              <a:rPr lang="en-US" sz="3000" dirty="0" err="1" smtClean="0">
                <a:solidFill>
                  <a:srgbClr val="000000"/>
                </a:solidFill>
              </a:rPr>
              <a:t>más</a:t>
            </a:r>
            <a:endParaRPr lang="en-US" sz="3000" dirty="0" smtClean="0">
              <a:solidFill>
                <a:srgbClr val="000000"/>
              </a:solidFill>
            </a:endParaRPr>
          </a:p>
          <a:p>
            <a:r>
              <a:rPr lang="en-US" sz="3000" dirty="0" smtClean="0">
                <a:solidFill>
                  <a:srgbClr val="000000"/>
                </a:solidFill>
              </a:rPr>
              <a:t>Minden </a:t>
            </a:r>
            <a:r>
              <a:rPr lang="en-US" sz="3000" dirty="0" err="1" smtClean="0">
                <a:solidFill>
                  <a:srgbClr val="000000"/>
                </a:solidFill>
              </a:rPr>
              <a:t>beruházó</a:t>
            </a:r>
            <a:r>
              <a:rPr lang="en-US" sz="3000" dirty="0" smtClean="0">
                <a:solidFill>
                  <a:srgbClr val="000000"/>
                </a:solidFill>
              </a:rPr>
              <a:t> </a:t>
            </a:r>
            <a:r>
              <a:rPr lang="en-US" sz="3000" dirty="0" err="1" smtClean="0">
                <a:solidFill>
                  <a:srgbClr val="000000"/>
                </a:solidFill>
              </a:rPr>
              <a:t>más</a:t>
            </a:r>
            <a:endParaRPr lang="en-US" sz="3000" dirty="0" smtClean="0">
              <a:solidFill>
                <a:srgbClr val="000000"/>
              </a:solidFill>
            </a:endParaRPr>
          </a:p>
          <a:p>
            <a:r>
              <a:rPr lang="en-US" sz="3000" dirty="0" err="1" smtClean="0">
                <a:solidFill>
                  <a:srgbClr val="000000"/>
                </a:solidFill>
              </a:rPr>
              <a:t>Eltérő</a:t>
            </a:r>
            <a:r>
              <a:rPr lang="en-US" sz="3000" dirty="0" smtClean="0">
                <a:solidFill>
                  <a:srgbClr val="000000"/>
                </a:solidFill>
              </a:rPr>
              <a:t> </a:t>
            </a:r>
            <a:r>
              <a:rPr lang="en-US" sz="3000" dirty="0" err="1" smtClean="0">
                <a:solidFill>
                  <a:srgbClr val="000000"/>
                </a:solidFill>
              </a:rPr>
              <a:t>érdekek</a:t>
            </a:r>
            <a:r>
              <a:rPr lang="en-US" sz="3000" dirty="0" smtClean="0">
                <a:solidFill>
                  <a:srgbClr val="000000"/>
                </a:solidFill>
              </a:rPr>
              <a:t>???</a:t>
            </a:r>
          </a:p>
          <a:p>
            <a:endParaRPr lang="en-US" sz="3000" dirty="0">
              <a:solidFill>
                <a:srgbClr val="000000"/>
              </a:solidFill>
            </a:endParaRPr>
          </a:p>
          <a:p>
            <a:r>
              <a:rPr lang="en-US" sz="3000" dirty="0" smtClean="0">
                <a:solidFill>
                  <a:srgbClr val="000000"/>
                </a:solidFill>
              </a:rPr>
              <a:t>De </a:t>
            </a:r>
            <a:r>
              <a:rPr lang="en-US" sz="3000" dirty="0" err="1" smtClean="0">
                <a:solidFill>
                  <a:srgbClr val="000000"/>
                </a:solidFill>
              </a:rPr>
              <a:t>ő</a:t>
            </a:r>
            <a:r>
              <a:rPr lang="en-US" sz="3000" dirty="0" smtClean="0">
                <a:solidFill>
                  <a:srgbClr val="000000"/>
                </a:solidFill>
              </a:rPr>
              <a:t> a </a:t>
            </a:r>
            <a:r>
              <a:rPr lang="en-US" sz="3000" dirty="0" err="1" smtClean="0">
                <a:solidFill>
                  <a:srgbClr val="000000"/>
                </a:solidFill>
              </a:rPr>
              <a:t>legfontosabb</a:t>
            </a:r>
            <a:r>
              <a:rPr lang="en-US" sz="3000" dirty="0" smtClean="0">
                <a:solidFill>
                  <a:srgbClr val="000000"/>
                </a:solidFill>
              </a:rPr>
              <a:t>!!</a:t>
            </a:r>
          </a:p>
          <a:p>
            <a:r>
              <a:rPr lang="en-US" sz="3000" dirty="0" smtClean="0">
                <a:solidFill>
                  <a:srgbClr val="000000"/>
                </a:solidFill>
              </a:rPr>
              <a:t>Rugalmasság és szaktudás</a:t>
            </a:r>
          </a:p>
          <a:p>
            <a:r>
              <a:rPr lang="en-US" sz="3000" dirty="0" smtClean="0">
                <a:solidFill>
                  <a:srgbClr val="000000"/>
                </a:solidFill>
              </a:rPr>
              <a:t>Win-Win</a:t>
            </a:r>
            <a:endParaRPr lang="en-US" sz="3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5004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60400"/>
            <a:ext cx="7772400" cy="1470025"/>
          </a:xfrm>
        </p:spPr>
        <p:txBody>
          <a:bodyPr/>
          <a:lstStyle/>
          <a:p>
            <a:r>
              <a:rPr lang="en-US" b="1" dirty="0" smtClean="0"/>
              <a:t>A Csapat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130424"/>
            <a:ext cx="6400800" cy="3699011"/>
          </a:xfrm>
        </p:spPr>
        <p:txBody>
          <a:bodyPr>
            <a:normAutofit/>
          </a:bodyPr>
          <a:lstStyle/>
          <a:p>
            <a:r>
              <a:rPr lang="en-US" sz="3000" dirty="0" smtClean="0">
                <a:solidFill>
                  <a:srgbClr val="000000"/>
                </a:solidFill>
              </a:rPr>
              <a:t>Beruházó milyen csapattal érkezik?</a:t>
            </a:r>
          </a:p>
          <a:p>
            <a:r>
              <a:rPr lang="en-US" sz="3000" dirty="0" err="1" smtClean="0">
                <a:solidFill>
                  <a:srgbClr val="000000"/>
                </a:solidFill>
              </a:rPr>
              <a:t>Milyen</a:t>
            </a:r>
            <a:r>
              <a:rPr lang="en-US" sz="3000" dirty="0" smtClean="0">
                <a:solidFill>
                  <a:srgbClr val="000000"/>
                </a:solidFill>
              </a:rPr>
              <a:t> </a:t>
            </a:r>
            <a:r>
              <a:rPr lang="en-US" sz="3000" dirty="0" err="1" smtClean="0">
                <a:solidFill>
                  <a:srgbClr val="000000"/>
                </a:solidFill>
              </a:rPr>
              <a:t>lebonyolítást</a:t>
            </a:r>
            <a:r>
              <a:rPr lang="en-US" sz="3000" dirty="0" smtClean="0">
                <a:solidFill>
                  <a:srgbClr val="000000"/>
                </a:solidFill>
              </a:rPr>
              <a:t> </a:t>
            </a:r>
            <a:r>
              <a:rPr lang="en-US" sz="3000" dirty="0" err="1" smtClean="0">
                <a:solidFill>
                  <a:srgbClr val="000000"/>
                </a:solidFill>
              </a:rPr>
              <a:t>tervez</a:t>
            </a:r>
            <a:r>
              <a:rPr lang="en-US" sz="3000" dirty="0" smtClean="0">
                <a:solidFill>
                  <a:srgbClr val="000000"/>
                </a:solidFill>
              </a:rPr>
              <a:t>?</a:t>
            </a:r>
          </a:p>
          <a:p>
            <a:r>
              <a:rPr lang="en-US" sz="3000" dirty="0" err="1" smtClean="0">
                <a:solidFill>
                  <a:srgbClr val="000000"/>
                </a:solidFill>
              </a:rPr>
              <a:t>Milyen</a:t>
            </a:r>
            <a:r>
              <a:rPr lang="en-US" sz="3000" dirty="0" smtClean="0">
                <a:solidFill>
                  <a:srgbClr val="000000"/>
                </a:solidFill>
              </a:rPr>
              <a:t> </a:t>
            </a:r>
            <a:r>
              <a:rPr lang="en-US" sz="3000" dirty="0" err="1" smtClean="0">
                <a:solidFill>
                  <a:srgbClr val="000000"/>
                </a:solidFill>
              </a:rPr>
              <a:t>felkészültségű</a:t>
            </a:r>
            <a:r>
              <a:rPr lang="en-US" sz="3000" dirty="0" smtClean="0">
                <a:solidFill>
                  <a:srgbClr val="000000"/>
                </a:solidFill>
              </a:rPr>
              <a:t>?</a:t>
            </a:r>
          </a:p>
          <a:p>
            <a:r>
              <a:rPr lang="en-US" sz="3000" dirty="0" smtClean="0">
                <a:solidFill>
                  <a:srgbClr val="000000"/>
                </a:solidFill>
              </a:rPr>
              <a:t>Milyen tervfázisban?</a:t>
            </a:r>
          </a:p>
          <a:p>
            <a:endParaRPr lang="en-US" sz="3000" dirty="0">
              <a:solidFill>
                <a:srgbClr val="000000"/>
              </a:solidFill>
            </a:endParaRPr>
          </a:p>
          <a:p>
            <a:r>
              <a:rPr lang="en-US" sz="3000" dirty="0" smtClean="0">
                <a:solidFill>
                  <a:srgbClr val="000000"/>
                </a:solidFill>
              </a:rPr>
              <a:t>MILYEN PARTNERT KERES?</a:t>
            </a:r>
            <a:endParaRPr lang="en-US" sz="3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5004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60400"/>
            <a:ext cx="7772400" cy="1470025"/>
          </a:xfrm>
        </p:spPr>
        <p:txBody>
          <a:bodyPr/>
          <a:lstStyle/>
          <a:p>
            <a:r>
              <a:rPr lang="en-US" b="1" dirty="0" smtClean="0"/>
              <a:t>A Csapat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130335"/>
            <a:ext cx="6400800" cy="3134612"/>
          </a:xfrm>
        </p:spPr>
        <p:txBody>
          <a:bodyPr/>
          <a:lstStyle/>
          <a:p>
            <a:r>
              <a:rPr lang="en-US" sz="3000" dirty="0" err="1" smtClean="0">
                <a:solidFill>
                  <a:srgbClr val="000000"/>
                </a:solidFill>
              </a:rPr>
              <a:t>Árajánlat</a:t>
            </a:r>
            <a:r>
              <a:rPr lang="en-US" sz="3000" dirty="0" smtClean="0">
                <a:solidFill>
                  <a:srgbClr val="000000"/>
                </a:solidFill>
              </a:rPr>
              <a:t> </a:t>
            </a:r>
            <a:r>
              <a:rPr lang="en-US" sz="3000" dirty="0" err="1" smtClean="0">
                <a:solidFill>
                  <a:srgbClr val="000000"/>
                </a:solidFill>
              </a:rPr>
              <a:t>készítése</a:t>
            </a:r>
            <a:r>
              <a:rPr lang="en-US" sz="3000" dirty="0" smtClean="0">
                <a:solidFill>
                  <a:srgbClr val="000000"/>
                </a:solidFill>
              </a:rPr>
              <a:t> </a:t>
            </a:r>
            <a:r>
              <a:rPr lang="en-US" sz="3000" dirty="0" err="1" smtClean="0">
                <a:solidFill>
                  <a:srgbClr val="000000"/>
                </a:solidFill>
              </a:rPr>
              <a:t>rövid</a:t>
            </a:r>
            <a:r>
              <a:rPr lang="en-US" sz="3000" dirty="0" smtClean="0">
                <a:solidFill>
                  <a:srgbClr val="000000"/>
                </a:solidFill>
              </a:rPr>
              <a:t>/</a:t>
            </a:r>
            <a:r>
              <a:rPr lang="en-US" sz="3000" dirty="0" err="1" smtClean="0">
                <a:solidFill>
                  <a:srgbClr val="000000"/>
                </a:solidFill>
              </a:rPr>
              <a:t>extrém</a:t>
            </a:r>
            <a:r>
              <a:rPr lang="en-US" sz="3000" dirty="0" smtClean="0">
                <a:solidFill>
                  <a:srgbClr val="000000"/>
                </a:solidFill>
              </a:rPr>
              <a:t> </a:t>
            </a:r>
            <a:r>
              <a:rPr lang="en-US" sz="3000" dirty="0" err="1" smtClean="0">
                <a:solidFill>
                  <a:srgbClr val="000000"/>
                </a:solidFill>
              </a:rPr>
              <a:t>rövid</a:t>
            </a:r>
            <a:r>
              <a:rPr lang="en-US" sz="3000" dirty="0" smtClean="0">
                <a:solidFill>
                  <a:srgbClr val="000000"/>
                </a:solidFill>
              </a:rPr>
              <a:t> </a:t>
            </a:r>
            <a:r>
              <a:rPr lang="en-US" sz="3000" dirty="0" err="1" smtClean="0">
                <a:solidFill>
                  <a:srgbClr val="000000"/>
                </a:solidFill>
              </a:rPr>
              <a:t>idő</a:t>
            </a:r>
            <a:r>
              <a:rPr lang="en-US" sz="3000" dirty="0" smtClean="0">
                <a:solidFill>
                  <a:srgbClr val="000000"/>
                </a:solidFill>
              </a:rPr>
              <a:t> </a:t>
            </a:r>
            <a:r>
              <a:rPr lang="en-US" sz="3000" dirty="0" err="1" smtClean="0">
                <a:solidFill>
                  <a:srgbClr val="000000"/>
                </a:solidFill>
              </a:rPr>
              <a:t>alatt</a:t>
            </a:r>
            <a:endParaRPr lang="en-US" sz="3000" dirty="0" smtClean="0">
              <a:solidFill>
                <a:srgbClr val="000000"/>
              </a:solidFill>
            </a:endParaRPr>
          </a:p>
          <a:p>
            <a:r>
              <a:rPr lang="en-US" sz="1600" dirty="0" err="1" smtClean="0">
                <a:solidFill>
                  <a:srgbClr val="000000"/>
                </a:solidFill>
              </a:rPr>
              <a:t>Évekig</a:t>
            </a:r>
            <a:r>
              <a:rPr lang="en-US" sz="1600" dirty="0" smtClean="0">
                <a:solidFill>
                  <a:srgbClr val="000000"/>
                </a:solidFill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</a:rPr>
              <a:t>készítik</a:t>
            </a:r>
            <a:r>
              <a:rPr lang="en-US" sz="1600" dirty="0" smtClean="0">
                <a:solidFill>
                  <a:srgbClr val="000000"/>
                </a:solidFill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</a:rPr>
              <a:t>elő</a:t>
            </a:r>
            <a:endParaRPr lang="en-US" sz="1600" dirty="0" smtClean="0">
              <a:solidFill>
                <a:srgbClr val="000000"/>
              </a:solidFill>
            </a:endParaRPr>
          </a:p>
          <a:p>
            <a:r>
              <a:rPr lang="en-US" sz="3000" dirty="0" err="1" smtClean="0">
                <a:solidFill>
                  <a:srgbClr val="000000"/>
                </a:solidFill>
              </a:rPr>
              <a:t>Kivitelezés</a:t>
            </a:r>
            <a:r>
              <a:rPr lang="en-US" sz="3000" dirty="0" smtClean="0">
                <a:solidFill>
                  <a:srgbClr val="000000"/>
                </a:solidFill>
              </a:rPr>
              <a:t> </a:t>
            </a:r>
            <a:r>
              <a:rPr lang="en-US" sz="3000" dirty="0" err="1" smtClean="0">
                <a:solidFill>
                  <a:srgbClr val="000000"/>
                </a:solidFill>
              </a:rPr>
              <a:t>rövidebb</a:t>
            </a:r>
            <a:r>
              <a:rPr lang="en-US" sz="3000" dirty="0" smtClean="0">
                <a:solidFill>
                  <a:srgbClr val="000000"/>
                </a:solidFill>
              </a:rPr>
              <a:t> </a:t>
            </a:r>
            <a:r>
              <a:rPr lang="en-US" sz="3000" dirty="0" err="1" smtClean="0">
                <a:solidFill>
                  <a:srgbClr val="000000"/>
                </a:solidFill>
              </a:rPr>
              <a:t>idő</a:t>
            </a:r>
            <a:r>
              <a:rPr lang="en-US" sz="3000" dirty="0" smtClean="0">
                <a:solidFill>
                  <a:srgbClr val="000000"/>
                </a:solidFill>
              </a:rPr>
              <a:t> </a:t>
            </a:r>
            <a:r>
              <a:rPr lang="en-US" sz="3000" dirty="0" err="1" smtClean="0">
                <a:solidFill>
                  <a:srgbClr val="000000"/>
                </a:solidFill>
              </a:rPr>
              <a:t>alatt</a:t>
            </a:r>
            <a:r>
              <a:rPr lang="en-US" sz="3000" dirty="0" smtClean="0">
                <a:solidFill>
                  <a:srgbClr val="000000"/>
                </a:solidFill>
              </a:rPr>
              <a:t> </a:t>
            </a:r>
            <a:endParaRPr lang="en-US" sz="3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5004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60400"/>
            <a:ext cx="7772400" cy="1470025"/>
          </a:xfrm>
        </p:spPr>
        <p:txBody>
          <a:bodyPr/>
          <a:lstStyle/>
          <a:p>
            <a:r>
              <a:rPr lang="en-US" b="1" dirty="0" smtClean="0"/>
              <a:t>A Csapat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130424"/>
            <a:ext cx="6400800" cy="4089811"/>
          </a:xfrm>
        </p:spPr>
        <p:txBody>
          <a:bodyPr/>
          <a:lstStyle/>
          <a:p>
            <a:r>
              <a:rPr lang="en-US" dirty="0" err="1" smtClean="0">
                <a:solidFill>
                  <a:srgbClr val="000000"/>
                </a:solidFill>
              </a:rPr>
              <a:t>Biztonság</a:t>
            </a:r>
            <a:r>
              <a:rPr lang="en-US" dirty="0" smtClean="0">
                <a:solidFill>
                  <a:srgbClr val="000000"/>
                </a:solidFill>
              </a:rPr>
              <a:t>/</a:t>
            </a:r>
            <a:r>
              <a:rPr lang="en-US" dirty="0" err="1" smtClean="0">
                <a:solidFill>
                  <a:srgbClr val="000000"/>
                </a:solidFill>
              </a:rPr>
              <a:t>Biztosítékok</a:t>
            </a:r>
            <a:endParaRPr lang="en-US" dirty="0" smtClean="0">
              <a:solidFill>
                <a:srgbClr val="000000"/>
              </a:solidFill>
            </a:endParaRPr>
          </a:p>
          <a:p>
            <a:r>
              <a:rPr lang="en-US" sz="1600" dirty="0" smtClean="0">
                <a:solidFill>
                  <a:srgbClr val="000000"/>
                </a:solidFill>
              </a:rPr>
              <a:t>Guarantees</a:t>
            </a:r>
          </a:p>
          <a:p>
            <a:r>
              <a:rPr lang="en-US" dirty="0" err="1" smtClean="0">
                <a:solidFill>
                  <a:srgbClr val="000000"/>
                </a:solidFill>
              </a:rPr>
              <a:t>Legalacsonyabb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ár</a:t>
            </a:r>
            <a:endParaRPr lang="en-US" dirty="0" smtClean="0">
              <a:solidFill>
                <a:srgbClr val="000000"/>
              </a:solidFill>
            </a:endParaRPr>
          </a:p>
          <a:p>
            <a:r>
              <a:rPr lang="en-US" sz="1600" dirty="0" smtClean="0">
                <a:solidFill>
                  <a:srgbClr val="000000"/>
                </a:solidFill>
              </a:rPr>
              <a:t>Cost</a:t>
            </a:r>
          </a:p>
          <a:p>
            <a:r>
              <a:rPr lang="en-US" dirty="0" err="1" smtClean="0">
                <a:solidFill>
                  <a:srgbClr val="000000"/>
                </a:solidFill>
              </a:rPr>
              <a:t>Minőség</a:t>
            </a:r>
            <a:endParaRPr lang="en-US" dirty="0" smtClean="0">
              <a:solidFill>
                <a:srgbClr val="000000"/>
              </a:solidFill>
            </a:endParaRPr>
          </a:p>
          <a:p>
            <a:r>
              <a:rPr lang="en-US" sz="1600" dirty="0" smtClean="0">
                <a:solidFill>
                  <a:srgbClr val="000000"/>
                </a:solidFill>
              </a:rPr>
              <a:t>Quality</a:t>
            </a:r>
          </a:p>
          <a:p>
            <a:r>
              <a:rPr lang="en-US" dirty="0" err="1" smtClean="0">
                <a:solidFill>
                  <a:srgbClr val="000000"/>
                </a:solidFill>
              </a:rPr>
              <a:t>Munkabiztonság</a:t>
            </a:r>
            <a:endParaRPr lang="en-US" dirty="0" smtClean="0">
              <a:solidFill>
                <a:srgbClr val="000000"/>
              </a:solidFill>
            </a:endParaRPr>
          </a:p>
          <a:p>
            <a:r>
              <a:rPr lang="en-US" sz="1600" dirty="0" smtClean="0">
                <a:solidFill>
                  <a:srgbClr val="000000"/>
                </a:solidFill>
              </a:rPr>
              <a:t>Safety</a:t>
            </a:r>
            <a:endParaRPr lang="en-US" sz="16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5004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60400"/>
            <a:ext cx="7772400" cy="1470025"/>
          </a:xfrm>
        </p:spPr>
        <p:txBody>
          <a:bodyPr/>
          <a:lstStyle/>
          <a:p>
            <a:r>
              <a:rPr lang="en-US" b="1" dirty="0" err="1" smtClean="0"/>
              <a:t>Bevezető</a:t>
            </a:r>
            <a:r>
              <a:rPr lang="en-US" b="1" dirty="0" smtClean="0"/>
              <a:t> </a:t>
            </a:r>
            <a:r>
              <a:rPr lang="en-US" b="1" dirty="0" err="1" smtClean="0"/>
              <a:t>gondolatok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130425"/>
            <a:ext cx="6400800" cy="3508375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chemeClr val="tx1"/>
                </a:solidFill>
              </a:rPr>
              <a:t>Mérnöknek lenni…jó</a:t>
            </a:r>
          </a:p>
          <a:p>
            <a:endParaRPr lang="en-US" sz="3000" dirty="0">
              <a:solidFill>
                <a:schemeClr val="tx1"/>
              </a:solidFill>
            </a:endParaRPr>
          </a:p>
          <a:p>
            <a:r>
              <a:rPr lang="en-US" sz="3000" dirty="0" smtClean="0">
                <a:solidFill>
                  <a:schemeClr val="tx1"/>
                </a:solidFill>
              </a:rPr>
              <a:t>…Felelősség</a:t>
            </a:r>
          </a:p>
          <a:p>
            <a:r>
              <a:rPr lang="en-US" sz="3000" dirty="0" smtClean="0">
                <a:solidFill>
                  <a:schemeClr val="tx1"/>
                </a:solidFill>
              </a:rPr>
              <a:t>…Szaktudást igényel</a:t>
            </a:r>
            <a:endParaRPr lang="en-US" sz="3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2075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60400"/>
            <a:ext cx="7772400" cy="1470025"/>
          </a:xfrm>
        </p:spPr>
        <p:txBody>
          <a:bodyPr/>
          <a:lstStyle/>
          <a:p>
            <a:r>
              <a:rPr lang="en-US" b="1" dirty="0" smtClean="0"/>
              <a:t>A Csapat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130424"/>
            <a:ext cx="6400800" cy="4317779"/>
          </a:xfrm>
        </p:spPr>
        <p:txBody>
          <a:bodyPr>
            <a:normAutofit/>
          </a:bodyPr>
          <a:lstStyle/>
          <a:p>
            <a:r>
              <a:rPr lang="en-US" dirty="0" err="1" smtClean="0">
                <a:solidFill>
                  <a:srgbClr val="000000"/>
                </a:solidFill>
              </a:rPr>
              <a:t>Ütemezés</a:t>
            </a:r>
            <a:endParaRPr lang="en-US" dirty="0" smtClean="0">
              <a:solidFill>
                <a:srgbClr val="000000"/>
              </a:solidFill>
            </a:endParaRPr>
          </a:p>
          <a:p>
            <a:r>
              <a:rPr lang="en-US" sz="1600" dirty="0" smtClean="0">
                <a:solidFill>
                  <a:srgbClr val="000000"/>
                </a:solidFill>
              </a:rPr>
              <a:t>Schedule</a:t>
            </a:r>
          </a:p>
          <a:p>
            <a:r>
              <a:rPr lang="en-US" dirty="0" err="1" smtClean="0">
                <a:solidFill>
                  <a:srgbClr val="000000"/>
                </a:solidFill>
              </a:rPr>
              <a:t>Fenntarthatóság</a:t>
            </a:r>
            <a:endParaRPr lang="en-US" dirty="0" smtClean="0">
              <a:solidFill>
                <a:srgbClr val="000000"/>
              </a:solidFill>
            </a:endParaRPr>
          </a:p>
          <a:p>
            <a:r>
              <a:rPr lang="en-US" sz="1600" dirty="0" smtClean="0">
                <a:solidFill>
                  <a:srgbClr val="000000"/>
                </a:solidFill>
              </a:rPr>
              <a:t>Sustainability</a:t>
            </a:r>
          </a:p>
          <a:p>
            <a:r>
              <a:rPr lang="en-US" dirty="0" err="1" smtClean="0">
                <a:solidFill>
                  <a:srgbClr val="000000"/>
                </a:solidFill>
              </a:rPr>
              <a:t>Minősítés</a:t>
            </a:r>
            <a:endParaRPr lang="en-US" dirty="0" smtClean="0">
              <a:solidFill>
                <a:srgbClr val="000000"/>
              </a:solidFill>
            </a:endParaRPr>
          </a:p>
          <a:p>
            <a:r>
              <a:rPr lang="en-US" sz="1600" dirty="0" smtClean="0">
                <a:solidFill>
                  <a:srgbClr val="000000"/>
                </a:solidFill>
              </a:rPr>
              <a:t>Leadership in Energy and Environmental Design (US)</a:t>
            </a:r>
          </a:p>
          <a:p>
            <a:r>
              <a:rPr lang="en-US" sz="1600" dirty="0" smtClean="0">
                <a:solidFill>
                  <a:srgbClr val="000000"/>
                </a:solidFill>
              </a:rPr>
              <a:t>Building Research Establishment Environmental Assessment Method (UK)</a:t>
            </a:r>
          </a:p>
          <a:p>
            <a:r>
              <a:rPr lang="en-US" sz="1600" dirty="0" smtClean="0">
                <a:solidFill>
                  <a:srgbClr val="000000"/>
                </a:solidFill>
              </a:rPr>
              <a:t>Deutsche </a:t>
            </a:r>
            <a:r>
              <a:rPr lang="en-US" sz="1600" dirty="0" err="1" smtClean="0">
                <a:solidFill>
                  <a:srgbClr val="000000"/>
                </a:solidFill>
              </a:rPr>
              <a:t>Gesellschaft</a:t>
            </a:r>
            <a:r>
              <a:rPr lang="en-US" sz="1600" dirty="0" smtClean="0">
                <a:solidFill>
                  <a:srgbClr val="000000"/>
                </a:solidFill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</a:rPr>
              <a:t>für</a:t>
            </a:r>
            <a:r>
              <a:rPr lang="en-US" sz="1600" dirty="0" smtClean="0">
                <a:solidFill>
                  <a:srgbClr val="000000"/>
                </a:solidFill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</a:rPr>
              <a:t>Nachhaltiges</a:t>
            </a:r>
            <a:r>
              <a:rPr lang="en-US" sz="1600" dirty="0" smtClean="0">
                <a:solidFill>
                  <a:srgbClr val="000000"/>
                </a:solidFill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</a:rPr>
              <a:t>Bauen</a:t>
            </a:r>
            <a:r>
              <a:rPr lang="en-US" sz="1600" dirty="0" smtClean="0">
                <a:solidFill>
                  <a:srgbClr val="000000"/>
                </a:solidFill>
              </a:rPr>
              <a:t> (D)</a:t>
            </a:r>
          </a:p>
          <a:p>
            <a:r>
              <a:rPr lang="en-US" dirty="0" err="1" smtClean="0">
                <a:solidFill>
                  <a:srgbClr val="000000"/>
                </a:solidFill>
              </a:rPr>
              <a:t>Adminisztráció</a:t>
            </a:r>
            <a:endParaRPr lang="en-US" dirty="0" smtClean="0">
              <a:solidFill>
                <a:srgbClr val="000000"/>
              </a:solidFill>
            </a:endParaRPr>
          </a:p>
          <a:p>
            <a:r>
              <a:rPr lang="en-US" sz="1600" dirty="0" err="1" smtClean="0">
                <a:solidFill>
                  <a:srgbClr val="000000"/>
                </a:solidFill>
              </a:rPr>
              <a:t>Üzemeltetés</a:t>
            </a:r>
            <a:endParaRPr lang="en-US" sz="16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7141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60400"/>
            <a:ext cx="7772400" cy="1470025"/>
          </a:xfrm>
        </p:spPr>
        <p:txBody>
          <a:bodyPr/>
          <a:lstStyle/>
          <a:p>
            <a:r>
              <a:rPr lang="en-US" b="1" dirty="0" smtClean="0"/>
              <a:t>A Csapat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130335"/>
            <a:ext cx="6400800" cy="4198456"/>
          </a:xfrm>
        </p:spPr>
        <p:txBody>
          <a:bodyPr>
            <a:normAutofit/>
          </a:bodyPr>
          <a:lstStyle/>
          <a:p>
            <a:r>
              <a:rPr lang="en-US" dirty="0" err="1" smtClean="0">
                <a:solidFill>
                  <a:srgbClr val="000000"/>
                </a:solidFill>
              </a:rPr>
              <a:t>Megbízható</a:t>
            </a:r>
            <a:r>
              <a:rPr lang="en-US" dirty="0" smtClean="0">
                <a:solidFill>
                  <a:srgbClr val="000000"/>
                </a:solidFill>
              </a:rPr>
              <a:t> partner</a:t>
            </a:r>
          </a:p>
          <a:p>
            <a:r>
              <a:rPr lang="en-US" sz="1600" dirty="0" err="1" smtClean="0">
                <a:solidFill>
                  <a:srgbClr val="000000"/>
                </a:solidFill>
              </a:rPr>
              <a:t>Tapasztalat</a:t>
            </a:r>
            <a:endParaRPr lang="en-US" sz="1600" dirty="0" smtClean="0">
              <a:solidFill>
                <a:srgbClr val="000000"/>
              </a:solidFill>
            </a:endParaRPr>
          </a:p>
          <a:p>
            <a:r>
              <a:rPr lang="en-US" sz="1600" dirty="0" err="1" smtClean="0">
                <a:solidFill>
                  <a:srgbClr val="000000"/>
                </a:solidFill>
              </a:rPr>
              <a:t>Referenciák</a:t>
            </a:r>
            <a:endParaRPr lang="en-US" sz="1600" dirty="0" smtClean="0">
              <a:solidFill>
                <a:srgbClr val="000000"/>
              </a:solidFill>
            </a:endParaRPr>
          </a:p>
          <a:p>
            <a:r>
              <a:rPr lang="en-US" sz="1600" dirty="0" err="1" smtClean="0">
                <a:solidFill>
                  <a:srgbClr val="000000"/>
                </a:solidFill>
              </a:rPr>
              <a:t>Gyakorlat</a:t>
            </a:r>
            <a:r>
              <a:rPr lang="en-US" sz="1600" dirty="0" smtClean="0">
                <a:solidFill>
                  <a:srgbClr val="000000"/>
                </a:solidFill>
              </a:rPr>
              <a:t>/</a:t>
            </a:r>
            <a:r>
              <a:rPr lang="en-US" sz="1600" dirty="0" err="1" smtClean="0">
                <a:solidFill>
                  <a:srgbClr val="000000"/>
                </a:solidFill>
              </a:rPr>
              <a:t>Folyamatok</a:t>
            </a:r>
            <a:endParaRPr lang="en-US" sz="1600" dirty="0" smtClean="0">
              <a:solidFill>
                <a:srgbClr val="000000"/>
              </a:solidFill>
            </a:endParaRPr>
          </a:p>
          <a:p>
            <a:r>
              <a:rPr lang="en-US" sz="1600" dirty="0" err="1" smtClean="0">
                <a:solidFill>
                  <a:srgbClr val="000000"/>
                </a:solidFill>
              </a:rPr>
              <a:t>Jogi</a:t>
            </a:r>
            <a:r>
              <a:rPr lang="en-US" sz="1600" dirty="0" smtClean="0">
                <a:solidFill>
                  <a:srgbClr val="000000"/>
                </a:solidFill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</a:rPr>
              <a:t>ügyek</a:t>
            </a:r>
            <a:endParaRPr lang="en-US" sz="1600" dirty="0" smtClean="0">
              <a:solidFill>
                <a:srgbClr val="000000"/>
              </a:solidFill>
            </a:endParaRPr>
          </a:p>
          <a:p>
            <a:r>
              <a:rPr lang="en-US" sz="1600" dirty="0" err="1" smtClean="0">
                <a:solidFill>
                  <a:srgbClr val="000000"/>
                </a:solidFill>
              </a:rPr>
              <a:t>Alvállalkozói</a:t>
            </a:r>
            <a:r>
              <a:rPr lang="en-US" sz="1600" dirty="0" smtClean="0">
                <a:solidFill>
                  <a:srgbClr val="000000"/>
                </a:solidFill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</a:rPr>
              <a:t>struktúra</a:t>
            </a:r>
            <a:endParaRPr lang="en-US" sz="1600" dirty="0" smtClean="0">
              <a:solidFill>
                <a:srgbClr val="000000"/>
              </a:solidFill>
            </a:endParaRPr>
          </a:p>
          <a:p>
            <a:r>
              <a:rPr lang="en-US" sz="1600" dirty="0" err="1" smtClean="0">
                <a:solidFill>
                  <a:srgbClr val="000000"/>
                </a:solidFill>
              </a:rPr>
              <a:t>Megfelelő</a:t>
            </a:r>
            <a:r>
              <a:rPr lang="en-US" sz="1600" dirty="0" smtClean="0">
                <a:solidFill>
                  <a:srgbClr val="000000"/>
                </a:solidFill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</a:rPr>
              <a:t>mérnöki</a:t>
            </a:r>
            <a:r>
              <a:rPr lang="en-US" sz="1600" dirty="0" smtClean="0">
                <a:solidFill>
                  <a:srgbClr val="000000"/>
                </a:solidFill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</a:rPr>
              <a:t>gárda</a:t>
            </a:r>
            <a:endParaRPr lang="en-US" sz="1600" dirty="0" smtClean="0">
              <a:solidFill>
                <a:srgbClr val="000000"/>
              </a:solidFill>
            </a:endParaRPr>
          </a:p>
          <a:p>
            <a:r>
              <a:rPr lang="en-US" dirty="0" err="1" smtClean="0">
                <a:solidFill>
                  <a:srgbClr val="000000"/>
                </a:solidFill>
              </a:rPr>
              <a:t>Biztosítékok</a:t>
            </a:r>
            <a:endParaRPr lang="en-US" dirty="0" smtClean="0">
              <a:solidFill>
                <a:srgbClr val="000000"/>
              </a:solidFill>
            </a:endParaRPr>
          </a:p>
          <a:p>
            <a:r>
              <a:rPr lang="en-US" sz="1600" dirty="0" err="1" smtClean="0">
                <a:solidFill>
                  <a:srgbClr val="000000"/>
                </a:solidFill>
              </a:rPr>
              <a:t>Tőkeerős</a:t>
            </a:r>
            <a:endParaRPr lang="en-US" sz="1600" dirty="0" smtClean="0">
              <a:solidFill>
                <a:srgbClr val="000000"/>
              </a:solidFill>
            </a:endParaRPr>
          </a:p>
          <a:p>
            <a:r>
              <a:rPr lang="en-US" sz="1600" dirty="0" err="1" smtClean="0">
                <a:solidFill>
                  <a:srgbClr val="000000"/>
                </a:solidFill>
              </a:rPr>
              <a:t>Garanciák</a:t>
            </a:r>
            <a:r>
              <a:rPr lang="en-US" sz="1600" dirty="0" smtClean="0">
                <a:solidFill>
                  <a:srgbClr val="000000"/>
                </a:solidFill>
              </a:rPr>
              <a:t> (</a:t>
            </a:r>
            <a:r>
              <a:rPr lang="en-US" sz="1600" dirty="0" err="1" smtClean="0">
                <a:solidFill>
                  <a:srgbClr val="000000"/>
                </a:solidFill>
              </a:rPr>
              <a:t>teljesítési</a:t>
            </a:r>
            <a:r>
              <a:rPr lang="en-US" sz="1600" dirty="0" smtClean="0">
                <a:solidFill>
                  <a:srgbClr val="000000"/>
                </a:solidFill>
              </a:rPr>
              <a:t>, </a:t>
            </a:r>
            <a:r>
              <a:rPr lang="en-US" sz="1600" dirty="0" err="1" smtClean="0">
                <a:solidFill>
                  <a:srgbClr val="000000"/>
                </a:solidFill>
              </a:rPr>
              <a:t>szavatossági</a:t>
            </a:r>
            <a:r>
              <a:rPr lang="en-US" sz="1600" dirty="0" smtClean="0">
                <a:solidFill>
                  <a:srgbClr val="000000"/>
                </a:solidFill>
              </a:rPr>
              <a:t>)</a:t>
            </a:r>
          </a:p>
          <a:p>
            <a:endParaRPr lang="en-US" sz="16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5004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60400"/>
            <a:ext cx="7772400" cy="1470025"/>
          </a:xfrm>
        </p:spPr>
        <p:txBody>
          <a:bodyPr/>
          <a:lstStyle/>
          <a:p>
            <a:r>
              <a:rPr lang="en-US" b="1" dirty="0" smtClean="0"/>
              <a:t>A Csapat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130425"/>
            <a:ext cx="6400800" cy="4209222"/>
          </a:xfrm>
        </p:spPr>
        <p:txBody>
          <a:bodyPr>
            <a:normAutofit/>
          </a:bodyPr>
          <a:lstStyle/>
          <a:p>
            <a:r>
              <a:rPr lang="en-US" sz="3000" dirty="0" smtClean="0">
                <a:solidFill>
                  <a:srgbClr val="000000"/>
                </a:solidFill>
              </a:rPr>
              <a:t>Vállalkozás</a:t>
            </a:r>
          </a:p>
          <a:p>
            <a:endParaRPr lang="en-US" sz="2000" dirty="0" smtClean="0">
              <a:solidFill>
                <a:srgbClr val="000000"/>
              </a:solidFill>
            </a:endParaRPr>
          </a:p>
          <a:p>
            <a:r>
              <a:rPr lang="en-US" sz="2000" dirty="0" smtClean="0">
                <a:solidFill>
                  <a:srgbClr val="000000"/>
                </a:solidFill>
              </a:rPr>
              <a:t>Milyen dokumentáció alapján?</a:t>
            </a:r>
          </a:p>
          <a:p>
            <a:r>
              <a:rPr lang="en-US" sz="2000" dirty="0" err="1" smtClean="0">
                <a:solidFill>
                  <a:srgbClr val="000000"/>
                </a:solidFill>
              </a:rPr>
              <a:t>Mennyiségi</a:t>
            </a:r>
            <a:r>
              <a:rPr lang="en-US" sz="2000" dirty="0" smtClean="0">
                <a:solidFill>
                  <a:srgbClr val="000000"/>
                </a:solidFill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</a:rPr>
              <a:t>kockázat</a:t>
            </a:r>
            <a:endParaRPr lang="en-US" sz="2000" dirty="0" smtClean="0">
              <a:solidFill>
                <a:srgbClr val="000000"/>
              </a:solidFill>
            </a:endParaRPr>
          </a:p>
          <a:p>
            <a:r>
              <a:rPr lang="en-US" sz="2000" dirty="0" err="1" smtClean="0">
                <a:solidFill>
                  <a:srgbClr val="000000"/>
                </a:solidFill>
              </a:rPr>
              <a:t>Általában</a:t>
            </a:r>
            <a:r>
              <a:rPr lang="en-US" sz="2000" dirty="0" smtClean="0">
                <a:solidFill>
                  <a:srgbClr val="000000"/>
                </a:solidFill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</a:rPr>
              <a:t>egyeztetés</a:t>
            </a:r>
            <a:r>
              <a:rPr lang="en-US" sz="2000" dirty="0" smtClean="0">
                <a:solidFill>
                  <a:srgbClr val="000000"/>
                </a:solidFill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</a:rPr>
              <a:t>szükséges</a:t>
            </a:r>
            <a:endParaRPr lang="en-US" sz="2000" dirty="0" smtClean="0">
              <a:solidFill>
                <a:srgbClr val="000000"/>
              </a:solidFill>
            </a:endParaRPr>
          </a:p>
          <a:p>
            <a:r>
              <a:rPr lang="en-US" sz="2000" dirty="0" err="1" smtClean="0">
                <a:solidFill>
                  <a:srgbClr val="000000"/>
                </a:solidFill>
              </a:rPr>
              <a:t>Legalacsonyabb</a:t>
            </a:r>
            <a:r>
              <a:rPr lang="en-US" sz="2000" dirty="0" smtClean="0">
                <a:solidFill>
                  <a:srgbClr val="000000"/>
                </a:solidFill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</a:rPr>
              <a:t>ár</a:t>
            </a:r>
            <a:r>
              <a:rPr lang="en-US" sz="2000" dirty="0" smtClean="0">
                <a:solidFill>
                  <a:srgbClr val="000000"/>
                </a:solidFill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</a:rPr>
              <a:t>dönt</a:t>
            </a:r>
            <a:endParaRPr lang="en-US" sz="2000" dirty="0" smtClean="0">
              <a:solidFill>
                <a:srgbClr val="000000"/>
              </a:solidFill>
            </a:endParaRPr>
          </a:p>
          <a:p>
            <a:r>
              <a:rPr lang="en-US" sz="2000" dirty="0" err="1" smtClean="0">
                <a:solidFill>
                  <a:srgbClr val="000000"/>
                </a:solidFill>
              </a:rPr>
              <a:t>Komplex</a:t>
            </a:r>
            <a:r>
              <a:rPr lang="en-US" sz="2000" dirty="0" smtClean="0">
                <a:solidFill>
                  <a:srgbClr val="000000"/>
                </a:solidFill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</a:rPr>
              <a:t>értékelési</a:t>
            </a:r>
            <a:r>
              <a:rPr lang="en-US" sz="2000" dirty="0" smtClean="0">
                <a:solidFill>
                  <a:srgbClr val="000000"/>
                </a:solidFill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</a:rPr>
              <a:t>rendszer</a:t>
            </a:r>
            <a:r>
              <a:rPr lang="en-US" sz="2000" dirty="0" smtClean="0">
                <a:solidFill>
                  <a:srgbClr val="000000"/>
                </a:solidFill>
              </a:rPr>
              <a:t> is </a:t>
            </a:r>
            <a:r>
              <a:rPr lang="en-US" sz="2000" dirty="0" err="1" smtClean="0">
                <a:solidFill>
                  <a:srgbClr val="000000"/>
                </a:solidFill>
              </a:rPr>
              <a:t>lehet</a:t>
            </a:r>
            <a:endParaRPr lang="en-US" sz="2000" dirty="0" smtClean="0">
              <a:solidFill>
                <a:srgbClr val="000000"/>
              </a:solidFill>
            </a:endParaRPr>
          </a:p>
          <a:p>
            <a:r>
              <a:rPr lang="en-US" sz="2000" dirty="0" err="1" smtClean="0">
                <a:solidFill>
                  <a:srgbClr val="000000"/>
                </a:solidFill>
              </a:rPr>
              <a:t>Előminősítés</a:t>
            </a:r>
            <a:r>
              <a:rPr lang="en-US" sz="2000" dirty="0" smtClean="0">
                <a:solidFill>
                  <a:srgbClr val="000000"/>
                </a:solidFill>
              </a:rPr>
              <a:t> </a:t>
            </a:r>
            <a:endParaRPr lang="en-US" sz="2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5004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60400"/>
            <a:ext cx="7772400" cy="1470025"/>
          </a:xfrm>
        </p:spPr>
        <p:txBody>
          <a:bodyPr/>
          <a:lstStyle/>
          <a:p>
            <a:r>
              <a:rPr lang="en-US" b="1" dirty="0" smtClean="0"/>
              <a:t>A Csapat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130425"/>
            <a:ext cx="6400800" cy="4209222"/>
          </a:xfrm>
        </p:spPr>
        <p:txBody>
          <a:bodyPr>
            <a:normAutofit/>
          </a:bodyPr>
          <a:lstStyle/>
          <a:p>
            <a:r>
              <a:rPr lang="en-US" sz="3000" dirty="0" smtClean="0">
                <a:solidFill>
                  <a:srgbClr val="000000"/>
                </a:solidFill>
              </a:rPr>
              <a:t>Vállalkozás</a:t>
            </a:r>
          </a:p>
          <a:p>
            <a:endParaRPr lang="en-US" sz="2000" dirty="0">
              <a:solidFill>
                <a:srgbClr val="000000"/>
              </a:solidFill>
            </a:endParaRPr>
          </a:p>
          <a:p>
            <a:r>
              <a:rPr lang="en-US" sz="2000" dirty="0" smtClean="0">
                <a:solidFill>
                  <a:srgbClr val="000000"/>
                </a:solidFill>
              </a:rPr>
              <a:t>Alternatívák kezelése, ütemezés</a:t>
            </a:r>
          </a:p>
          <a:p>
            <a:r>
              <a:rPr lang="en-US" sz="2000" dirty="0" err="1" smtClean="0">
                <a:solidFill>
                  <a:srgbClr val="000000"/>
                </a:solidFill>
              </a:rPr>
              <a:t>Mérnöki</a:t>
            </a:r>
            <a:r>
              <a:rPr lang="en-US" sz="2000" dirty="0" smtClean="0">
                <a:solidFill>
                  <a:srgbClr val="000000"/>
                </a:solidFill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</a:rPr>
              <a:t>szellemi</a:t>
            </a:r>
            <a:r>
              <a:rPr lang="en-US" sz="2000" dirty="0" smtClean="0">
                <a:solidFill>
                  <a:srgbClr val="000000"/>
                </a:solidFill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</a:rPr>
              <a:t>termék</a:t>
            </a:r>
            <a:endParaRPr lang="en-US" sz="2000" dirty="0" smtClean="0">
              <a:solidFill>
                <a:srgbClr val="000000"/>
              </a:solidFill>
            </a:endParaRPr>
          </a:p>
          <a:p>
            <a:r>
              <a:rPr lang="en-US" sz="2000" dirty="0" err="1" smtClean="0">
                <a:solidFill>
                  <a:srgbClr val="000000"/>
                </a:solidFill>
              </a:rPr>
              <a:t>Optimalizálási</a:t>
            </a:r>
            <a:r>
              <a:rPr lang="en-US" sz="2000" dirty="0" smtClean="0">
                <a:solidFill>
                  <a:srgbClr val="000000"/>
                </a:solidFill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</a:rPr>
              <a:t>lehetőségek</a:t>
            </a:r>
            <a:endParaRPr lang="en-US" sz="2000" dirty="0" smtClean="0">
              <a:solidFill>
                <a:srgbClr val="000000"/>
              </a:solidFill>
            </a:endParaRPr>
          </a:p>
          <a:p>
            <a:r>
              <a:rPr lang="en-US" sz="2000" dirty="0" err="1" smtClean="0">
                <a:solidFill>
                  <a:srgbClr val="000000"/>
                </a:solidFill>
              </a:rPr>
              <a:t>Eltérő</a:t>
            </a:r>
            <a:r>
              <a:rPr lang="en-US" sz="2000" dirty="0" smtClean="0">
                <a:solidFill>
                  <a:srgbClr val="000000"/>
                </a:solidFill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</a:rPr>
              <a:t>érdekek</a:t>
            </a:r>
            <a:r>
              <a:rPr lang="en-US" sz="2000" dirty="0" smtClean="0">
                <a:solidFill>
                  <a:srgbClr val="000000"/>
                </a:solidFill>
              </a:rPr>
              <a:t> (</a:t>
            </a:r>
            <a:r>
              <a:rPr lang="en-US" sz="2000" dirty="0" err="1" smtClean="0">
                <a:solidFill>
                  <a:srgbClr val="000000"/>
                </a:solidFill>
              </a:rPr>
              <a:t>tervező</a:t>
            </a:r>
            <a:r>
              <a:rPr lang="en-US" sz="2000" dirty="0" smtClean="0">
                <a:solidFill>
                  <a:srgbClr val="000000"/>
                </a:solidFill>
              </a:rPr>
              <a:t>, </a:t>
            </a:r>
            <a:r>
              <a:rPr lang="en-US" sz="2000" dirty="0" err="1" smtClean="0">
                <a:solidFill>
                  <a:srgbClr val="000000"/>
                </a:solidFill>
              </a:rPr>
              <a:t>lebonyolító</a:t>
            </a:r>
            <a:r>
              <a:rPr lang="en-US" sz="2000" dirty="0" smtClean="0">
                <a:solidFill>
                  <a:srgbClr val="000000"/>
                </a:solidFill>
              </a:rPr>
              <a:t>, </a:t>
            </a:r>
            <a:r>
              <a:rPr lang="en-US" sz="2000" dirty="0" err="1" smtClean="0">
                <a:solidFill>
                  <a:srgbClr val="000000"/>
                </a:solidFill>
              </a:rPr>
              <a:t>beruházó</a:t>
            </a:r>
            <a:r>
              <a:rPr lang="en-US" sz="2000" dirty="0" smtClean="0">
                <a:solidFill>
                  <a:srgbClr val="000000"/>
                </a:solidFill>
              </a:rPr>
              <a:t>, </a:t>
            </a:r>
            <a:r>
              <a:rPr lang="en-US" sz="2000" dirty="0" err="1" smtClean="0">
                <a:solidFill>
                  <a:srgbClr val="000000"/>
                </a:solidFill>
              </a:rPr>
              <a:t>kivitelező</a:t>
            </a:r>
            <a:r>
              <a:rPr lang="en-US" sz="2000" dirty="0" smtClean="0">
                <a:solidFill>
                  <a:srgbClr val="000000"/>
                </a:solidFill>
              </a:rPr>
              <a:t>)</a:t>
            </a:r>
          </a:p>
          <a:p>
            <a:r>
              <a:rPr lang="en-US" sz="2000" dirty="0" err="1" smtClean="0">
                <a:solidFill>
                  <a:srgbClr val="000000"/>
                </a:solidFill>
              </a:rPr>
              <a:t>Ellentmondások</a:t>
            </a:r>
            <a:r>
              <a:rPr lang="en-US" sz="2000" dirty="0" smtClean="0">
                <a:solidFill>
                  <a:srgbClr val="000000"/>
                </a:solidFill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</a:rPr>
              <a:t>kezelése</a:t>
            </a:r>
            <a:endParaRPr lang="en-US" sz="2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5068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60400"/>
            <a:ext cx="7772400" cy="1470025"/>
          </a:xfrm>
        </p:spPr>
        <p:txBody>
          <a:bodyPr/>
          <a:lstStyle/>
          <a:p>
            <a:r>
              <a:rPr lang="en-US" b="1" dirty="0" smtClean="0"/>
              <a:t>A Csapat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130425"/>
            <a:ext cx="6400800" cy="4209222"/>
          </a:xfrm>
        </p:spPr>
        <p:txBody>
          <a:bodyPr>
            <a:normAutofit/>
          </a:bodyPr>
          <a:lstStyle/>
          <a:p>
            <a:r>
              <a:rPr lang="en-US" sz="3000" dirty="0" smtClean="0">
                <a:solidFill>
                  <a:srgbClr val="000000"/>
                </a:solidFill>
              </a:rPr>
              <a:t>Jog</a:t>
            </a:r>
          </a:p>
          <a:p>
            <a:endParaRPr lang="en-US" sz="2000" dirty="0">
              <a:solidFill>
                <a:srgbClr val="000000"/>
              </a:solidFill>
            </a:endParaRPr>
          </a:p>
          <a:p>
            <a:r>
              <a:rPr lang="en-US" sz="2000" dirty="0" smtClean="0">
                <a:solidFill>
                  <a:srgbClr val="000000"/>
                </a:solidFill>
              </a:rPr>
              <a:t>Szerződéses feltételek (pl FIDIC, jogi környezet?)</a:t>
            </a:r>
          </a:p>
          <a:p>
            <a:r>
              <a:rPr lang="en-US" sz="2000" dirty="0" smtClean="0">
                <a:solidFill>
                  <a:srgbClr val="000000"/>
                </a:solidFill>
              </a:rPr>
              <a:t>GMP</a:t>
            </a:r>
          </a:p>
          <a:p>
            <a:r>
              <a:rPr lang="en-US" sz="2000" dirty="0" err="1" smtClean="0">
                <a:solidFill>
                  <a:srgbClr val="000000"/>
                </a:solidFill>
              </a:rPr>
              <a:t>Garanciák</a:t>
            </a:r>
            <a:r>
              <a:rPr lang="en-US" sz="2000" dirty="0" smtClean="0">
                <a:solidFill>
                  <a:srgbClr val="000000"/>
                </a:solidFill>
              </a:rPr>
              <a:t>/</a:t>
            </a:r>
            <a:r>
              <a:rPr lang="en-US" sz="2000" dirty="0" err="1" smtClean="0">
                <a:solidFill>
                  <a:srgbClr val="000000"/>
                </a:solidFill>
              </a:rPr>
              <a:t>Biztosítékok</a:t>
            </a:r>
            <a:endParaRPr lang="en-US" sz="2000" dirty="0" smtClean="0">
              <a:solidFill>
                <a:srgbClr val="000000"/>
              </a:solidFill>
            </a:endParaRPr>
          </a:p>
          <a:p>
            <a:r>
              <a:rPr lang="en-US" sz="2000" dirty="0" err="1" smtClean="0">
                <a:solidFill>
                  <a:srgbClr val="000000"/>
                </a:solidFill>
              </a:rPr>
              <a:t>Előfinanszírozás</a:t>
            </a:r>
            <a:r>
              <a:rPr lang="en-US" sz="2000" dirty="0" smtClean="0">
                <a:solidFill>
                  <a:srgbClr val="000000"/>
                </a:solidFill>
              </a:rPr>
              <a:t>/</a:t>
            </a:r>
            <a:r>
              <a:rPr lang="en-US" sz="2000" dirty="0" err="1" smtClean="0">
                <a:solidFill>
                  <a:srgbClr val="000000"/>
                </a:solidFill>
              </a:rPr>
              <a:t>Előleg</a:t>
            </a:r>
            <a:endParaRPr lang="en-US" sz="2000" dirty="0" smtClean="0">
              <a:solidFill>
                <a:srgbClr val="000000"/>
              </a:solidFill>
            </a:endParaRPr>
          </a:p>
          <a:p>
            <a:r>
              <a:rPr lang="en-US" sz="2000" dirty="0" err="1" smtClean="0">
                <a:solidFill>
                  <a:srgbClr val="000000"/>
                </a:solidFill>
              </a:rPr>
              <a:t>Pénzügyi</a:t>
            </a:r>
            <a:r>
              <a:rPr lang="en-US" sz="2000" dirty="0" smtClean="0">
                <a:solidFill>
                  <a:srgbClr val="000000"/>
                </a:solidFill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</a:rPr>
              <a:t>feltételek</a:t>
            </a:r>
            <a:endParaRPr lang="en-US" sz="2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7017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60400"/>
            <a:ext cx="7772400" cy="1470025"/>
          </a:xfrm>
        </p:spPr>
        <p:txBody>
          <a:bodyPr/>
          <a:lstStyle/>
          <a:p>
            <a:r>
              <a:rPr lang="en-US" b="1" dirty="0" smtClean="0"/>
              <a:t>A Csapat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130424"/>
            <a:ext cx="6400800" cy="4089811"/>
          </a:xfrm>
        </p:spPr>
        <p:txBody>
          <a:bodyPr>
            <a:normAutofit/>
          </a:bodyPr>
          <a:lstStyle/>
          <a:p>
            <a:r>
              <a:rPr lang="en-US" sz="3000" dirty="0" smtClean="0">
                <a:solidFill>
                  <a:srgbClr val="000000"/>
                </a:solidFill>
              </a:rPr>
              <a:t>Jog</a:t>
            </a:r>
          </a:p>
          <a:p>
            <a:endParaRPr lang="en-US" sz="2000" dirty="0">
              <a:solidFill>
                <a:srgbClr val="000000"/>
              </a:solidFill>
            </a:endParaRPr>
          </a:p>
          <a:p>
            <a:r>
              <a:rPr lang="en-US" sz="2000" dirty="0" smtClean="0">
                <a:solidFill>
                  <a:srgbClr val="000000"/>
                </a:solidFill>
              </a:rPr>
              <a:t>Feltételezzük, hogy mindkét fél korrekt</a:t>
            </a:r>
          </a:p>
          <a:p>
            <a:r>
              <a:rPr lang="en-US" sz="2000" dirty="0" smtClean="0">
                <a:solidFill>
                  <a:srgbClr val="000000"/>
                </a:solidFill>
              </a:rPr>
              <a:t>“</a:t>
            </a:r>
            <a:r>
              <a:rPr lang="en-US" sz="2000" dirty="0" err="1" smtClean="0">
                <a:solidFill>
                  <a:srgbClr val="000000"/>
                </a:solidFill>
              </a:rPr>
              <a:t>Náluk</a:t>
            </a:r>
            <a:r>
              <a:rPr lang="en-US" sz="2000" dirty="0" smtClean="0">
                <a:solidFill>
                  <a:srgbClr val="000000"/>
                </a:solidFill>
              </a:rPr>
              <a:t>” a </a:t>
            </a:r>
            <a:r>
              <a:rPr lang="en-US" sz="2000" dirty="0" err="1" smtClean="0">
                <a:solidFill>
                  <a:srgbClr val="000000"/>
                </a:solidFill>
              </a:rPr>
              <a:t>forrás</a:t>
            </a:r>
            <a:r>
              <a:rPr lang="en-US" sz="2000" dirty="0" smtClean="0">
                <a:solidFill>
                  <a:srgbClr val="000000"/>
                </a:solidFill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</a:rPr>
              <a:t>és</a:t>
            </a:r>
            <a:r>
              <a:rPr lang="en-US" sz="2000" dirty="0" smtClean="0">
                <a:solidFill>
                  <a:srgbClr val="000000"/>
                </a:solidFill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</a:rPr>
              <a:t>jogosultság</a:t>
            </a:r>
            <a:endParaRPr lang="en-US" sz="2000" dirty="0" smtClean="0">
              <a:solidFill>
                <a:srgbClr val="000000"/>
              </a:solidFill>
            </a:endParaRPr>
          </a:p>
          <a:p>
            <a:r>
              <a:rPr lang="en-US" sz="2000" dirty="0" smtClean="0">
                <a:solidFill>
                  <a:srgbClr val="000000"/>
                </a:solidFill>
              </a:rPr>
              <a:t>“</a:t>
            </a:r>
            <a:r>
              <a:rPr lang="en-US" sz="2000" dirty="0" err="1" smtClean="0">
                <a:solidFill>
                  <a:srgbClr val="000000"/>
                </a:solidFill>
              </a:rPr>
              <a:t>Nálunk</a:t>
            </a:r>
            <a:r>
              <a:rPr lang="en-US" sz="2000" dirty="0" smtClean="0">
                <a:solidFill>
                  <a:srgbClr val="000000"/>
                </a:solidFill>
              </a:rPr>
              <a:t>” a </a:t>
            </a:r>
            <a:r>
              <a:rPr lang="en-US" sz="2000" dirty="0" err="1" smtClean="0">
                <a:solidFill>
                  <a:srgbClr val="000000"/>
                </a:solidFill>
              </a:rPr>
              <a:t>szaktudás</a:t>
            </a:r>
            <a:endParaRPr lang="en-US" sz="2000" dirty="0" smtClean="0">
              <a:solidFill>
                <a:srgbClr val="000000"/>
              </a:solidFill>
            </a:endParaRPr>
          </a:p>
          <a:p>
            <a:r>
              <a:rPr lang="en-US" sz="2000" dirty="0" err="1" smtClean="0">
                <a:solidFill>
                  <a:srgbClr val="000000"/>
                </a:solidFill>
              </a:rPr>
              <a:t>Átalányár</a:t>
            </a:r>
            <a:r>
              <a:rPr lang="en-US" sz="2000" dirty="0" smtClean="0">
                <a:solidFill>
                  <a:srgbClr val="000000"/>
                </a:solidFill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</a:rPr>
              <a:t>vs</a:t>
            </a:r>
            <a:r>
              <a:rPr lang="en-US" sz="2000" dirty="0" smtClean="0">
                <a:solidFill>
                  <a:srgbClr val="000000"/>
                </a:solidFill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</a:rPr>
              <a:t>Tételes</a:t>
            </a:r>
            <a:r>
              <a:rPr lang="en-US" sz="2000" dirty="0" smtClean="0">
                <a:solidFill>
                  <a:srgbClr val="000000"/>
                </a:solidFill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</a:rPr>
              <a:t>elszámolás</a:t>
            </a:r>
            <a:endParaRPr lang="en-US" sz="2000" dirty="0">
              <a:solidFill>
                <a:srgbClr val="000000"/>
              </a:solidFill>
            </a:endParaRPr>
          </a:p>
          <a:p>
            <a:r>
              <a:rPr lang="en-US" sz="2000" dirty="0" err="1" smtClean="0">
                <a:solidFill>
                  <a:srgbClr val="000000"/>
                </a:solidFill>
              </a:rPr>
              <a:t>Alapadatok</a:t>
            </a:r>
            <a:r>
              <a:rPr lang="en-US" sz="2000" dirty="0" smtClean="0">
                <a:solidFill>
                  <a:srgbClr val="000000"/>
                </a:solidFill>
              </a:rPr>
              <a:t>, </a:t>
            </a:r>
            <a:r>
              <a:rPr lang="en-US" sz="2000" dirty="0" err="1" smtClean="0">
                <a:solidFill>
                  <a:srgbClr val="000000"/>
                </a:solidFill>
              </a:rPr>
              <a:t>körülmények</a:t>
            </a:r>
            <a:endParaRPr lang="en-US" sz="2000" dirty="0" smtClean="0">
              <a:solidFill>
                <a:srgbClr val="000000"/>
              </a:solidFill>
            </a:endParaRPr>
          </a:p>
          <a:p>
            <a:r>
              <a:rPr lang="en-US" sz="2000" dirty="0" err="1" smtClean="0">
                <a:solidFill>
                  <a:srgbClr val="000000"/>
                </a:solidFill>
              </a:rPr>
              <a:t>Másik</a:t>
            </a:r>
            <a:r>
              <a:rPr lang="en-US" sz="2000" dirty="0" smtClean="0">
                <a:solidFill>
                  <a:srgbClr val="000000"/>
                </a:solidFill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</a:rPr>
              <a:t>fél</a:t>
            </a:r>
            <a:r>
              <a:rPr lang="en-US" sz="2000" dirty="0" smtClean="0">
                <a:solidFill>
                  <a:srgbClr val="000000"/>
                </a:solidFill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</a:rPr>
              <a:t>feladatai</a:t>
            </a:r>
            <a:endParaRPr lang="en-US" sz="2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609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60400"/>
            <a:ext cx="7772400" cy="1470025"/>
          </a:xfrm>
        </p:spPr>
        <p:txBody>
          <a:bodyPr/>
          <a:lstStyle/>
          <a:p>
            <a:r>
              <a:rPr lang="en-US" b="1" dirty="0" smtClean="0"/>
              <a:t>A Csapat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130424"/>
            <a:ext cx="6400800" cy="4089811"/>
          </a:xfrm>
        </p:spPr>
        <p:txBody>
          <a:bodyPr/>
          <a:lstStyle/>
          <a:p>
            <a:r>
              <a:rPr lang="en-US" dirty="0" err="1" smtClean="0">
                <a:solidFill>
                  <a:srgbClr val="000000"/>
                </a:solidFill>
              </a:rPr>
              <a:t>Dokumentáció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igény</a:t>
            </a:r>
            <a:endParaRPr lang="en-US" dirty="0" smtClean="0">
              <a:solidFill>
                <a:srgbClr val="000000"/>
              </a:solidFill>
            </a:endParaRPr>
          </a:p>
          <a:p>
            <a:endParaRPr lang="en-US" dirty="0" smtClean="0">
              <a:solidFill>
                <a:srgbClr val="000000"/>
              </a:solidFill>
            </a:endParaRPr>
          </a:p>
          <a:p>
            <a:r>
              <a:rPr lang="en-US" sz="2400" dirty="0" err="1" smtClean="0">
                <a:solidFill>
                  <a:srgbClr val="000000"/>
                </a:solidFill>
              </a:rPr>
              <a:t>Igazolja</a:t>
            </a:r>
            <a:r>
              <a:rPr lang="en-US" sz="2400" dirty="0" smtClean="0">
                <a:solidFill>
                  <a:srgbClr val="000000"/>
                </a:solidFill>
              </a:rPr>
              <a:t> a </a:t>
            </a:r>
            <a:r>
              <a:rPr lang="en-US" sz="2400" dirty="0" err="1" smtClean="0">
                <a:solidFill>
                  <a:srgbClr val="000000"/>
                </a:solidFill>
              </a:rPr>
              <a:t>felkészültséget</a:t>
            </a:r>
            <a:r>
              <a:rPr lang="en-US" sz="2400" dirty="0" smtClean="0">
                <a:solidFill>
                  <a:srgbClr val="000000"/>
                </a:solidFill>
              </a:rPr>
              <a:t> a tender </a:t>
            </a:r>
            <a:r>
              <a:rPr lang="en-US" sz="2400" dirty="0" err="1" smtClean="0">
                <a:solidFill>
                  <a:srgbClr val="000000"/>
                </a:solidFill>
              </a:rPr>
              <a:t>alatt</a:t>
            </a:r>
            <a:endParaRPr lang="en-US" sz="2400" dirty="0" smtClean="0">
              <a:solidFill>
                <a:srgbClr val="000000"/>
              </a:solidFill>
            </a:endParaRPr>
          </a:p>
          <a:p>
            <a:r>
              <a:rPr lang="en-US" sz="2400" dirty="0" err="1" smtClean="0">
                <a:solidFill>
                  <a:srgbClr val="000000"/>
                </a:solidFill>
              </a:rPr>
              <a:t>Árazást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alátámasztja</a:t>
            </a:r>
            <a:endParaRPr lang="en-US" sz="2400" dirty="0" smtClean="0">
              <a:solidFill>
                <a:srgbClr val="000000"/>
              </a:solidFill>
            </a:endParaRPr>
          </a:p>
          <a:p>
            <a:r>
              <a:rPr lang="en-US" sz="2400" dirty="0" err="1" smtClean="0">
                <a:solidFill>
                  <a:srgbClr val="000000"/>
                </a:solidFill>
              </a:rPr>
              <a:t>Megrendelői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elvárás</a:t>
            </a:r>
            <a:endParaRPr lang="en-US" sz="2400" dirty="0" smtClean="0">
              <a:solidFill>
                <a:srgbClr val="000000"/>
              </a:solidFill>
            </a:endParaRPr>
          </a:p>
          <a:p>
            <a:r>
              <a:rPr lang="en-US" sz="2400" dirty="0" err="1" smtClean="0">
                <a:solidFill>
                  <a:srgbClr val="000000"/>
                </a:solidFill>
              </a:rPr>
              <a:t>Saját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minőségbiztosítási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folyamat</a:t>
            </a:r>
            <a:endParaRPr lang="en-US" sz="2400" dirty="0" smtClean="0">
              <a:solidFill>
                <a:srgbClr val="000000"/>
              </a:solidFill>
            </a:endParaRPr>
          </a:p>
          <a:p>
            <a:r>
              <a:rPr lang="en-US" sz="2400" dirty="0" err="1" smtClean="0">
                <a:solidFill>
                  <a:srgbClr val="000000"/>
                </a:solidFill>
              </a:rPr>
              <a:t>Jogszabályi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előírás</a:t>
            </a:r>
            <a:endParaRPr lang="en-US" sz="2400" dirty="0" smtClean="0">
              <a:solidFill>
                <a:srgbClr val="000000"/>
              </a:solidFill>
            </a:endParaRPr>
          </a:p>
          <a:p>
            <a:r>
              <a:rPr lang="en-US" sz="2400" dirty="0" err="1" smtClean="0">
                <a:solidFill>
                  <a:srgbClr val="000000"/>
                </a:solidFill>
              </a:rPr>
              <a:t>Megvalósításhoz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szükséges</a:t>
            </a:r>
            <a:r>
              <a:rPr lang="en-US" sz="2400" dirty="0" smtClean="0">
                <a:solidFill>
                  <a:srgbClr val="000000"/>
                </a:solidFill>
              </a:rPr>
              <a:t>, </a:t>
            </a:r>
            <a:r>
              <a:rPr lang="en-US" sz="2400" dirty="0" err="1" smtClean="0">
                <a:solidFill>
                  <a:srgbClr val="000000"/>
                </a:solidFill>
              </a:rPr>
              <a:t>gazdaságosság</a:t>
            </a:r>
            <a:endParaRPr lang="en-US" sz="2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609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60400"/>
            <a:ext cx="7772400" cy="1470025"/>
          </a:xfrm>
        </p:spPr>
        <p:txBody>
          <a:bodyPr/>
          <a:lstStyle/>
          <a:p>
            <a:r>
              <a:rPr lang="en-US" b="1" dirty="0" smtClean="0"/>
              <a:t>A Csapat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130424"/>
            <a:ext cx="6400800" cy="4089811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Tervkoordináció/Tervezés</a:t>
            </a:r>
          </a:p>
          <a:p>
            <a:endParaRPr lang="en-US" sz="2000" dirty="0">
              <a:solidFill>
                <a:srgbClr val="000000"/>
              </a:solidFill>
            </a:endParaRPr>
          </a:p>
          <a:p>
            <a:r>
              <a:rPr lang="en-US" sz="2000" dirty="0" smtClean="0">
                <a:solidFill>
                  <a:srgbClr val="000000"/>
                </a:solidFill>
              </a:rPr>
              <a:t>Építési engedély</a:t>
            </a:r>
          </a:p>
          <a:p>
            <a:r>
              <a:rPr lang="en-US" sz="2000" dirty="0" err="1" smtClean="0">
                <a:solidFill>
                  <a:srgbClr val="000000"/>
                </a:solidFill>
              </a:rPr>
              <a:t>Kiviteli</a:t>
            </a:r>
            <a:r>
              <a:rPr lang="en-US" sz="2000" dirty="0" smtClean="0">
                <a:solidFill>
                  <a:srgbClr val="000000"/>
                </a:solidFill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</a:rPr>
              <a:t>tervek</a:t>
            </a:r>
            <a:endParaRPr lang="en-US" sz="2000" dirty="0" smtClean="0">
              <a:solidFill>
                <a:srgbClr val="000000"/>
              </a:solidFill>
            </a:endParaRPr>
          </a:p>
          <a:p>
            <a:r>
              <a:rPr lang="en-US" sz="2000" dirty="0" err="1" smtClean="0">
                <a:solidFill>
                  <a:srgbClr val="000000"/>
                </a:solidFill>
              </a:rPr>
              <a:t>Gyártmány</a:t>
            </a:r>
            <a:r>
              <a:rPr lang="en-US" sz="2000" dirty="0" smtClean="0">
                <a:solidFill>
                  <a:srgbClr val="000000"/>
                </a:solidFill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</a:rPr>
              <a:t>tervek</a:t>
            </a:r>
            <a:endParaRPr lang="en-US" sz="2000" dirty="0" smtClean="0">
              <a:solidFill>
                <a:srgbClr val="000000"/>
              </a:solidFill>
            </a:endParaRPr>
          </a:p>
          <a:p>
            <a:r>
              <a:rPr lang="en-US" sz="2000" dirty="0" err="1" smtClean="0">
                <a:solidFill>
                  <a:srgbClr val="000000"/>
                </a:solidFill>
              </a:rPr>
              <a:t>Létesítési</a:t>
            </a:r>
            <a:r>
              <a:rPr lang="en-US" sz="2000" dirty="0" smtClean="0">
                <a:solidFill>
                  <a:srgbClr val="000000"/>
                </a:solidFill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</a:rPr>
              <a:t>engedélyek</a:t>
            </a:r>
            <a:endParaRPr lang="en-US" sz="2000" dirty="0" smtClean="0">
              <a:solidFill>
                <a:srgbClr val="000000"/>
              </a:solidFill>
            </a:endParaRPr>
          </a:p>
          <a:p>
            <a:r>
              <a:rPr lang="en-US" sz="2000" dirty="0" err="1" smtClean="0">
                <a:solidFill>
                  <a:srgbClr val="000000"/>
                </a:solidFill>
              </a:rPr>
              <a:t>Közmű</a:t>
            </a:r>
            <a:r>
              <a:rPr lang="en-US" sz="2000" dirty="0" smtClean="0">
                <a:solidFill>
                  <a:srgbClr val="000000"/>
                </a:solidFill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</a:rPr>
              <a:t>engedélyek</a:t>
            </a:r>
            <a:endParaRPr lang="en-US" sz="2000" dirty="0" smtClean="0">
              <a:solidFill>
                <a:srgbClr val="000000"/>
              </a:solidFill>
            </a:endParaRPr>
          </a:p>
          <a:p>
            <a:r>
              <a:rPr lang="en-US" sz="2000" dirty="0" err="1" smtClean="0">
                <a:solidFill>
                  <a:srgbClr val="000000"/>
                </a:solidFill>
              </a:rPr>
              <a:t>Megvalósulási</a:t>
            </a:r>
            <a:r>
              <a:rPr lang="en-US" sz="2000" dirty="0" smtClean="0">
                <a:solidFill>
                  <a:srgbClr val="000000"/>
                </a:solidFill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</a:rPr>
              <a:t>tervek</a:t>
            </a:r>
            <a:endParaRPr lang="en-US" sz="2000" dirty="0" smtClean="0">
              <a:solidFill>
                <a:srgbClr val="000000"/>
              </a:solidFill>
            </a:endParaRPr>
          </a:p>
          <a:p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169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60400"/>
            <a:ext cx="7772400" cy="1470025"/>
          </a:xfrm>
        </p:spPr>
        <p:txBody>
          <a:bodyPr/>
          <a:lstStyle/>
          <a:p>
            <a:r>
              <a:rPr lang="en-US" b="1" dirty="0" smtClean="0"/>
              <a:t>A Csapat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0373" y="2130424"/>
            <a:ext cx="7348850" cy="4089811"/>
          </a:xfrm>
        </p:spPr>
        <p:txBody>
          <a:bodyPr>
            <a:normAutofit/>
          </a:bodyPr>
          <a:lstStyle/>
          <a:p>
            <a:r>
              <a:rPr lang="en-US" sz="3000" dirty="0" smtClean="0">
                <a:solidFill>
                  <a:srgbClr val="000000"/>
                </a:solidFill>
              </a:rPr>
              <a:t>Kivitelezés</a:t>
            </a:r>
          </a:p>
          <a:p>
            <a:endParaRPr lang="en-US" sz="2200" dirty="0">
              <a:solidFill>
                <a:srgbClr val="000000"/>
              </a:solidFill>
            </a:endParaRPr>
          </a:p>
          <a:p>
            <a:r>
              <a:rPr lang="en-US" sz="2200" dirty="0" smtClean="0">
                <a:solidFill>
                  <a:srgbClr val="000000"/>
                </a:solidFill>
              </a:rPr>
              <a:t>“Beavatkozunk” a település életébe</a:t>
            </a:r>
          </a:p>
          <a:p>
            <a:r>
              <a:rPr lang="en-US" sz="2200" dirty="0" err="1" smtClean="0">
                <a:solidFill>
                  <a:srgbClr val="000000"/>
                </a:solidFill>
              </a:rPr>
              <a:t>Szerződés</a:t>
            </a:r>
            <a:r>
              <a:rPr lang="en-US" sz="2200" dirty="0" smtClean="0">
                <a:solidFill>
                  <a:srgbClr val="000000"/>
                </a:solidFill>
              </a:rPr>
              <a:t> </a:t>
            </a:r>
            <a:r>
              <a:rPr lang="en-US" sz="2200" dirty="0" err="1" smtClean="0">
                <a:solidFill>
                  <a:srgbClr val="000000"/>
                </a:solidFill>
              </a:rPr>
              <a:t>teljesítése</a:t>
            </a:r>
            <a:endParaRPr lang="en-US" sz="2200" dirty="0" smtClean="0">
              <a:solidFill>
                <a:srgbClr val="000000"/>
              </a:solidFill>
            </a:endParaRPr>
          </a:p>
          <a:p>
            <a:r>
              <a:rPr lang="en-US" sz="2200" dirty="0" err="1" smtClean="0">
                <a:solidFill>
                  <a:srgbClr val="000000"/>
                </a:solidFill>
              </a:rPr>
              <a:t>Alkalmazkodás</a:t>
            </a:r>
            <a:r>
              <a:rPr lang="en-US" sz="2200" dirty="0" smtClean="0">
                <a:solidFill>
                  <a:srgbClr val="000000"/>
                </a:solidFill>
              </a:rPr>
              <a:t> a </a:t>
            </a:r>
            <a:r>
              <a:rPr lang="en-US" sz="2200" dirty="0" err="1" smtClean="0">
                <a:solidFill>
                  <a:srgbClr val="000000"/>
                </a:solidFill>
              </a:rPr>
              <a:t>Megrendelő</a:t>
            </a:r>
            <a:r>
              <a:rPr lang="en-US" sz="2200" dirty="0" smtClean="0">
                <a:solidFill>
                  <a:srgbClr val="000000"/>
                </a:solidFill>
              </a:rPr>
              <a:t> </a:t>
            </a:r>
            <a:r>
              <a:rPr lang="en-US" sz="2200" dirty="0" err="1" smtClean="0">
                <a:solidFill>
                  <a:srgbClr val="000000"/>
                </a:solidFill>
              </a:rPr>
              <a:t>igényeihez</a:t>
            </a:r>
            <a:endParaRPr lang="en-US" sz="2200" dirty="0" smtClean="0">
              <a:solidFill>
                <a:srgbClr val="000000"/>
              </a:solidFill>
            </a:endParaRPr>
          </a:p>
          <a:p>
            <a:r>
              <a:rPr lang="en-US" sz="2200" dirty="0" err="1" smtClean="0">
                <a:solidFill>
                  <a:srgbClr val="000000"/>
                </a:solidFill>
              </a:rPr>
              <a:t>Adminisztráció</a:t>
            </a:r>
            <a:endParaRPr lang="en-US" sz="2200" dirty="0" smtClean="0">
              <a:solidFill>
                <a:srgbClr val="000000"/>
              </a:solidFill>
            </a:endParaRPr>
          </a:p>
          <a:p>
            <a:r>
              <a:rPr lang="en-US" sz="2200" dirty="0" err="1" smtClean="0">
                <a:solidFill>
                  <a:srgbClr val="000000"/>
                </a:solidFill>
              </a:rPr>
              <a:t>Stáb</a:t>
            </a:r>
            <a:r>
              <a:rPr lang="en-US" sz="2200" dirty="0" smtClean="0">
                <a:solidFill>
                  <a:srgbClr val="000000"/>
                </a:solidFill>
              </a:rPr>
              <a:t> </a:t>
            </a:r>
            <a:r>
              <a:rPr lang="en-US" sz="2200" dirty="0" err="1" smtClean="0">
                <a:solidFill>
                  <a:srgbClr val="000000"/>
                </a:solidFill>
              </a:rPr>
              <a:t>felállítása</a:t>
            </a:r>
            <a:endParaRPr lang="en-US" sz="2200" dirty="0" smtClean="0">
              <a:solidFill>
                <a:srgbClr val="000000"/>
              </a:solidFill>
            </a:endParaRPr>
          </a:p>
          <a:p>
            <a:r>
              <a:rPr lang="en-US" sz="2200" dirty="0" err="1" smtClean="0">
                <a:solidFill>
                  <a:srgbClr val="000000"/>
                </a:solidFill>
              </a:rPr>
              <a:t>Rendszerek</a:t>
            </a:r>
            <a:r>
              <a:rPr lang="en-US" sz="2200" dirty="0" smtClean="0">
                <a:solidFill>
                  <a:srgbClr val="000000"/>
                </a:solidFill>
              </a:rPr>
              <a:t> </a:t>
            </a:r>
            <a:r>
              <a:rPr lang="en-US" sz="2200" dirty="0" err="1" smtClean="0">
                <a:solidFill>
                  <a:srgbClr val="000000"/>
                </a:solidFill>
              </a:rPr>
              <a:t>projektre</a:t>
            </a:r>
            <a:r>
              <a:rPr lang="en-US" sz="2200" dirty="0" smtClean="0">
                <a:solidFill>
                  <a:srgbClr val="000000"/>
                </a:solidFill>
              </a:rPr>
              <a:t> </a:t>
            </a:r>
            <a:r>
              <a:rPr lang="en-US" sz="2200" dirty="0" err="1" smtClean="0">
                <a:solidFill>
                  <a:srgbClr val="000000"/>
                </a:solidFill>
              </a:rPr>
              <a:t>való</a:t>
            </a:r>
            <a:r>
              <a:rPr lang="en-US" sz="2200" dirty="0" smtClean="0">
                <a:solidFill>
                  <a:srgbClr val="000000"/>
                </a:solidFill>
              </a:rPr>
              <a:t> </a:t>
            </a:r>
            <a:r>
              <a:rPr lang="en-US" sz="2200" dirty="0" err="1" smtClean="0">
                <a:solidFill>
                  <a:srgbClr val="000000"/>
                </a:solidFill>
              </a:rPr>
              <a:t>illesztése</a:t>
            </a:r>
            <a:endParaRPr lang="en-US" sz="2200" dirty="0" smtClean="0">
              <a:solidFill>
                <a:srgbClr val="000000"/>
              </a:solidFill>
            </a:endParaRPr>
          </a:p>
          <a:p>
            <a:r>
              <a:rPr lang="en-US" sz="2200" dirty="0" smtClean="0">
                <a:solidFill>
                  <a:srgbClr val="000000"/>
                </a:solidFill>
              </a:rPr>
              <a:t>Reporting</a:t>
            </a:r>
          </a:p>
          <a:p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5004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60400"/>
            <a:ext cx="7772400" cy="1470025"/>
          </a:xfrm>
        </p:spPr>
        <p:txBody>
          <a:bodyPr/>
          <a:lstStyle/>
          <a:p>
            <a:r>
              <a:rPr lang="en-US" b="1" dirty="0" smtClean="0"/>
              <a:t>A Csapat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130424"/>
            <a:ext cx="6400800" cy="4089811"/>
          </a:xfrm>
        </p:spPr>
        <p:txBody>
          <a:bodyPr>
            <a:normAutofit/>
          </a:bodyPr>
          <a:lstStyle/>
          <a:p>
            <a:r>
              <a:rPr lang="en-US" sz="3000" dirty="0" smtClean="0">
                <a:solidFill>
                  <a:srgbClr val="000000"/>
                </a:solidFill>
              </a:rPr>
              <a:t>Kivitelezés</a:t>
            </a:r>
          </a:p>
          <a:p>
            <a:endParaRPr lang="en-US" sz="2000" dirty="0" smtClean="0">
              <a:solidFill>
                <a:srgbClr val="000000"/>
              </a:solidFill>
            </a:endParaRPr>
          </a:p>
          <a:p>
            <a:r>
              <a:rPr lang="en-US" sz="2000" dirty="0" smtClean="0">
                <a:solidFill>
                  <a:srgbClr val="000000"/>
                </a:solidFill>
              </a:rPr>
              <a:t>Helyszíni organizációs terv</a:t>
            </a:r>
          </a:p>
          <a:p>
            <a:r>
              <a:rPr lang="en-US" sz="2000" dirty="0" smtClean="0">
                <a:solidFill>
                  <a:srgbClr val="000000"/>
                </a:solidFill>
              </a:rPr>
              <a:t>Organizációs műleírás</a:t>
            </a:r>
          </a:p>
          <a:p>
            <a:r>
              <a:rPr lang="en-US" sz="2000" dirty="0" smtClean="0">
                <a:solidFill>
                  <a:srgbClr val="000000"/>
                </a:solidFill>
              </a:rPr>
              <a:t>Ütemtervek</a:t>
            </a:r>
          </a:p>
          <a:p>
            <a:r>
              <a:rPr lang="en-US" sz="2000" dirty="0" smtClean="0">
                <a:solidFill>
                  <a:srgbClr val="000000"/>
                </a:solidFill>
              </a:rPr>
              <a:t>létszám, erőforrás – gépi, humán</a:t>
            </a:r>
          </a:p>
          <a:p>
            <a:r>
              <a:rPr lang="en-US" sz="2000" dirty="0" smtClean="0">
                <a:solidFill>
                  <a:srgbClr val="000000"/>
                </a:solidFill>
              </a:rPr>
              <a:t>Biztonsági és egészségvédelmi terv</a:t>
            </a:r>
          </a:p>
          <a:p>
            <a:r>
              <a:rPr lang="en-US" sz="2000" dirty="0" smtClean="0">
                <a:solidFill>
                  <a:srgbClr val="000000"/>
                </a:solidFill>
              </a:rPr>
              <a:t>Szervezeti ábra, felelősségi mátrix</a:t>
            </a:r>
          </a:p>
        </p:txBody>
      </p:sp>
    </p:spTree>
    <p:extLst>
      <p:ext uri="{BB962C8B-B14F-4D97-AF65-F5344CB8AC3E}">
        <p14:creationId xmlns:p14="http://schemas.microsoft.com/office/powerpoint/2010/main" val="3313098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60400"/>
            <a:ext cx="7772400" cy="1470025"/>
          </a:xfrm>
        </p:spPr>
        <p:txBody>
          <a:bodyPr/>
          <a:lstStyle/>
          <a:p>
            <a:r>
              <a:rPr lang="en-US" b="1" dirty="0" err="1" smtClean="0"/>
              <a:t>Bevezető</a:t>
            </a:r>
            <a:r>
              <a:rPr lang="en-US" b="1" dirty="0" smtClean="0"/>
              <a:t> </a:t>
            </a:r>
            <a:r>
              <a:rPr lang="en-US" b="1" dirty="0" err="1" smtClean="0"/>
              <a:t>gondolatok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130425"/>
            <a:ext cx="6400800" cy="3508375"/>
          </a:xfrm>
        </p:spPr>
        <p:txBody>
          <a:bodyPr>
            <a:normAutofit/>
          </a:bodyPr>
          <a:lstStyle/>
          <a:p>
            <a:r>
              <a:rPr lang="en-US" sz="3000" u="sng" dirty="0" smtClean="0">
                <a:solidFill>
                  <a:schemeClr val="tx1"/>
                </a:solidFill>
              </a:rPr>
              <a:t>Felelősség</a:t>
            </a:r>
          </a:p>
          <a:p>
            <a:r>
              <a:rPr lang="en-US" sz="3000" dirty="0" smtClean="0">
                <a:solidFill>
                  <a:schemeClr val="tx1"/>
                </a:solidFill>
              </a:rPr>
              <a:t>Épületek biztonságos használata</a:t>
            </a:r>
            <a:endParaRPr lang="en-US" sz="3000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08311" y="3373330"/>
            <a:ext cx="4233080" cy="302178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759" y="3373330"/>
            <a:ext cx="4200310" cy="3021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403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60400"/>
            <a:ext cx="7772400" cy="1470025"/>
          </a:xfrm>
        </p:spPr>
        <p:txBody>
          <a:bodyPr/>
          <a:lstStyle/>
          <a:p>
            <a:r>
              <a:rPr lang="en-US" b="1" dirty="0" smtClean="0"/>
              <a:t>A Csapat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130424"/>
            <a:ext cx="6400800" cy="4089811"/>
          </a:xfrm>
        </p:spPr>
        <p:txBody>
          <a:bodyPr>
            <a:normAutofit/>
          </a:bodyPr>
          <a:lstStyle/>
          <a:p>
            <a:r>
              <a:rPr lang="en-US" sz="3000" dirty="0" smtClean="0">
                <a:solidFill>
                  <a:srgbClr val="000000"/>
                </a:solidFill>
              </a:rPr>
              <a:t>Kivitelezés</a:t>
            </a:r>
          </a:p>
          <a:p>
            <a:endParaRPr lang="en-US" sz="2000" dirty="0">
              <a:solidFill>
                <a:srgbClr val="000000"/>
              </a:solidFill>
            </a:endParaRPr>
          </a:p>
          <a:p>
            <a:r>
              <a:rPr lang="en-US" sz="2000" dirty="0" smtClean="0">
                <a:solidFill>
                  <a:srgbClr val="000000"/>
                </a:solidFill>
              </a:rPr>
              <a:t>Kockázatelemzés (BE terv!)</a:t>
            </a:r>
          </a:p>
          <a:p>
            <a:r>
              <a:rPr lang="en-US" sz="2000" dirty="0" err="1" smtClean="0">
                <a:solidFill>
                  <a:srgbClr val="000000"/>
                </a:solidFill>
              </a:rPr>
              <a:t>Minőségbiztosítási</a:t>
            </a:r>
            <a:r>
              <a:rPr lang="en-US" sz="2000" dirty="0" smtClean="0">
                <a:solidFill>
                  <a:srgbClr val="000000"/>
                </a:solidFill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</a:rPr>
              <a:t>terv</a:t>
            </a:r>
            <a:endParaRPr lang="en-US" sz="2000" dirty="0" smtClean="0">
              <a:solidFill>
                <a:srgbClr val="000000"/>
              </a:solidFill>
            </a:endParaRPr>
          </a:p>
          <a:p>
            <a:r>
              <a:rPr lang="en-US" sz="2000" dirty="0" err="1" smtClean="0">
                <a:solidFill>
                  <a:srgbClr val="000000"/>
                </a:solidFill>
              </a:rPr>
              <a:t>Minőségügyi</a:t>
            </a:r>
            <a:r>
              <a:rPr lang="en-US" sz="2000" dirty="0" smtClean="0">
                <a:solidFill>
                  <a:srgbClr val="000000"/>
                </a:solidFill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</a:rPr>
              <a:t>terv</a:t>
            </a:r>
            <a:endParaRPr lang="en-US" sz="2000" dirty="0" smtClean="0">
              <a:solidFill>
                <a:srgbClr val="000000"/>
              </a:solidFill>
            </a:endParaRPr>
          </a:p>
          <a:p>
            <a:r>
              <a:rPr lang="en-US" sz="2000" dirty="0" smtClean="0">
                <a:solidFill>
                  <a:srgbClr val="000000"/>
                </a:solidFill>
              </a:rPr>
              <a:t>TU, MMT</a:t>
            </a:r>
          </a:p>
          <a:p>
            <a:r>
              <a:rPr lang="en-US" sz="2000" dirty="0" err="1" smtClean="0">
                <a:solidFill>
                  <a:srgbClr val="000000"/>
                </a:solidFill>
              </a:rPr>
              <a:t>Fenntarthatósági</a:t>
            </a:r>
            <a:r>
              <a:rPr lang="en-US" sz="2000" dirty="0" smtClean="0">
                <a:solidFill>
                  <a:srgbClr val="000000"/>
                </a:solidFill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</a:rPr>
              <a:t>terv</a:t>
            </a:r>
            <a:r>
              <a:rPr lang="en-US" sz="2000" dirty="0" smtClean="0">
                <a:solidFill>
                  <a:srgbClr val="000000"/>
                </a:solidFill>
              </a:rPr>
              <a:t>, </a:t>
            </a:r>
            <a:r>
              <a:rPr lang="en-US" sz="2000" dirty="0" err="1" smtClean="0">
                <a:solidFill>
                  <a:srgbClr val="000000"/>
                </a:solidFill>
              </a:rPr>
              <a:t>környezetvédelem</a:t>
            </a:r>
            <a:endParaRPr lang="en-US" sz="2000" dirty="0" smtClean="0">
              <a:solidFill>
                <a:srgbClr val="000000"/>
              </a:solidFill>
            </a:endParaRPr>
          </a:p>
          <a:p>
            <a:r>
              <a:rPr lang="en-US" sz="2000" dirty="0" err="1" smtClean="0">
                <a:solidFill>
                  <a:srgbClr val="000000"/>
                </a:solidFill>
              </a:rPr>
              <a:t>Hulladékkezelési</a:t>
            </a:r>
            <a:r>
              <a:rPr lang="en-US" sz="2000" dirty="0" smtClean="0">
                <a:solidFill>
                  <a:srgbClr val="000000"/>
                </a:solidFill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</a:rPr>
              <a:t>terv</a:t>
            </a:r>
            <a:endParaRPr lang="en-US" sz="2000" dirty="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5487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60400"/>
            <a:ext cx="7772400" cy="1470025"/>
          </a:xfrm>
        </p:spPr>
        <p:txBody>
          <a:bodyPr/>
          <a:lstStyle/>
          <a:p>
            <a:r>
              <a:rPr lang="en-US" b="1" dirty="0" smtClean="0"/>
              <a:t>A Csapat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130424"/>
            <a:ext cx="6400800" cy="4089811"/>
          </a:xfrm>
        </p:spPr>
        <p:txBody>
          <a:bodyPr>
            <a:normAutofit/>
          </a:bodyPr>
          <a:lstStyle/>
          <a:p>
            <a:r>
              <a:rPr lang="en-US" sz="3000" dirty="0" smtClean="0">
                <a:solidFill>
                  <a:srgbClr val="000000"/>
                </a:solidFill>
              </a:rPr>
              <a:t>Kivitelezés</a:t>
            </a:r>
          </a:p>
          <a:p>
            <a:endParaRPr lang="en-US" sz="2000" dirty="0">
              <a:solidFill>
                <a:srgbClr val="000000"/>
              </a:solidFill>
            </a:endParaRPr>
          </a:p>
          <a:p>
            <a:r>
              <a:rPr lang="en-US" sz="2000" dirty="0" smtClean="0">
                <a:solidFill>
                  <a:srgbClr val="000000"/>
                </a:solidFill>
              </a:rPr>
              <a:t>Dokumentumkezelési terv</a:t>
            </a:r>
          </a:p>
          <a:p>
            <a:r>
              <a:rPr lang="en-US" sz="2000" dirty="0" err="1" smtClean="0">
                <a:solidFill>
                  <a:srgbClr val="000000"/>
                </a:solidFill>
              </a:rPr>
              <a:t>Archiválás</a:t>
            </a:r>
            <a:endParaRPr lang="en-US" sz="2000" dirty="0" smtClean="0">
              <a:solidFill>
                <a:srgbClr val="000000"/>
              </a:solidFill>
            </a:endParaRPr>
          </a:p>
          <a:p>
            <a:r>
              <a:rPr lang="en-US" sz="2000" dirty="0" err="1" smtClean="0">
                <a:solidFill>
                  <a:srgbClr val="000000"/>
                </a:solidFill>
              </a:rPr>
              <a:t>Átadási</a:t>
            </a:r>
            <a:r>
              <a:rPr lang="en-US" sz="2000" dirty="0" smtClean="0">
                <a:solidFill>
                  <a:srgbClr val="000000"/>
                </a:solidFill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</a:rPr>
              <a:t>dokumentáció</a:t>
            </a:r>
            <a:endParaRPr lang="en-US" sz="2000" dirty="0" smtClean="0">
              <a:solidFill>
                <a:srgbClr val="000000"/>
              </a:solidFill>
            </a:endParaRPr>
          </a:p>
          <a:p>
            <a:r>
              <a:rPr lang="en-US" sz="2000" dirty="0" err="1" smtClean="0">
                <a:solidFill>
                  <a:srgbClr val="000000"/>
                </a:solidFill>
              </a:rPr>
              <a:t>Jelentések</a:t>
            </a:r>
            <a:r>
              <a:rPr lang="en-US" sz="2000" dirty="0" smtClean="0">
                <a:solidFill>
                  <a:srgbClr val="000000"/>
                </a:solidFill>
              </a:rPr>
              <a:t> (</a:t>
            </a:r>
            <a:r>
              <a:rPr lang="en-US" sz="2000" dirty="0" err="1" smtClean="0">
                <a:solidFill>
                  <a:srgbClr val="000000"/>
                </a:solidFill>
              </a:rPr>
              <a:t>napi</a:t>
            </a:r>
            <a:r>
              <a:rPr lang="en-US" sz="2000" dirty="0" smtClean="0">
                <a:solidFill>
                  <a:srgbClr val="000000"/>
                </a:solidFill>
              </a:rPr>
              <a:t>, </a:t>
            </a:r>
            <a:r>
              <a:rPr lang="en-US" sz="2000" dirty="0" err="1" smtClean="0">
                <a:solidFill>
                  <a:srgbClr val="000000"/>
                </a:solidFill>
              </a:rPr>
              <a:t>heti</a:t>
            </a:r>
            <a:r>
              <a:rPr lang="en-US" sz="2000" dirty="0" smtClean="0">
                <a:solidFill>
                  <a:srgbClr val="000000"/>
                </a:solidFill>
              </a:rPr>
              <a:t>, </a:t>
            </a:r>
            <a:r>
              <a:rPr lang="en-US" sz="2000" dirty="0" err="1" smtClean="0">
                <a:solidFill>
                  <a:srgbClr val="000000"/>
                </a:solidFill>
              </a:rPr>
              <a:t>havi</a:t>
            </a:r>
            <a:r>
              <a:rPr lang="en-US" sz="2000" dirty="0" smtClean="0">
                <a:solidFill>
                  <a:srgbClr val="000000"/>
                </a:solidFill>
              </a:rPr>
              <a:t>)</a:t>
            </a:r>
          </a:p>
          <a:p>
            <a:r>
              <a:rPr lang="en-US" sz="2000" dirty="0" err="1" smtClean="0">
                <a:solidFill>
                  <a:srgbClr val="000000"/>
                </a:solidFill>
              </a:rPr>
              <a:t>Üzemeltetési</a:t>
            </a:r>
            <a:r>
              <a:rPr lang="en-US" sz="2000" dirty="0" smtClean="0">
                <a:solidFill>
                  <a:srgbClr val="000000"/>
                </a:solidFill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</a:rPr>
              <a:t>terv</a:t>
            </a:r>
            <a:endParaRPr lang="en-US" sz="2000" dirty="0" smtClean="0">
              <a:solidFill>
                <a:srgbClr val="000000"/>
              </a:solidFill>
            </a:endParaRPr>
          </a:p>
          <a:p>
            <a:r>
              <a:rPr lang="en-US" sz="2000" dirty="0" err="1" smtClean="0">
                <a:solidFill>
                  <a:srgbClr val="000000"/>
                </a:solidFill>
              </a:rPr>
              <a:t>Garanciák</a:t>
            </a:r>
            <a:endParaRPr lang="en-US" sz="2000" dirty="0" smtClean="0">
              <a:solidFill>
                <a:srgbClr val="000000"/>
              </a:solidFill>
            </a:endParaRPr>
          </a:p>
          <a:p>
            <a:r>
              <a:rPr lang="en-US" sz="2000" dirty="0" err="1" smtClean="0">
                <a:solidFill>
                  <a:srgbClr val="000000"/>
                </a:solidFill>
              </a:rPr>
              <a:t>Pénzügyi</a:t>
            </a:r>
            <a:r>
              <a:rPr lang="en-US" sz="2000" dirty="0" smtClean="0">
                <a:solidFill>
                  <a:srgbClr val="000000"/>
                </a:solidFill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</a:rPr>
              <a:t>elszámolások</a:t>
            </a:r>
            <a:endParaRPr lang="en-US" sz="2000" dirty="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409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60400"/>
            <a:ext cx="7772400" cy="1470025"/>
          </a:xfrm>
        </p:spPr>
        <p:txBody>
          <a:bodyPr/>
          <a:lstStyle/>
          <a:p>
            <a:r>
              <a:rPr lang="en-US" b="1" dirty="0" smtClean="0"/>
              <a:t>A Csapat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130424"/>
            <a:ext cx="6400800" cy="4089811"/>
          </a:xfrm>
        </p:spPr>
        <p:txBody>
          <a:bodyPr>
            <a:normAutofit/>
          </a:bodyPr>
          <a:lstStyle/>
          <a:p>
            <a:r>
              <a:rPr lang="en-US" sz="3000" dirty="0" smtClean="0">
                <a:solidFill>
                  <a:srgbClr val="000000"/>
                </a:solidFill>
              </a:rPr>
              <a:t>Kivitelezés</a:t>
            </a:r>
          </a:p>
          <a:p>
            <a:r>
              <a:rPr lang="en-US" sz="2400" dirty="0" smtClean="0">
                <a:solidFill>
                  <a:srgbClr val="000000"/>
                </a:solidFill>
              </a:rPr>
              <a:t>Helyszíni organizációs terv</a:t>
            </a:r>
          </a:p>
          <a:p>
            <a:endParaRPr lang="en-US" sz="2000" dirty="0" smtClean="0">
              <a:solidFill>
                <a:srgbClr val="000000"/>
              </a:solidFill>
            </a:endParaRPr>
          </a:p>
          <a:p>
            <a:r>
              <a:rPr lang="en-US" sz="2000" dirty="0" err="1" smtClean="0">
                <a:solidFill>
                  <a:srgbClr val="000000"/>
                </a:solidFill>
              </a:rPr>
              <a:t>Közművek</a:t>
            </a:r>
            <a:r>
              <a:rPr lang="en-US" sz="2000" dirty="0" smtClean="0">
                <a:solidFill>
                  <a:srgbClr val="000000"/>
                </a:solidFill>
              </a:rPr>
              <a:t> (</a:t>
            </a:r>
            <a:r>
              <a:rPr lang="en-US" sz="2000" dirty="0" err="1" smtClean="0">
                <a:solidFill>
                  <a:srgbClr val="000000"/>
                </a:solidFill>
              </a:rPr>
              <a:t>ideiglenes</a:t>
            </a:r>
            <a:r>
              <a:rPr lang="en-US" sz="2000" dirty="0" smtClean="0">
                <a:solidFill>
                  <a:srgbClr val="000000"/>
                </a:solidFill>
              </a:rPr>
              <a:t>, </a:t>
            </a:r>
            <a:r>
              <a:rPr lang="en-US" sz="2000" dirty="0" err="1" smtClean="0">
                <a:solidFill>
                  <a:srgbClr val="000000"/>
                </a:solidFill>
              </a:rPr>
              <a:t>végleges</a:t>
            </a:r>
            <a:r>
              <a:rPr lang="en-US" sz="2000" dirty="0" smtClean="0">
                <a:solidFill>
                  <a:srgbClr val="000000"/>
                </a:solidFill>
              </a:rPr>
              <a:t>)</a:t>
            </a:r>
          </a:p>
          <a:p>
            <a:r>
              <a:rPr lang="en-US" sz="2000" dirty="0" err="1" smtClean="0">
                <a:solidFill>
                  <a:srgbClr val="000000"/>
                </a:solidFill>
              </a:rPr>
              <a:t>Forgalomtechnika</a:t>
            </a:r>
            <a:endParaRPr lang="en-US" sz="2000" dirty="0" smtClean="0">
              <a:solidFill>
                <a:srgbClr val="000000"/>
              </a:solidFill>
            </a:endParaRPr>
          </a:p>
          <a:p>
            <a:r>
              <a:rPr lang="en-US" sz="2000" dirty="0" err="1" smtClean="0">
                <a:solidFill>
                  <a:srgbClr val="000000"/>
                </a:solidFill>
              </a:rPr>
              <a:t>Ideiglenes</a:t>
            </a:r>
            <a:r>
              <a:rPr lang="en-US" sz="2000" dirty="0" smtClean="0">
                <a:solidFill>
                  <a:srgbClr val="000000"/>
                </a:solidFill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</a:rPr>
              <a:t>létesítmények</a:t>
            </a:r>
            <a:endParaRPr lang="en-US" sz="2000" dirty="0" smtClean="0">
              <a:solidFill>
                <a:srgbClr val="000000"/>
              </a:solidFill>
            </a:endParaRPr>
          </a:p>
          <a:p>
            <a:r>
              <a:rPr lang="en-US" sz="2000" dirty="0" err="1" smtClean="0">
                <a:solidFill>
                  <a:srgbClr val="000000"/>
                </a:solidFill>
              </a:rPr>
              <a:t>Biztonsági</a:t>
            </a:r>
            <a:r>
              <a:rPr lang="en-US" sz="2000" dirty="0" smtClean="0">
                <a:solidFill>
                  <a:srgbClr val="000000"/>
                </a:solidFill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</a:rPr>
              <a:t>berendezések</a:t>
            </a:r>
            <a:endParaRPr lang="en-US" sz="2000" dirty="0">
              <a:solidFill>
                <a:srgbClr val="000000"/>
              </a:solidFill>
            </a:endParaRPr>
          </a:p>
          <a:p>
            <a:r>
              <a:rPr lang="en-US" sz="2000" dirty="0" err="1">
                <a:solidFill>
                  <a:srgbClr val="000000"/>
                </a:solidFill>
              </a:rPr>
              <a:t>B</a:t>
            </a:r>
            <a:r>
              <a:rPr lang="en-US" sz="2000" dirty="0" err="1" smtClean="0">
                <a:solidFill>
                  <a:srgbClr val="000000"/>
                </a:solidFill>
              </a:rPr>
              <a:t>eléptetés</a:t>
            </a:r>
            <a:r>
              <a:rPr lang="en-US" sz="2000" dirty="0" smtClean="0">
                <a:solidFill>
                  <a:srgbClr val="000000"/>
                </a:solidFill>
              </a:rPr>
              <a:t>, </a:t>
            </a:r>
            <a:r>
              <a:rPr lang="en-US" sz="2000" dirty="0" err="1" smtClean="0">
                <a:solidFill>
                  <a:srgbClr val="000000"/>
                </a:solidFill>
              </a:rPr>
              <a:t>regisztráció</a:t>
            </a:r>
            <a:endParaRPr lang="en-US" sz="2000" dirty="0" smtClean="0">
              <a:solidFill>
                <a:srgbClr val="000000"/>
              </a:solidFill>
            </a:endParaRPr>
          </a:p>
          <a:p>
            <a:r>
              <a:rPr lang="en-US" sz="2000" dirty="0" err="1" smtClean="0">
                <a:solidFill>
                  <a:srgbClr val="000000"/>
                </a:solidFill>
              </a:rPr>
              <a:t>Segédüzemek</a:t>
            </a:r>
            <a:endParaRPr lang="en-US" sz="2000" dirty="0" smtClean="0">
              <a:solidFill>
                <a:srgbClr val="000000"/>
              </a:solidFill>
            </a:endParaRPr>
          </a:p>
          <a:p>
            <a:r>
              <a:rPr lang="en-US" sz="2000" dirty="0" err="1" smtClean="0">
                <a:solidFill>
                  <a:srgbClr val="000000"/>
                </a:solidFill>
              </a:rPr>
              <a:t>Depok</a:t>
            </a:r>
            <a:r>
              <a:rPr lang="en-US" sz="2000" dirty="0" smtClean="0">
                <a:solidFill>
                  <a:srgbClr val="000000"/>
                </a:solidFill>
              </a:rPr>
              <a:t>, </a:t>
            </a:r>
            <a:r>
              <a:rPr lang="en-US" sz="2000" dirty="0" err="1" smtClean="0">
                <a:solidFill>
                  <a:srgbClr val="000000"/>
                </a:solidFill>
              </a:rPr>
              <a:t>raktárak</a:t>
            </a:r>
            <a:endParaRPr lang="en-US" sz="2000" dirty="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3098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60400"/>
            <a:ext cx="7772400" cy="1470025"/>
          </a:xfrm>
        </p:spPr>
        <p:txBody>
          <a:bodyPr/>
          <a:lstStyle/>
          <a:p>
            <a:r>
              <a:rPr lang="en-US" b="1" dirty="0" smtClean="0"/>
              <a:t>A Csapat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130424"/>
            <a:ext cx="6400800" cy="4089811"/>
          </a:xfrm>
        </p:spPr>
        <p:txBody>
          <a:bodyPr/>
          <a:lstStyle/>
          <a:p>
            <a:r>
              <a:rPr lang="en-US" sz="3000" dirty="0" smtClean="0">
                <a:solidFill>
                  <a:srgbClr val="000000"/>
                </a:solidFill>
              </a:rPr>
              <a:t>Kivitelezés</a:t>
            </a:r>
          </a:p>
          <a:p>
            <a:endParaRPr lang="en-US" sz="2400" dirty="0">
              <a:solidFill>
                <a:srgbClr val="000000"/>
              </a:solidFill>
            </a:endParaRPr>
          </a:p>
          <a:p>
            <a:r>
              <a:rPr lang="en-US" sz="2400" dirty="0" smtClean="0">
                <a:solidFill>
                  <a:srgbClr val="000000"/>
                </a:solidFill>
              </a:rPr>
              <a:t>Helyszíni organizációs terv</a:t>
            </a:r>
          </a:p>
          <a:p>
            <a:endParaRPr lang="en-US" sz="2000" dirty="0" smtClean="0">
              <a:solidFill>
                <a:srgbClr val="000000"/>
              </a:solidFill>
            </a:endParaRPr>
          </a:p>
          <a:p>
            <a:r>
              <a:rPr lang="en-US" sz="2000" dirty="0" err="1" smtClean="0">
                <a:solidFill>
                  <a:srgbClr val="000000"/>
                </a:solidFill>
              </a:rPr>
              <a:t>Közlekedési</a:t>
            </a:r>
            <a:r>
              <a:rPr lang="en-US" sz="2000" dirty="0" smtClean="0">
                <a:solidFill>
                  <a:srgbClr val="000000"/>
                </a:solidFill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</a:rPr>
              <a:t>útvonalak</a:t>
            </a:r>
            <a:endParaRPr lang="en-US" sz="2000" dirty="0" smtClean="0">
              <a:solidFill>
                <a:srgbClr val="000000"/>
              </a:solidFill>
            </a:endParaRPr>
          </a:p>
          <a:p>
            <a:r>
              <a:rPr lang="en-US" sz="2000" dirty="0" err="1" smtClean="0">
                <a:solidFill>
                  <a:srgbClr val="000000"/>
                </a:solidFill>
              </a:rPr>
              <a:t>Anyagszállítás</a:t>
            </a:r>
            <a:endParaRPr lang="en-US" sz="2000" dirty="0" smtClean="0">
              <a:solidFill>
                <a:srgbClr val="000000"/>
              </a:solidFill>
            </a:endParaRPr>
          </a:p>
          <a:p>
            <a:r>
              <a:rPr lang="en-US" sz="2000" dirty="0" err="1" smtClean="0">
                <a:solidFill>
                  <a:srgbClr val="000000"/>
                </a:solidFill>
              </a:rPr>
              <a:t>Daruzás</a:t>
            </a:r>
            <a:r>
              <a:rPr lang="en-US" sz="2000" dirty="0" smtClean="0">
                <a:solidFill>
                  <a:srgbClr val="000000"/>
                </a:solidFill>
              </a:rPr>
              <a:t>, </a:t>
            </a:r>
            <a:r>
              <a:rPr lang="en-US" sz="2000" dirty="0" err="1" smtClean="0">
                <a:solidFill>
                  <a:srgbClr val="000000"/>
                </a:solidFill>
              </a:rPr>
              <a:t>függőleges</a:t>
            </a:r>
            <a:r>
              <a:rPr lang="en-US" sz="2000" dirty="0" smtClean="0">
                <a:solidFill>
                  <a:srgbClr val="000000"/>
                </a:solidFill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</a:rPr>
              <a:t>szállítás</a:t>
            </a:r>
            <a:endParaRPr lang="en-US" sz="2000" dirty="0" smtClean="0">
              <a:solidFill>
                <a:srgbClr val="000000"/>
              </a:solidFill>
            </a:endParaRPr>
          </a:p>
          <a:p>
            <a:r>
              <a:rPr lang="en-US" sz="2000" dirty="0" err="1" smtClean="0">
                <a:solidFill>
                  <a:srgbClr val="000000"/>
                </a:solidFill>
              </a:rPr>
              <a:t>Hulladékkezelés</a:t>
            </a:r>
            <a:endParaRPr lang="en-US" sz="2000" dirty="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035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60400"/>
            <a:ext cx="7772400" cy="1470025"/>
          </a:xfrm>
        </p:spPr>
        <p:txBody>
          <a:bodyPr/>
          <a:lstStyle/>
          <a:p>
            <a:r>
              <a:rPr lang="en-US" b="1" dirty="0" smtClean="0"/>
              <a:t>A Csapat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0371" y="2130424"/>
            <a:ext cx="7055765" cy="4089811"/>
          </a:xfrm>
        </p:spPr>
        <p:txBody>
          <a:bodyPr>
            <a:normAutofit/>
          </a:bodyPr>
          <a:lstStyle/>
          <a:p>
            <a:r>
              <a:rPr lang="en-US" sz="3000" dirty="0" smtClean="0">
                <a:solidFill>
                  <a:srgbClr val="000000"/>
                </a:solidFill>
              </a:rPr>
              <a:t>Kivitelezés</a:t>
            </a:r>
          </a:p>
          <a:p>
            <a:endParaRPr lang="en-US" sz="2000" dirty="0">
              <a:solidFill>
                <a:srgbClr val="000000"/>
              </a:solidFill>
            </a:endParaRPr>
          </a:p>
          <a:p>
            <a:r>
              <a:rPr lang="en-US" sz="2000" dirty="0" smtClean="0">
                <a:solidFill>
                  <a:srgbClr val="000000"/>
                </a:solidFill>
              </a:rPr>
              <a:t>Alvállalkozói politika</a:t>
            </a:r>
          </a:p>
          <a:p>
            <a:r>
              <a:rPr lang="en-US" sz="2000" dirty="0" err="1" smtClean="0">
                <a:solidFill>
                  <a:srgbClr val="000000"/>
                </a:solidFill>
              </a:rPr>
              <a:t>Mennyiségi</a:t>
            </a:r>
            <a:r>
              <a:rPr lang="en-US" sz="2000" dirty="0" smtClean="0">
                <a:solidFill>
                  <a:srgbClr val="000000"/>
                </a:solidFill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</a:rPr>
              <a:t>ellenőrzés</a:t>
            </a:r>
            <a:r>
              <a:rPr lang="en-US" sz="2000" dirty="0" smtClean="0">
                <a:solidFill>
                  <a:srgbClr val="000000"/>
                </a:solidFill>
              </a:rPr>
              <a:t> – tender </a:t>
            </a:r>
            <a:r>
              <a:rPr lang="en-US" sz="2000" dirty="0" err="1" smtClean="0">
                <a:solidFill>
                  <a:srgbClr val="000000"/>
                </a:solidFill>
              </a:rPr>
              <a:t>során</a:t>
            </a:r>
            <a:r>
              <a:rPr lang="en-US" sz="2000" dirty="0" smtClean="0">
                <a:solidFill>
                  <a:srgbClr val="000000"/>
                </a:solidFill>
              </a:rPr>
              <a:t>?</a:t>
            </a:r>
          </a:p>
          <a:p>
            <a:r>
              <a:rPr lang="en-US" sz="2000" dirty="0" err="1" smtClean="0">
                <a:solidFill>
                  <a:srgbClr val="000000"/>
                </a:solidFill>
              </a:rPr>
              <a:t>Többletmunka</a:t>
            </a:r>
            <a:r>
              <a:rPr lang="en-US" sz="2000" dirty="0" smtClean="0">
                <a:solidFill>
                  <a:srgbClr val="000000"/>
                </a:solidFill>
              </a:rPr>
              <a:t>/</a:t>
            </a:r>
            <a:r>
              <a:rPr lang="en-US" sz="2000" dirty="0" err="1" smtClean="0">
                <a:solidFill>
                  <a:srgbClr val="000000"/>
                </a:solidFill>
              </a:rPr>
              <a:t>pótmunka</a:t>
            </a:r>
            <a:endParaRPr lang="en-US" sz="2000" dirty="0" smtClean="0">
              <a:solidFill>
                <a:srgbClr val="000000"/>
              </a:solidFill>
            </a:endParaRPr>
          </a:p>
          <a:p>
            <a:r>
              <a:rPr lang="en-US" sz="2000" dirty="0" err="1" smtClean="0">
                <a:solidFill>
                  <a:srgbClr val="000000"/>
                </a:solidFill>
              </a:rPr>
              <a:t>Optimalizálás</a:t>
            </a:r>
            <a:endParaRPr lang="en-US" sz="2000" dirty="0" smtClean="0">
              <a:solidFill>
                <a:srgbClr val="000000"/>
              </a:solidFill>
            </a:endParaRPr>
          </a:p>
          <a:p>
            <a:r>
              <a:rPr lang="en-US" sz="2000" dirty="0" err="1" smtClean="0">
                <a:solidFill>
                  <a:srgbClr val="000000"/>
                </a:solidFill>
              </a:rPr>
              <a:t>Beszerzési</a:t>
            </a:r>
            <a:r>
              <a:rPr lang="en-US" sz="2000" dirty="0" smtClean="0">
                <a:solidFill>
                  <a:srgbClr val="000000"/>
                </a:solidFill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</a:rPr>
              <a:t>politika</a:t>
            </a:r>
            <a:r>
              <a:rPr lang="en-US" sz="2000" dirty="0" smtClean="0">
                <a:solidFill>
                  <a:srgbClr val="000000"/>
                </a:solidFill>
              </a:rPr>
              <a:t> – </a:t>
            </a:r>
            <a:r>
              <a:rPr lang="en-US" sz="2000" dirty="0" err="1" smtClean="0">
                <a:solidFill>
                  <a:srgbClr val="000000"/>
                </a:solidFill>
              </a:rPr>
              <a:t>saját</a:t>
            </a:r>
            <a:r>
              <a:rPr lang="en-US" sz="2000" dirty="0" smtClean="0">
                <a:solidFill>
                  <a:srgbClr val="000000"/>
                </a:solidFill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</a:rPr>
              <a:t>beszerzés</a:t>
            </a:r>
            <a:endParaRPr lang="en-US" sz="2000" dirty="0" smtClean="0">
              <a:solidFill>
                <a:srgbClr val="000000"/>
              </a:solidFill>
            </a:endParaRPr>
          </a:p>
          <a:p>
            <a:r>
              <a:rPr lang="en-US" sz="2000" dirty="0" err="1" smtClean="0">
                <a:solidFill>
                  <a:srgbClr val="000000"/>
                </a:solidFill>
              </a:rPr>
              <a:t>Garanciavállalás</a:t>
            </a:r>
            <a:endParaRPr lang="en-US" sz="2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4364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60400"/>
            <a:ext cx="7772400" cy="1470025"/>
          </a:xfrm>
        </p:spPr>
        <p:txBody>
          <a:bodyPr/>
          <a:lstStyle/>
          <a:p>
            <a:r>
              <a:rPr lang="en-US" b="1" dirty="0" smtClean="0"/>
              <a:t>A Csapat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130425"/>
            <a:ext cx="6400800" cy="4068100"/>
          </a:xfrm>
        </p:spPr>
        <p:txBody>
          <a:bodyPr/>
          <a:lstStyle/>
          <a:p>
            <a:r>
              <a:rPr lang="en-US" sz="3000" dirty="0" smtClean="0">
                <a:solidFill>
                  <a:srgbClr val="000000"/>
                </a:solidFill>
              </a:rPr>
              <a:t>Kivitelezés</a:t>
            </a:r>
          </a:p>
          <a:p>
            <a:endParaRPr lang="en-US" sz="2000" dirty="0">
              <a:solidFill>
                <a:srgbClr val="000000"/>
              </a:solidFill>
            </a:endParaRPr>
          </a:p>
          <a:p>
            <a:r>
              <a:rPr lang="en-US" sz="2000" dirty="0" smtClean="0">
                <a:solidFill>
                  <a:srgbClr val="000000"/>
                </a:solidFill>
              </a:rPr>
              <a:t>Használatbavételi engedély</a:t>
            </a:r>
          </a:p>
          <a:p>
            <a:r>
              <a:rPr lang="en-US" sz="2000" dirty="0" err="1" smtClean="0">
                <a:solidFill>
                  <a:srgbClr val="000000"/>
                </a:solidFill>
              </a:rPr>
              <a:t>Szerződéses</a:t>
            </a:r>
            <a:r>
              <a:rPr lang="en-US" sz="2000" dirty="0" smtClean="0">
                <a:solidFill>
                  <a:srgbClr val="000000"/>
                </a:solidFill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</a:rPr>
              <a:t>kötelem</a:t>
            </a:r>
            <a:r>
              <a:rPr lang="en-US" sz="2000" dirty="0" smtClean="0">
                <a:solidFill>
                  <a:srgbClr val="000000"/>
                </a:solidFill>
              </a:rPr>
              <a:t>?</a:t>
            </a:r>
          </a:p>
          <a:p>
            <a:r>
              <a:rPr lang="en-US" sz="2000" dirty="0" err="1" smtClean="0">
                <a:solidFill>
                  <a:srgbClr val="000000"/>
                </a:solidFill>
              </a:rPr>
              <a:t>Jogerős</a:t>
            </a:r>
            <a:r>
              <a:rPr lang="en-US" sz="2000" dirty="0" smtClean="0">
                <a:solidFill>
                  <a:srgbClr val="000000"/>
                </a:solidFill>
              </a:rPr>
              <a:t> status?</a:t>
            </a:r>
          </a:p>
          <a:p>
            <a:r>
              <a:rPr lang="en-US" sz="2000" dirty="0" err="1" smtClean="0">
                <a:solidFill>
                  <a:srgbClr val="000000"/>
                </a:solidFill>
              </a:rPr>
              <a:t>Műszaki</a:t>
            </a:r>
            <a:r>
              <a:rPr lang="en-US" sz="2000" dirty="0" smtClean="0">
                <a:solidFill>
                  <a:srgbClr val="000000"/>
                </a:solidFill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</a:rPr>
              <a:t>átadás</a:t>
            </a:r>
            <a:r>
              <a:rPr lang="en-US" sz="2000" dirty="0" smtClean="0">
                <a:solidFill>
                  <a:srgbClr val="000000"/>
                </a:solidFill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</a:rPr>
              <a:t>átvétel</a:t>
            </a:r>
            <a:endParaRPr lang="en-US" sz="2000" dirty="0" smtClean="0">
              <a:solidFill>
                <a:srgbClr val="000000"/>
              </a:solidFill>
            </a:endParaRPr>
          </a:p>
          <a:p>
            <a:r>
              <a:rPr lang="en-US" sz="2000" dirty="0" err="1" smtClean="0">
                <a:solidFill>
                  <a:srgbClr val="000000"/>
                </a:solidFill>
              </a:rPr>
              <a:t>Hibalisták</a:t>
            </a:r>
            <a:r>
              <a:rPr lang="en-US" sz="2000" dirty="0" smtClean="0">
                <a:solidFill>
                  <a:srgbClr val="000000"/>
                </a:solidFill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</a:rPr>
              <a:t>felvétele</a:t>
            </a:r>
            <a:r>
              <a:rPr lang="en-US" sz="2000" dirty="0" smtClean="0">
                <a:solidFill>
                  <a:srgbClr val="000000"/>
                </a:solidFill>
              </a:rPr>
              <a:t>, </a:t>
            </a:r>
            <a:r>
              <a:rPr lang="en-US" sz="2000" dirty="0" err="1" smtClean="0">
                <a:solidFill>
                  <a:srgbClr val="000000"/>
                </a:solidFill>
              </a:rPr>
              <a:t>ellenőrzése</a:t>
            </a:r>
            <a:endParaRPr lang="en-US" sz="2000" dirty="0" smtClean="0">
              <a:solidFill>
                <a:srgbClr val="000000"/>
              </a:solidFill>
            </a:endParaRPr>
          </a:p>
          <a:p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5004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60400"/>
            <a:ext cx="7772400" cy="1470025"/>
          </a:xfrm>
        </p:spPr>
        <p:txBody>
          <a:bodyPr/>
          <a:lstStyle/>
          <a:p>
            <a:r>
              <a:rPr lang="en-US" b="1" dirty="0" smtClean="0"/>
              <a:t>A Csapat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130425"/>
            <a:ext cx="6400800" cy="4068100"/>
          </a:xfrm>
        </p:spPr>
        <p:txBody>
          <a:bodyPr/>
          <a:lstStyle/>
          <a:p>
            <a:r>
              <a:rPr lang="en-US" sz="3000" dirty="0" smtClean="0">
                <a:solidFill>
                  <a:srgbClr val="000000"/>
                </a:solidFill>
              </a:rPr>
              <a:t>Kivitelezés</a:t>
            </a:r>
          </a:p>
          <a:p>
            <a:endParaRPr lang="en-US" sz="2000" dirty="0">
              <a:solidFill>
                <a:srgbClr val="000000"/>
              </a:solidFill>
            </a:endParaRPr>
          </a:p>
          <a:p>
            <a:r>
              <a:rPr lang="en-US" sz="2000" dirty="0" smtClean="0">
                <a:solidFill>
                  <a:srgbClr val="000000"/>
                </a:solidFill>
              </a:rPr>
              <a:t>Átadási dokumentáció</a:t>
            </a:r>
          </a:p>
          <a:p>
            <a:r>
              <a:rPr lang="en-US" sz="2000" dirty="0" err="1" smtClean="0">
                <a:solidFill>
                  <a:srgbClr val="000000"/>
                </a:solidFill>
              </a:rPr>
              <a:t>Dokumentumok</a:t>
            </a:r>
            <a:r>
              <a:rPr lang="en-US" sz="2000" dirty="0" smtClean="0">
                <a:solidFill>
                  <a:srgbClr val="000000"/>
                </a:solidFill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</a:rPr>
              <a:t>ütemezése</a:t>
            </a:r>
            <a:endParaRPr lang="en-US" sz="2000" dirty="0" smtClean="0">
              <a:solidFill>
                <a:srgbClr val="000000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0652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60400"/>
            <a:ext cx="7772400" cy="1470025"/>
          </a:xfrm>
        </p:spPr>
        <p:txBody>
          <a:bodyPr/>
          <a:lstStyle/>
          <a:p>
            <a:r>
              <a:rPr lang="en-US" b="1" dirty="0" smtClean="0"/>
              <a:t>A Csapat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130335"/>
            <a:ext cx="6400800" cy="3720812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A Megrendelő a megállapodott terméket kell, hogy kapja a szerződésben rögzített műszaki tartalommal, minőségben és időben!</a:t>
            </a:r>
          </a:p>
          <a:p>
            <a:r>
              <a:rPr lang="en-US" dirty="0" err="1" smtClean="0">
                <a:solidFill>
                  <a:srgbClr val="000000"/>
                </a:solidFill>
              </a:rPr>
              <a:t>Finanszírozáshoz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szükséges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minden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adminisztráció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korrekt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biztosítása</a:t>
            </a:r>
            <a:r>
              <a:rPr lang="en-US" dirty="0" smtClean="0">
                <a:solidFill>
                  <a:srgbClr val="000000"/>
                </a:solidFill>
              </a:rPr>
              <a:t>!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5004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60400"/>
            <a:ext cx="7772400" cy="1470025"/>
          </a:xfrm>
        </p:spPr>
        <p:txBody>
          <a:bodyPr/>
          <a:lstStyle/>
          <a:p>
            <a:r>
              <a:rPr lang="en-US" b="1" dirty="0" err="1" smtClean="0"/>
              <a:t>Bemutatott</a:t>
            </a:r>
            <a:r>
              <a:rPr lang="en-US" b="1" dirty="0" smtClean="0"/>
              <a:t> </a:t>
            </a:r>
            <a:r>
              <a:rPr lang="en-US" b="1" dirty="0" err="1" smtClean="0"/>
              <a:t>témák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130425"/>
            <a:ext cx="6400800" cy="3508375"/>
          </a:xfrm>
        </p:spPr>
        <p:txBody>
          <a:bodyPr/>
          <a:lstStyle/>
          <a:p>
            <a:r>
              <a:rPr lang="en-US" dirty="0" err="1" smtClean="0">
                <a:solidFill>
                  <a:schemeClr val="tx1"/>
                </a:solidFill>
              </a:rPr>
              <a:t>Bevezető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gondolatok</a:t>
            </a:r>
            <a:endParaRPr lang="en-US" dirty="0" smtClean="0">
              <a:solidFill>
                <a:schemeClr val="tx1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Milyen pályán focizunk?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Az építőipari mátrix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A Csapat</a:t>
            </a:r>
          </a:p>
          <a:p>
            <a:r>
              <a:rPr lang="en-US" b="1" u="sng" dirty="0" smtClean="0">
                <a:solidFill>
                  <a:srgbClr val="008000"/>
                </a:solidFill>
              </a:rPr>
              <a:t>Hova tartunk?</a:t>
            </a:r>
          </a:p>
          <a:p>
            <a:endParaRPr lang="en-US" dirty="0" smtClean="0">
              <a:solidFill>
                <a:schemeClr val="tx1"/>
              </a:solidFill>
            </a:endParaRPr>
          </a:p>
          <a:p>
            <a:endParaRPr lang="en-US" dirty="0" smtClean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121586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60400"/>
            <a:ext cx="7772400" cy="1470025"/>
          </a:xfrm>
        </p:spPr>
        <p:txBody>
          <a:bodyPr/>
          <a:lstStyle/>
          <a:p>
            <a:r>
              <a:rPr lang="en-US" b="1" dirty="0" smtClean="0"/>
              <a:t>Hova tartunk?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130335"/>
            <a:ext cx="6400800" cy="3720812"/>
          </a:xfrm>
        </p:spPr>
        <p:txBody>
          <a:bodyPr>
            <a:normAutofit/>
          </a:bodyPr>
          <a:lstStyle/>
          <a:p>
            <a:endParaRPr lang="en-US" dirty="0" smtClean="0">
              <a:solidFill>
                <a:srgbClr val="000000"/>
              </a:solidFill>
            </a:endParaRPr>
          </a:p>
          <a:p>
            <a:r>
              <a:rPr lang="en-US" dirty="0" smtClean="0">
                <a:solidFill>
                  <a:srgbClr val="000000"/>
                </a:solidFill>
              </a:rPr>
              <a:t>EU források (2014-2020)</a:t>
            </a:r>
          </a:p>
          <a:p>
            <a:endParaRPr lang="en-US" dirty="0" smtClean="0">
              <a:solidFill>
                <a:srgbClr val="000000"/>
              </a:solidFill>
            </a:endParaRPr>
          </a:p>
          <a:p>
            <a:r>
              <a:rPr lang="en-US" dirty="0" smtClean="0">
                <a:solidFill>
                  <a:srgbClr val="000000"/>
                </a:solidFill>
              </a:rPr>
              <a:t>Erőforrás probléma</a:t>
            </a:r>
          </a:p>
          <a:p>
            <a:endParaRPr lang="en-US" dirty="0">
              <a:solidFill>
                <a:srgbClr val="000000"/>
              </a:solidFill>
            </a:endParaRPr>
          </a:p>
          <a:p>
            <a:r>
              <a:rPr lang="en-US" dirty="0" smtClean="0">
                <a:solidFill>
                  <a:srgbClr val="000000"/>
                </a:solidFill>
              </a:rPr>
              <a:t>Választások 2018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8508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60400"/>
            <a:ext cx="7772400" cy="1470025"/>
          </a:xfrm>
        </p:spPr>
        <p:txBody>
          <a:bodyPr/>
          <a:lstStyle/>
          <a:p>
            <a:r>
              <a:rPr lang="en-US" b="1" dirty="0" err="1" smtClean="0"/>
              <a:t>Bevezető</a:t>
            </a:r>
            <a:r>
              <a:rPr lang="en-US" b="1" dirty="0" smtClean="0"/>
              <a:t> </a:t>
            </a:r>
            <a:r>
              <a:rPr lang="en-US" b="1" dirty="0" err="1" smtClean="0"/>
              <a:t>gondolatok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130425"/>
            <a:ext cx="6400800" cy="3508375"/>
          </a:xfrm>
        </p:spPr>
        <p:txBody>
          <a:bodyPr>
            <a:normAutofit/>
          </a:bodyPr>
          <a:lstStyle/>
          <a:p>
            <a:r>
              <a:rPr lang="en-US" sz="3000" u="sng" dirty="0" smtClean="0">
                <a:solidFill>
                  <a:schemeClr val="tx1"/>
                </a:solidFill>
              </a:rPr>
              <a:t>Felelősség</a:t>
            </a:r>
          </a:p>
          <a:p>
            <a:r>
              <a:rPr lang="en-US" sz="3000" dirty="0" smtClean="0">
                <a:solidFill>
                  <a:schemeClr val="tx1"/>
                </a:solidFill>
              </a:rPr>
              <a:t>Épített környezetünk</a:t>
            </a:r>
            <a:endParaRPr lang="en-US" sz="3000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7500" y="3456893"/>
            <a:ext cx="5969000" cy="298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9171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60400"/>
            <a:ext cx="7772400" cy="1470025"/>
          </a:xfrm>
        </p:spPr>
        <p:txBody>
          <a:bodyPr/>
          <a:lstStyle/>
          <a:p>
            <a:r>
              <a:rPr lang="en-US" b="1" dirty="0" smtClean="0"/>
              <a:t>Hova tartunk?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130335"/>
            <a:ext cx="6400800" cy="3720812"/>
          </a:xfrm>
        </p:spPr>
        <p:txBody>
          <a:bodyPr>
            <a:normAutofit/>
          </a:bodyPr>
          <a:lstStyle/>
          <a:p>
            <a:endParaRPr lang="en-US" dirty="0" smtClean="0">
              <a:solidFill>
                <a:srgbClr val="000000"/>
              </a:solidFill>
            </a:endParaRPr>
          </a:p>
          <a:p>
            <a:r>
              <a:rPr lang="en-US" dirty="0" smtClean="0">
                <a:solidFill>
                  <a:srgbClr val="000000"/>
                </a:solidFill>
              </a:rPr>
              <a:t>3D Tervezés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BIM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Energiahatékonyság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Fenntarthatóság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7710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60400"/>
            <a:ext cx="7772400" cy="1470025"/>
          </a:xfrm>
        </p:spPr>
        <p:txBody>
          <a:bodyPr/>
          <a:lstStyle/>
          <a:p>
            <a:r>
              <a:rPr lang="en-US" b="1" dirty="0" smtClean="0"/>
              <a:t>Hova tartunk?</a:t>
            </a:r>
            <a:endParaRPr lang="en-US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235" y="1869190"/>
            <a:ext cx="6026509" cy="31940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9633" y="3858791"/>
            <a:ext cx="4278906" cy="2847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3689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60400"/>
            <a:ext cx="7772400" cy="1470025"/>
          </a:xfrm>
        </p:spPr>
        <p:txBody>
          <a:bodyPr/>
          <a:lstStyle/>
          <a:p>
            <a:r>
              <a:rPr lang="en-US" b="1" dirty="0" smtClean="0"/>
              <a:t>Hova tartunk?</a:t>
            </a:r>
            <a:endParaRPr lang="en-US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6389" y="2513395"/>
            <a:ext cx="4294923" cy="2861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930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60400"/>
            <a:ext cx="7772400" cy="1470025"/>
          </a:xfrm>
        </p:spPr>
        <p:txBody>
          <a:bodyPr/>
          <a:lstStyle/>
          <a:p>
            <a:r>
              <a:rPr lang="en-US" b="1" dirty="0" smtClean="0"/>
              <a:t>Üzenet…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130335"/>
            <a:ext cx="6400800" cy="3720812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Alázat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Tisztesség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Tapasztalat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Munka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353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620689"/>
            <a:ext cx="7772400" cy="1080119"/>
          </a:xfrm>
        </p:spPr>
        <p:txBody>
          <a:bodyPr/>
          <a:lstStyle/>
          <a:p>
            <a:r>
              <a:rPr lang="hu-HU" b="1" dirty="0" smtClean="0"/>
              <a:t>Kérdések</a:t>
            </a:r>
            <a:endParaRPr lang="hu-HU" b="1" dirty="0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u-HU" dirty="0">
              <a:solidFill>
                <a:schemeClr val="tx1"/>
              </a:solidFill>
            </a:endParaRPr>
          </a:p>
        </p:txBody>
      </p:sp>
      <p:pic>
        <p:nvPicPr>
          <p:cNvPr id="14338" name="Picture 2" descr="http://t2.gstatic.com/images?q=tbn:ANd9GcRYinpsS_dGzccz7xO5u59MpVGfYjTAp4PFLHFcTb_jGJBj_l2_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1700808"/>
            <a:ext cx="7200800" cy="480053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53463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3568" y="2636912"/>
            <a:ext cx="7772400" cy="1080119"/>
          </a:xfrm>
        </p:spPr>
        <p:txBody>
          <a:bodyPr>
            <a:normAutofit/>
          </a:bodyPr>
          <a:lstStyle/>
          <a:p>
            <a:r>
              <a:rPr lang="hu-HU" sz="6000" dirty="0" smtClean="0"/>
              <a:t>Köszönöm a figyelmet!</a:t>
            </a:r>
            <a:endParaRPr lang="hu-HU" sz="6000" dirty="0"/>
          </a:p>
        </p:txBody>
      </p:sp>
    </p:spTree>
    <p:extLst>
      <p:ext uri="{BB962C8B-B14F-4D97-AF65-F5344CB8AC3E}">
        <p14:creationId xmlns:p14="http://schemas.microsoft.com/office/powerpoint/2010/main" val="225995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60400"/>
            <a:ext cx="7772400" cy="1470025"/>
          </a:xfrm>
        </p:spPr>
        <p:txBody>
          <a:bodyPr/>
          <a:lstStyle/>
          <a:p>
            <a:r>
              <a:rPr lang="en-US" b="1" dirty="0" err="1" smtClean="0"/>
              <a:t>Bevezető</a:t>
            </a:r>
            <a:r>
              <a:rPr lang="en-US" b="1" dirty="0" smtClean="0"/>
              <a:t> </a:t>
            </a:r>
            <a:r>
              <a:rPr lang="en-US" b="1" dirty="0" err="1" smtClean="0"/>
              <a:t>gondolatok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130425"/>
            <a:ext cx="6400800" cy="3508375"/>
          </a:xfrm>
        </p:spPr>
        <p:txBody>
          <a:bodyPr>
            <a:normAutofit/>
          </a:bodyPr>
          <a:lstStyle/>
          <a:p>
            <a:r>
              <a:rPr lang="en-US" sz="3000" u="sng" dirty="0" smtClean="0">
                <a:solidFill>
                  <a:schemeClr val="tx1"/>
                </a:solidFill>
              </a:rPr>
              <a:t>Szaktudást igényel</a:t>
            </a:r>
          </a:p>
          <a:p>
            <a:r>
              <a:rPr lang="en-US" sz="3000" dirty="0" smtClean="0">
                <a:solidFill>
                  <a:schemeClr val="tx1"/>
                </a:solidFill>
              </a:rPr>
              <a:t>Mérnöki teljesítmény</a:t>
            </a:r>
          </a:p>
          <a:p>
            <a:r>
              <a:rPr lang="en-US" sz="3000" dirty="0" smtClean="0">
                <a:solidFill>
                  <a:schemeClr val="tx1"/>
                </a:solidFill>
              </a:rPr>
              <a:t>Hatékony épület</a:t>
            </a:r>
            <a:endParaRPr lang="en-US" sz="3000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59627" y="3813832"/>
            <a:ext cx="4117207" cy="285950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169" y="3802823"/>
            <a:ext cx="4320173" cy="2870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3723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60400"/>
            <a:ext cx="7772400" cy="1470025"/>
          </a:xfrm>
        </p:spPr>
        <p:txBody>
          <a:bodyPr/>
          <a:lstStyle/>
          <a:p>
            <a:r>
              <a:rPr lang="en-US" b="1" dirty="0" err="1" smtClean="0"/>
              <a:t>Bevezető</a:t>
            </a:r>
            <a:r>
              <a:rPr lang="en-US" b="1" dirty="0" smtClean="0"/>
              <a:t> </a:t>
            </a:r>
            <a:r>
              <a:rPr lang="en-US" b="1" dirty="0" err="1" smtClean="0"/>
              <a:t>gondolatok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130425"/>
            <a:ext cx="6400800" cy="3508375"/>
          </a:xfrm>
        </p:spPr>
        <p:txBody>
          <a:bodyPr>
            <a:normAutofit/>
          </a:bodyPr>
          <a:lstStyle/>
          <a:p>
            <a:r>
              <a:rPr lang="en-US" sz="3000" dirty="0" smtClean="0">
                <a:solidFill>
                  <a:schemeClr val="tx1"/>
                </a:solidFill>
              </a:rPr>
              <a:t>Rendkívül összetett és “kockázatos”</a:t>
            </a:r>
          </a:p>
          <a:p>
            <a:r>
              <a:rPr lang="en-US" sz="3000" dirty="0" err="1" smtClean="0">
                <a:solidFill>
                  <a:schemeClr val="tx1"/>
                </a:solidFill>
              </a:rPr>
              <a:t>Szabályok</a:t>
            </a:r>
            <a:r>
              <a:rPr lang="en-US" sz="3000" dirty="0" smtClean="0">
                <a:solidFill>
                  <a:schemeClr val="tx1"/>
                </a:solidFill>
              </a:rPr>
              <a:t> </a:t>
            </a:r>
            <a:r>
              <a:rPr lang="en-US" sz="3000" dirty="0" err="1" smtClean="0">
                <a:solidFill>
                  <a:schemeClr val="tx1"/>
                </a:solidFill>
              </a:rPr>
              <a:t>és</a:t>
            </a:r>
            <a:r>
              <a:rPr lang="en-US" sz="3000" dirty="0" smtClean="0">
                <a:solidFill>
                  <a:schemeClr val="tx1"/>
                </a:solidFill>
              </a:rPr>
              <a:t> </a:t>
            </a:r>
            <a:r>
              <a:rPr lang="en-US" sz="3000" dirty="0" err="1" smtClean="0">
                <a:solidFill>
                  <a:schemeClr val="tx1"/>
                </a:solidFill>
              </a:rPr>
              <a:t>keretek</a:t>
            </a:r>
            <a:r>
              <a:rPr lang="en-US" sz="3000" dirty="0" smtClean="0">
                <a:solidFill>
                  <a:schemeClr val="tx1"/>
                </a:solidFill>
              </a:rPr>
              <a:t> </a:t>
            </a:r>
            <a:r>
              <a:rPr lang="en-US" sz="3000" dirty="0" err="1" smtClean="0">
                <a:solidFill>
                  <a:schemeClr val="tx1"/>
                </a:solidFill>
              </a:rPr>
              <a:t>között</a:t>
            </a:r>
            <a:r>
              <a:rPr lang="en-US" sz="3000" dirty="0" smtClean="0">
                <a:solidFill>
                  <a:schemeClr val="tx1"/>
                </a:solidFill>
              </a:rPr>
              <a:t> </a:t>
            </a:r>
            <a:r>
              <a:rPr lang="en-US" sz="3000" dirty="0" err="1" smtClean="0">
                <a:solidFill>
                  <a:schemeClr val="tx1"/>
                </a:solidFill>
              </a:rPr>
              <a:t>az</a:t>
            </a:r>
            <a:r>
              <a:rPr lang="en-US" sz="3000" dirty="0" smtClean="0">
                <a:solidFill>
                  <a:schemeClr val="tx1"/>
                </a:solidFill>
              </a:rPr>
              <a:t> </a:t>
            </a:r>
            <a:r>
              <a:rPr lang="en-US" sz="3000" dirty="0" err="1" smtClean="0">
                <a:solidFill>
                  <a:schemeClr val="tx1"/>
                </a:solidFill>
              </a:rPr>
              <a:t>ingatlanfejlesztés</a:t>
            </a:r>
            <a:r>
              <a:rPr lang="en-US" sz="3000" dirty="0" smtClean="0">
                <a:solidFill>
                  <a:schemeClr val="tx1"/>
                </a:solidFill>
              </a:rPr>
              <a:t> </a:t>
            </a:r>
            <a:r>
              <a:rPr lang="en-US" sz="3000" dirty="0" err="1" smtClean="0">
                <a:solidFill>
                  <a:schemeClr val="tx1"/>
                </a:solidFill>
              </a:rPr>
              <a:t>minden</a:t>
            </a:r>
            <a:r>
              <a:rPr lang="en-US" sz="3000" dirty="0" smtClean="0">
                <a:solidFill>
                  <a:schemeClr val="tx1"/>
                </a:solidFill>
              </a:rPr>
              <a:t> </a:t>
            </a:r>
            <a:r>
              <a:rPr lang="en-US" sz="3000" dirty="0" err="1" smtClean="0">
                <a:solidFill>
                  <a:schemeClr val="tx1"/>
                </a:solidFill>
              </a:rPr>
              <a:t>fázisában</a:t>
            </a:r>
            <a:endParaRPr lang="en-US" sz="3000" dirty="0" smtClean="0">
              <a:solidFill>
                <a:schemeClr val="tx1"/>
              </a:solidFill>
            </a:endParaRPr>
          </a:p>
          <a:p>
            <a:r>
              <a:rPr lang="en-US" sz="3000" dirty="0" smtClean="0">
                <a:solidFill>
                  <a:schemeClr val="tx1"/>
                </a:solidFill>
              </a:rPr>
              <a:t>Csapatmunka kell – eltérő “érdekek”</a:t>
            </a:r>
            <a:endParaRPr lang="en-US" sz="3000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4661" y="4848541"/>
            <a:ext cx="2871313" cy="1918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949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60400"/>
            <a:ext cx="7772400" cy="1470025"/>
          </a:xfrm>
        </p:spPr>
        <p:txBody>
          <a:bodyPr/>
          <a:lstStyle/>
          <a:p>
            <a:r>
              <a:rPr lang="en-US" b="1" dirty="0" err="1" smtClean="0"/>
              <a:t>Bevezető</a:t>
            </a:r>
            <a:r>
              <a:rPr lang="en-US" b="1" dirty="0" smtClean="0"/>
              <a:t> </a:t>
            </a:r>
            <a:r>
              <a:rPr lang="en-US" b="1" dirty="0" err="1" smtClean="0"/>
              <a:t>gondolatok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130425"/>
            <a:ext cx="6400800" cy="3508375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Ingatlanfejlesztés résztvevői</a:t>
            </a:r>
          </a:p>
          <a:p>
            <a:endParaRPr lang="en-US" dirty="0" smtClean="0">
              <a:solidFill>
                <a:schemeClr val="tx1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Mérnöki “bravúrok”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Építészeti kihívások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Fenntarthatóság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949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5935</TotalTime>
  <Words>984</Words>
  <Application>Microsoft Office PowerPoint</Application>
  <PresentationFormat>Diavetítés a képernyőre (4:3 oldalarány)</PresentationFormat>
  <Paragraphs>429</Paragraphs>
  <Slides>65</Slides>
  <Notes>0</Notes>
  <HiddenSlides>0</HiddenSlides>
  <MMClips>0</MMClips>
  <ScaleCrop>false</ScaleCrop>
  <HeadingPairs>
    <vt:vector size="8" baseType="variant">
      <vt:variant>
        <vt:lpstr>Használt betűtípusok</vt:lpstr>
      </vt:variant>
      <vt:variant>
        <vt:i4>2</vt:i4>
      </vt:variant>
      <vt:variant>
        <vt:lpstr>Téma</vt:lpstr>
      </vt:variant>
      <vt:variant>
        <vt:i4>1</vt:i4>
      </vt:variant>
      <vt:variant>
        <vt:lpstr>Beágyazott OLE kiszolgálók</vt:lpstr>
      </vt:variant>
      <vt:variant>
        <vt:i4>0</vt:i4>
      </vt:variant>
      <vt:variant>
        <vt:lpstr>Diacímek</vt:lpstr>
      </vt:variant>
      <vt:variant>
        <vt:i4>65</vt:i4>
      </vt:variant>
    </vt:vector>
  </HeadingPairs>
  <TitlesOfParts>
    <vt:vector size="68" baseType="lpstr">
      <vt:lpstr>Arial</vt:lpstr>
      <vt:lpstr>Calibri</vt:lpstr>
      <vt:lpstr>Office Theme</vt:lpstr>
      <vt:lpstr>De ki fog itt építeni...??</vt:lpstr>
      <vt:lpstr>PowerPoint bemutató</vt:lpstr>
      <vt:lpstr>Bemutatott témák</vt:lpstr>
      <vt:lpstr>Bevezető gondolatok</vt:lpstr>
      <vt:lpstr>Bevezető gondolatok</vt:lpstr>
      <vt:lpstr>Bevezető gondolatok</vt:lpstr>
      <vt:lpstr>Bevezető gondolatok</vt:lpstr>
      <vt:lpstr>Bevezető gondolatok</vt:lpstr>
      <vt:lpstr>Bevezető gondolatok</vt:lpstr>
      <vt:lpstr>Bemutatott témák</vt:lpstr>
      <vt:lpstr>Milyen pályán focizunk?</vt:lpstr>
      <vt:lpstr>Milyen pályán focizunk?</vt:lpstr>
      <vt:lpstr>Milyen pályán focizunk?</vt:lpstr>
      <vt:lpstr>Építőipar jelenlegi helyzete</vt:lpstr>
      <vt:lpstr>Építőipar jelenlegi helyzete</vt:lpstr>
      <vt:lpstr>Építőipar jelenlegi helyzete</vt:lpstr>
      <vt:lpstr>Építőipar jelenlegi helyzete</vt:lpstr>
      <vt:lpstr>Építőipar jelenlegi helyzete</vt:lpstr>
      <vt:lpstr>Építőipar jelenlegi helyzete</vt:lpstr>
      <vt:lpstr>Milyen pályán focizunk?</vt:lpstr>
      <vt:lpstr>Bemutatott témák</vt:lpstr>
      <vt:lpstr>Építőipari mátrix</vt:lpstr>
      <vt:lpstr>Építőipari mátrix</vt:lpstr>
      <vt:lpstr>Építőipari mátrix</vt:lpstr>
      <vt:lpstr>Építőipari mátrix</vt:lpstr>
      <vt:lpstr>Építőipari mátrix</vt:lpstr>
      <vt:lpstr>Építőipari mátrix</vt:lpstr>
      <vt:lpstr>Építőipari mátrix</vt:lpstr>
      <vt:lpstr>Bemutatott témák</vt:lpstr>
      <vt:lpstr>A Csapat</vt:lpstr>
      <vt:lpstr>A Csapat</vt:lpstr>
      <vt:lpstr>A Csapat</vt:lpstr>
      <vt:lpstr>A Csapat</vt:lpstr>
      <vt:lpstr>A Csapat</vt:lpstr>
      <vt:lpstr>A Csapat</vt:lpstr>
      <vt:lpstr>A Csapat</vt:lpstr>
      <vt:lpstr>A Csapat</vt:lpstr>
      <vt:lpstr>A Csapat</vt:lpstr>
      <vt:lpstr>A Csapat</vt:lpstr>
      <vt:lpstr>A Csapat</vt:lpstr>
      <vt:lpstr>A Csapat</vt:lpstr>
      <vt:lpstr>A Csapat</vt:lpstr>
      <vt:lpstr>A Csapat</vt:lpstr>
      <vt:lpstr>A Csapat</vt:lpstr>
      <vt:lpstr>A Csapat</vt:lpstr>
      <vt:lpstr>A Csapat</vt:lpstr>
      <vt:lpstr>A Csapat</vt:lpstr>
      <vt:lpstr>A Csapat</vt:lpstr>
      <vt:lpstr>A Csapat</vt:lpstr>
      <vt:lpstr>A Csapat</vt:lpstr>
      <vt:lpstr>A Csapat</vt:lpstr>
      <vt:lpstr>A Csapat</vt:lpstr>
      <vt:lpstr>A Csapat</vt:lpstr>
      <vt:lpstr>A Csapat</vt:lpstr>
      <vt:lpstr>A Csapat</vt:lpstr>
      <vt:lpstr>A Csapat</vt:lpstr>
      <vt:lpstr>A Csapat</vt:lpstr>
      <vt:lpstr>Bemutatott témák</vt:lpstr>
      <vt:lpstr>Hova tartunk?</vt:lpstr>
      <vt:lpstr>Hova tartunk?</vt:lpstr>
      <vt:lpstr>Hova tartunk?</vt:lpstr>
      <vt:lpstr>Hova tartunk?</vt:lpstr>
      <vt:lpstr>Üzenet…</vt:lpstr>
      <vt:lpstr>Kérdések</vt:lpstr>
      <vt:lpstr>Köszönöm a figyelmet!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Mérnöki nagylétesítmények megvalósítási tapasztalatai</dc:title>
  <dc:creator>Mikusi Róbert</dc:creator>
  <cp:lastModifiedBy>Dr Vattai Z A</cp:lastModifiedBy>
  <cp:revision>99</cp:revision>
  <cp:lastPrinted>2014-12-02T12:01:29Z</cp:lastPrinted>
  <dcterms:created xsi:type="dcterms:W3CDTF">2012-04-23T22:09:08Z</dcterms:created>
  <dcterms:modified xsi:type="dcterms:W3CDTF">2016-05-09T07:16:26Z</dcterms:modified>
</cp:coreProperties>
</file>