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65"/>
  </p:handoutMasterIdLst>
  <p:sldIdLst>
    <p:sldId id="259" r:id="rId2"/>
    <p:sldId id="314" r:id="rId3"/>
    <p:sldId id="304" r:id="rId4"/>
    <p:sldId id="303" r:id="rId5"/>
    <p:sldId id="316" r:id="rId6"/>
    <p:sldId id="317" r:id="rId7"/>
    <p:sldId id="318" r:id="rId8"/>
    <p:sldId id="305" r:id="rId9"/>
    <p:sldId id="306" r:id="rId10"/>
    <p:sldId id="323" r:id="rId11"/>
    <p:sldId id="256" r:id="rId12"/>
    <p:sldId id="288" r:id="rId13"/>
    <p:sldId id="290" r:id="rId14"/>
    <p:sldId id="319" r:id="rId15"/>
    <p:sldId id="320" r:id="rId16"/>
    <p:sldId id="325" r:id="rId17"/>
    <p:sldId id="326" r:id="rId18"/>
    <p:sldId id="327" r:id="rId19"/>
    <p:sldId id="321" r:id="rId20"/>
    <p:sldId id="324" r:id="rId21"/>
    <p:sldId id="322" r:id="rId22"/>
    <p:sldId id="268" r:id="rId23"/>
    <p:sldId id="332" r:id="rId24"/>
    <p:sldId id="261" r:id="rId25"/>
    <p:sldId id="328" r:id="rId26"/>
    <p:sldId id="307" r:id="rId27"/>
    <p:sldId id="267" r:id="rId28"/>
    <p:sldId id="329" r:id="rId29"/>
    <p:sldId id="337" r:id="rId30"/>
    <p:sldId id="340" r:id="rId31"/>
    <p:sldId id="336" r:id="rId32"/>
    <p:sldId id="338" r:id="rId33"/>
    <p:sldId id="339" r:id="rId34"/>
    <p:sldId id="335" r:id="rId35"/>
    <p:sldId id="280" r:id="rId36"/>
    <p:sldId id="277" r:id="rId37"/>
    <p:sldId id="276" r:id="rId38"/>
    <p:sldId id="275" r:id="rId39"/>
    <p:sldId id="293" r:id="rId40"/>
    <p:sldId id="274" r:id="rId41"/>
    <p:sldId id="286" r:id="rId42"/>
    <p:sldId id="295" r:id="rId43"/>
    <p:sldId id="296" r:id="rId44"/>
    <p:sldId id="309" r:id="rId45"/>
    <p:sldId id="285" r:id="rId46"/>
    <p:sldId id="308" r:id="rId47"/>
    <p:sldId id="310" r:id="rId48"/>
    <p:sldId id="297" r:id="rId49"/>
    <p:sldId id="311" r:id="rId50"/>
    <p:sldId id="312" r:id="rId51"/>
    <p:sldId id="298" r:id="rId52"/>
    <p:sldId id="313" r:id="rId53"/>
    <p:sldId id="299" r:id="rId54"/>
    <p:sldId id="284" r:id="rId55"/>
    <p:sldId id="300" r:id="rId56"/>
    <p:sldId id="283" r:id="rId57"/>
    <p:sldId id="330" r:id="rId58"/>
    <p:sldId id="301" r:id="rId59"/>
    <p:sldId id="333" r:id="rId60"/>
    <p:sldId id="334" r:id="rId61"/>
    <p:sldId id="331" r:id="rId62"/>
    <p:sldId id="257" r:id="rId63"/>
    <p:sldId id="258" r:id="rId6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4EA23-93D0-3846-91D0-74391DF3A31D}" type="datetimeFigureOut">
              <a:rPr lang="en-US" smtClean="0"/>
              <a:t>15. 12. 01.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E0E5B-9307-0B49-9E7E-2CCD3E3C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99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15. 12. 01.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5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15. 12. 01.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15. 12. 01.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2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15. 12. 01.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5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15. 12. 01.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7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15. 12. 01.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8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15. 12. 01.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8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15. 12. 01.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9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15. 12. 01.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1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15. 12. 01.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B389-FF53-6744-B0B0-8BF79CD57B11}" type="datetimeFigureOut">
              <a:rPr lang="en-US" smtClean="0"/>
              <a:t>15. 12. 01.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CB389-FF53-6744-B0B0-8BF79CD57B11}" type="datetimeFigureOut">
              <a:rPr lang="en-US" smtClean="0"/>
              <a:t>15. 12. 01.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ECFE9-7E61-0B44-B263-D5A9D058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0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438244"/>
            <a:ext cx="7772400" cy="1470025"/>
          </a:xfrm>
        </p:spPr>
        <p:txBody>
          <a:bodyPr>
            <a:normAutofit/>
          </a:bodyPr>
          <a:lstStyle/>
          <a:p>
            <a:r>
              <a:rPr lang="hu-HU" sz="5400" b="1" dirty="0" smtClean="0"/>
              <a:t>„</a:t>
            </a:r>
            <a:r>
              <a:rPr lang="hu-HU" sz="5400" b="1" dirty="0" smtClean="0"/>
              <a:t>Előre a múltba?</a:t>
            </a:r>
            <a:r>
              <a:rPr lang="hu-HU" sz="5400" b="1" dirty="0" smtClean="0"/>
              <a:t>”</a:t>
            </a:r>
            <a:endParaRPr lang="hu-HU" sz="54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398748"/>
            <a:ext cx="6400800" cy="2063080"/>
          </a:xfrm>
        </p:spPr>
        <p:txBody>
          <a:bodyPr>
            <a:normAutofit/>
          </a:bodyPr>
          <a:lstStyle/>
          <a:p>
            <a:r>
              <a:rPr lang="hu-HU" sz="1600" b="1" dirty="0" smtClean="0">
                <a:solidFill>
                  <a:schemeClr val="tx1"/>
                </a:solidFill>
              </a:rPr>
              <a:t>Mikusi Róbert</a:t>
            </a:r>
          </a:p>
          <a:p>
            <a:r>
              <a:rPr lang="hu-HU" sz="1600" b="1" dirty="0" smtClean="0">
                <a:solidFill>
                  <a:schemeClr val="tx1"/>
                </a:solidFill>
              </a:rPr>
              <a:t>Vezérigazgató helyettes</a:t>
            </a:r>
          </a:p>
          <a:p>
            <a:r>
              <a:rPr lang="hu-HU" sz="1600" b="1" dirty="0" smtClean="0">
                <a:solidFill>
                  <a:schemeClr val="tx1"/>
                </a:solidFill>
              </a:rPr>
              <a:t>Market </a:t>
            </a:r>
            <a:r>
              <a:rPr lang="hu-HU" sz="1600" b="1" dirty="0" err="1" smtClean="0">
                <a:solidFill>
                  <a:schemeClr val="tx1"/>
                </a:solidFill>
              </a:rPr>
              <a:t>Zrt</a:t>
            </a:r>
            <a:endParaRPr lang="hu-HU" sz="1600" b="1" dirty="0" smtClean="0">
              <a:solidFill>
                <a:schemeClr val="tx1"/>
              </a:solidFill>
            </a:endParaRPr>
          </a:p>
          <a:p>
            <a:endParaRPr lang="hu-HU" sz="1200" b="1" dirty="0" smtClean="0">
              <a:solidFill>
                <a:schemeClr val="tx1"/>
              </a:solidFill>
            </a:endParaRPr>
          </a:p>
          <a:p>
            <a:r>
              <a:rPr lang="hu-HU" sz="1200" b="1" dirty="0" smtClean="0">
                <a:solidFill>
                  <a:schemeClr val="tx1"/>
                </a:solidFill>
              </a:rPr>
              <a:t>2015. </a:t>
            </a:r>
            <a:r>
              <a:rPr lang="hu-HU" sz="1200" b="1" dirty="0" smtClean="0">
                <a:solidFill>
                  <a:schemeClr val="tx1"/>
                </a:solidFill>
              </a:rPr>
              <a:t>December </a:t>
            </a:r>
            <a:r>
              <a:rPr lang="hu-HU" sz="1200" b="1" dirty="0" smtClean="0">
                <a:solidFill>
                  <a:schemeClr val="tx1"/>
                </a:solidFill>
              </a:rPr>
              <a:t>01.</a:t>
            </a:r>
            <a:endParaRPr lang="hu-HU" sz="1200" b="1" dirty="0" smtClean="0">
              <a:solidFill>
                <a:schemeClr val="tx1"/>
              </a:solidFill>
            </a:endParaRPr>
          </a:p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0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u="sng" dirty="0" err="1" smtClean="0">
                <a:solidFill>
                  <a:srgbClr val="9BBB59"/>
                </a:solidFill>
              </a:rPr>
              <a:t>Építőipar</a:t>
            </a:r>
            <a:r>
              <a:rPr lang="en-US" b="1" u="sng" dirty="0" smtClean="0">
                <a:solidFill>
                  <a:srgbClr val="9BBB59"/>
                </a:solidFill>
              </a:rPr>
              <a:t> </a:t>
            </a:r>
            <a:r>
              <a:rPr lang="en-US" b="1" u="sng" dirty="0" err="1" smtClean="0">
                <a:solidFill>
                  <a:srgbClr val="9BBB59"/>
                </a:solidFill>
              </a:rPr>
              <a:t>jelenlegi</a:t>
            </a:r>
            <a:r>
              <a:rPr lang="en-US" b="1" u="sng" dirty="0" smtClean="0">
                <a:solidFill>
                  <a:srgbClr val="9BBB59"/>
                </a:solidFill>
              </a:rPr>
              <a:t> </a:t>
            </a:r>
            <a:r>
              <a:rPr lang="en-US" b="1" u="sng" dirty="0" err="1" smtClean="0">
                <a:solidFill>
                  <a:srgbClr val="9BBB59"/>
                </a:solidFill>
              </a:rPr>
              <a:t>helyzete</a:t>
            </a:r>
            <a:endParaRPr lang="en-US" b="1" u="sng" dirty="0" smtClean="0">
              <a:solidFill>
                <a:srgbClr val="9BBB59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Kivel állunk kapcsolatban?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Szervezet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Fény az alagút végén?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14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>
                <a:solidFill>
                  <a:schemeClr val="tx1"/>
                </a:solidFill>
              </a:rPr>
              <a:t>Magasépítés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7 szűk – 7 bő esztendő?</a:t>
            </a:r>
          </a:p>
          <a:p>
            <a:r>
              <a:rPr lang="en-US" sz="3000" strike="sngStrike" dirty="0" smtClean="0">
                <a:solidFill>
                  <a:schemeClr val="tx1"/>
                </a:solidFill>
              </a:rPr>
              <a:t>Mélypont, alacsony </a:t>
            </a:r>
            <a:r>
              <a:rPr lang="en-US" sz="3000" strike="sngStrike" dirty="0" smtClean="0">
                <a:solidFill>
                  <a:schemeClr val="tx1"/>
                </a:solidFill>
              </a:rPr>
              <a:t>árak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Emelkedő árak munkadíj oldalon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Bizalmatlanság…</a:t>
            </a:r>
          </a:p>
          <a:p>
            <a:r>
              <a:rPr lang="en-US" sz="3000" dirty="0" err="1" smtClean="0">
                <a:solidFill>
                  <a:schemeClr val="tx1"/>
                </a:solidFill>
              </a:rPr>
              <a:t>Speciális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projektek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létjogosultsága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Szakemberhiány - külföld</a:t>
            </a:r>
          </a:p>
        </p:txBody>
      </p:sp>
    </p:spTree>
    <p:extLst>
      <p:ext uri="{BB962C8B-B14F-4D97-AF65-F5344CB8AC3E}">
        <p14:creationId xmlns:p14="http://schemas.microsoft.com/office/powerpoint/2010/main" val="342948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4579" y="2130425"/>
            <a:ext cx="6907056" cy="4309072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Befektetők </a:t>
            </a:r>
            <a:r>
              <a:rPr lang="en-US" sz="3000" strike="sngStrike" dirty="0" smtClean="0">
                <a:solidFill>
                  <a:srgbClr val="000000"/>
                </a:solidFill>
              </a:rPr>
              <a:t>kivárnak</a:t>
            </a:r>
            <a:r>
              <a:rPr lang="en-US" sz="3000" dirty="0" smtClean="0">
                <a:solidFill>
                  <a:srgbClr val="000000"/>
                </a:solidFill>
              </a:rPr>
              <a:t> érdeklődnek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err="1" smtClean="0">
                <a:solidFill>
                  <a:srgbClr val="000000"/>
                </a:solidFill>
              </a:rPr>
              <a:t>Nehezebb</a:t>
            </a:r>
            <a:r>
              <a:rPr lang="en-US" sz="3000" dirty="0" smtClean="0">
                <a:solidFill>
                  <a:srgbClr val="000000"/>
                </a:solidFill>
              </a:rPr>
              <a:t>/</a:t>
            </a:r>
            <a:r>
              <a:rPr lang="en-US" sz="3000" strike="sngStrike" dirty="0" err="1" smtClean="0">
                <a:solidFill>
                  <a:srgbClr val="000000"/>
                </a:solidFill>
              </a:rPr>
              <a:t>lehetetlen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finanszírozás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1800" dirty="0" err="1" smtClean="0">
                <a:solidFill>
                  <a:srgbClr val="000000"/>
                </a:solidFill>
              </a:rPr>
              <a:t>Magasabb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önrész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err="1" smtClean="0">
                <a:solidFill>
                  <a:srgbClr val="000000"/>
                </a:solidFill>
              </a:rPr>
              <a:t>Magasabb</a:t>
            </a:r>
            <a:r>
              <a:rPr lang="en-US" sz="1800" dirty="0" smtClean="0">
                <a:solidFill>
                  <a:srgbClr val="000000"/>
                </a:solidFill>
              </a:rPr>
              <a:t> preleasing </a:t>
            </a:r>
            <a:r>
              <a:rPr lang="en-US" sz="1800" dirty="0" err="1" smtClean="0">
                <a:solidFill>
                  <a:srgbClr val="000000"/>
                </a:solidFill>
              </a:rPr>
              <a:t>igény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err="1" smtClean="0">
                <a:solidFill>
                  <a:srgbClr val="000000"/>
                </a:solidFill>
              </a:rPr>
              <a:t>Növekedési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Hitel</a:t>
            </a:r>
            <a:r>
              <a:rPr lang="en-US" sz="1800" dirty="0" smtClean="0">
                <a:solidFill>
                  <a:srgbClr val="000000"/>
                </a:solidFill>
              </a:rPr>
              <a:t> Program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Spekulatív </a:t>
            </a:r>
            <a:r>
              <a:rPr lang="en-US" sz="3000" dirty="0" smtClean="0">
                <a:solidFill>
                  <a:srgbClr val="000000"/>
                </a:solidFill>
              </a:rPr>
              <a:t>alapon is </a:t>
            </a:r>
            <a:r>
              <a:rPr lang="en-US" sz="3000" strike="sngStrike" dirty="0" smtClean="0">
                <a:solidFill>
                  <a:srgbClr val="000000"/>
                </a:solidFill>
              </a:rPr>
              <a:t>nincs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smtClean="0">
                <a:solidFill>
                  <a:srgbClr val="000000"/>
                </a:solidFill>
              </a:rPr>
              <a:t>van projekt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>
                <a:solidFill>
                  <a:schemeClr val="tx1"/>
                </a:solidFill>
              </a:rPr>
              <a:t>EUs források (új ciklus 2014-2020)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67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rgbClr val="000000"/>
                </a:solidFill>
              </a:rPr>
              <a:t>Kormányzati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törekvések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Fedezetkezelő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191/2009 (IX.15) </a:t>
            </a:r>
            <a:r>
              <a:rPr lang="en-US" sz="1600" dirty="0" err="1" smtClean="0">
                <a:solidFill>
                  <a:srgbClr val="000000"/>
                </a:solidFill>
              </a:rPr>
              <a:t>Korm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Rendelet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E-</a:t>
            </a:r>
            <a:r>
              <a:rPr lang="en-US" sz="1600" dirty="0" err="1" smtClean="0">
                <a:solidFill>
                  <a:srgbClr val="000000"/>
                </a:solidFill>
              </a:rPr>
              <a:t>napló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TSZSZ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Új Ptk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1567/2015 (IX.4.) Korm hat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Új “gazda” - Miniszterelnökség</a:t>
            </a:r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Plázastop, Multi adó</a:t>
            </a:r>
            <a:endParaRPr lang="en-US" sz="3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9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Szellemprojektek - ingatlanlufi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74" y="3027333"/>
            <a:ext cx="4371753" cy="2911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674" y="3027333"/>
            <a:ext cx="4190004" cy="291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3639" y="3638573"/>
            <a:ext cx="870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62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028" y="2814689"/>
            <a:ext cx="5949533" cy="2276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42" y="4335757"/>
            <a:ext cx="4562514" cy="228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00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80" y="3241701"/>
            <a:ext cx="4923198" cy="3284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83" y="2792606"/>
            <a:ext cx="3629975" cy="24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63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0" y="3382677"/>
            <a:ext cx="6055374" cy="2573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068" y="2649878"/>
            <a:ext cx="2585613" cy="40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60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Megvalósult projektek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01" y="2754121"/>
            <a:ext cx="5385049" cy="359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57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Építőipar</a:t>
            </a:r>
            <a:r>
              <a:rPr lang="en-US" b="1" dirty="0" smtClean="0"/>
              <a:t> </a:t>
            </a:r>
            <a:r>
              <a:rPr lang="en-US" b="1" dirty="0" err="1" smtClean="0"/>
              <a:t>jelenlegi</a:t>
            </a:r>
            <a:r>
              <a:rPr lang="en-US" b="1" dirty="0" smtClean="0"/>
              <a:t> </a:t>
            </a:r>
            <a:r>
              <a:rPr lang="en-US" b="1" dirty="0" err="1" smtClean="0"/>
              <a:t>helyzete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193623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Jogi környezetünk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Étv LXXVIII. Tv. 1997.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OTÉK 253/1997. Korm r., OTSZ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191/2009. Korm r. Kódex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312/2012. Korm r. </a:t>
            </a:r>
            <a:r>
              <a:rPr lang="en-US" sz="2000" dirty="0" smtClean="0">
                <a:solidFill>
                  <a:srgbClr val="000000"/>
                </a:solidFill>
              </a:rPr>
              <a:t>Engedélyezés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ÚJ Kbt!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1567/2015 (IX.4.) Korm hat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Országos Építésügyi Nyilvántartás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ÉTDR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Új Ptk V. Tv. 2013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Miniszterelnökséget vezető Miniszter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Szabványok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7306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438244"/>
            <a:ext cx="7772400" cy="1470025"/>
          </a:xfrm>
        </p:spPr>
        <p:txBody>
          <a:bodyPr>
            <a:normAutofit/>
          </a:bodyPr>
          <a:lstStyle/>
          <a:p>
            <a:endParaRPr lang="hu-HU" sz="40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398748"/>
            <a:ext cx="6400800" cy="2063080"/>
          </a:xfrm>
        </p:spPr>
        <p:txBody>
          <a:bodyPr>
            <a:normAutofit/>
          </a:bodyPr>
          <a:lstStyle/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7" y="559857"/>
            <a:ext cx="5497711" cy="3078718"/>
          </a:xfrm>
          <a:prstGeom prst="rect">
            <a:avLst/>
          </a:prstGeom>
        </p:spPr>
      </p:pic>
      <p:pic>
        <p:nvPicPr>
          <p:cNvPr id="6" name="Picture 5" descr="poker-flat-forward-to-the-p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23" y="3004706"/>
            <a:ext cx="5106500" cy="34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26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u="sng" dirty="0" smtClean="0">
                <a:solidFill>
                  <a:srgbClr val="9BBB59"/>
                </a:solidFill>
              </a:rPr>
              <a:t>Kivel állunk kapcsolatban?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Szervezet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Fény az alagút végén?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39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39692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Ingatlanfejlesztés célja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Hatékony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Költségkereten belül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Minőség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Energiatakarékos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Fenntartható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Ennek vagyunk részesei!!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A siker kulcsa a TERVEZÉS!!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48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Lekerekített téglalap 4"/>
          <p:cNvSpPr/>
          <p:nvPr/>
        </p:nvSpPr>
        <p:spPr>
          <a:xfrm>
            <a:off x="251520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Fejlesztő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5" name="Lekerekített téglalap 5"/>
          <p:cNvSpPr/>
          <p:nvPr/>
        </p:nvSpPr>
        <p:spPr>
          <a:xfrm>
            <a:off x="2532383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Finanszírozó/Beruházó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6" name="Lekerekített téglalap 7"/>
          <p:cNvSpPr/>
          <p:nvPr/>
        </p:nvSpPr>
        <p:spPr>
          <a:xfrm>
            <a:off x="25152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500" b="1" dirty="0" smtClean="0">
                <a:solidFill>
                  <a:schemeClr val="tx1"/>
                </a:solidFill>
              </a:rPr>
              <a:t>Telektulajdonos</a:t>
            </a:r>
            <a:endParaRPr lang="hu-HU" sz="1500" b="1" dirty="0">
              <a:solidFill>
                <a:schemeClr val="tx1"/>
              </a:solidFill>
            </a:endParaRPr>
          </a:p>
        </p:txBody>
      </p:sp>
      <p:sp>
        <p:nvSpPr>
          <p:cNvPr id="7" name="Lekerekített téglalap 8"/>
          <p:cNvSpPr/>
          <p:nvPr/>
        </p:nvSpPr>
        <p:spPr>
          <a:xfrm>
            <a:off x="2532383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Tervező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8" name="Lekerekített téglalap 9"/>
          <p:cNvSpPr/>
          <p:nvPr/>
        </p:nvSpPr>
        <p:spPr>
          <a:xfrm>
            <a:off x="4832622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Hatóságok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9" name="Lekerekített téglalap 10"/>
          <p:cNvSpPr/>
          <p:nvPr/>
        </p:nvSpPr>
        <p:spPr>
          <a:xfrm>
            <a:off x="4832622" y="3025843"/>
            <a:ext cx="1728192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Kivitelező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0" name="Lekerekített téglalap 11"/>
          <p:cNvSpPr/>
          <p:nvPr/>
        </p:nvSpPr>
        <p:spPr>
          <a:xfrm>
            <a:off x="7092280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Befektető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1" name="Lekerekített téglalap 12"/>
          <p:cNvSpPr/>
          <p:nvPr/>
        </p:nvSpPr>
        <p:spPr>
          <a:xfrm>
            <a:off x="251520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Lebonyolító/PM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2" name="Lekerekített téglalap 13"/>
          <p:cNvSpPr/>
          <p:nvPr/>
        </p:nvSpPr>
        <p:spPr>
          <a:xfrm>
            <a:off x="7092280" y="300935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Bérlő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3" name="Lekerekített téglalap 12"/>
          <p:cNvSpPr txBox="1">
            <a:spLocks/>
          </p:cNvSpPr>
          <p:nvPr/>
        </p:nvSpPr>
        <p:spPr>
          <a:xfrm>
            <a:off x="2532384" y="4202121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b="1" dirty="0" smtClean="0">
                <a:solidFill>
                  <a:schemeClr val="tx1"/>
                </a:solidFill>
              </a:rPr>
              <a:t>Tervellenőr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4" name="Lekerekített téglalap 5"/>
          <p:cNvSpPr/>
          <p:nvPr/>
        </p:nvSpPr>
        <p:spPr>
          <a:xfrm>
            <a:off x="4832622" y="1891680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Műszaki ellenőr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5" name="Lekerekített téglalap 13"/>
          <p:cNvSpPr/>
          <p:nvPr/>
        </p:nvSpPr>
        <p:spPr>
          <a:xfrm>
            <a:off x="7111810" y="4209589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Üzemeltető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6" name="Lekerekített téglalap 12"/>
          <p:cNvSpPr/>
          <p:nvPr/>
        </p:nvSpPr>
        <p:spPr>
          <a:xfrm>
            <a:off x="251520" y="5457702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Alvállalkozó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7" name="Lekerekített téglalap 12"/>
          <p:cNvSpPr/>
          <p:nvPr/>
        </p:nvSpPr>
        <p:spPr>
          <a:xfrm>
            <a:off x="4832622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QS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8" name="Lekerekített téglalap 12"/>
          <p:cNvSpPr/>
          <p:nvPr/>
        </p:nvSpPr>
        <p:spPr>
          <a:xfrm>
            <a:off x="2532383" y="5467273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Szaktervező</a:t>
            </a:r>
            <a:endParaRPr lang="hu-HU" sz="1600" b="1" dirty="0">
              <a:solidFill>
                <a:schemeClr val="tx1"/>
              </a:solidFill>
            </a:endParaRPr>
          </a:p>
        </p:txBody>
      </p:sp>
      <p:sp>
        <p:nvSpPr>
          <p:cNvPr id="19" name="Lekerekített téglalap 12"/>
          <p:cNvSpPr/>
          <p:nvPr/>
        </p:nvSpPr>
        <p:spPr>
          <a:xfrm>
            <a:off x="7092280" y="5478376"/>
            <a:ext cx="1728192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solidFill>
                  <a:schemeClr val="tx1"/>
                </a:solidFill>
              </a:rPr>
              <a:t>Ügynök/Tanácsadó</a:t>
            </a:r>
            <a:endParaRPr lang="hu-H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37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66644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Fejlesztés/Koncepció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Tender eljárás/ajánlatadás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Tervezés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Kivitelezés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Átadás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Használatbavételi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engedély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97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731577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Állami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beruházás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Magán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befektető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Hazai vagy külföldi befektető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Jelen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lévő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szereplők</a:t>
            </a:r>
            <a:r>
              <a:rPr lang="en-US" sz="1600" dirty="0" smtClean="0">
                <a:solidFill>
                  <a:srgbClr val="000000"/>
                </a:solidFill>
              </a:rPr>
              <a:t> – </a:t>
            </a:r>
            <a:r>
              <a:rPr lang="en-US" sz="1600" dirty="0" err="1" smtClean="0">
                <a:solidFill>
                  <a:srgbClr val="000000"/>
                </a:solidFill>
              </a:rPr>
              <a:t>bővítések</a:t>
            </a:r>
            <a:r>
              <a:rPr lang="en-US" sz="1600" dirty="0" smtClean="0">
                <a:solidFill>
                  <a:srgbClr val="000000"/>
                </a:solidFill>
              </a:rPr>
              <a:t>??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Új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befektetők</a:t>
            </a:r>
            <a:r>
              <a:rPr lang="en-US" sz="1600" dirty="0" smtClean="0">
                <a:solidFill>
                  <a:srgbClr val="000000"/>
                </a:solidFill>
              </a:rPr>
              <a:t> – </a:t>
            </a:r>
            <a:r>
              <a:rPr lang="en-US" sz="1600" dirty="0" err="1" smtClean="0">
                <a:solidFill>
                  <a:srgbClr val="000000"/>
                </a:solidFill>
              </a:rPr>
              <a:t>mivel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győzzük</a:t>
            </a:r>
            <a:r>
              <a:rPr lang="en-US" sz="1600" dirty="0" smtClean="0">
                <a:solidFill>
                  <a:srgbClr val="000000"/>
                </a:solidFill>
              </a:rPr>
              <a:t> meg </a:t>
            </a:r>
            <a:r>
              <a:rPr lang="en-US" sz="1600" dirty="0" err="1" smtClean="0">
                <a:solidFill>
                  <a:srgbClr val="000000"/>
                </a:solidFill>
              </a:rPr>
              <a:t>őket</a:t>
            </a:r>
            <a:r>
              <a:rPr lang="en-US" sz="1600" dirty="0" smtClean="0">
                <a:solidFill>
                  <a:srgbClr val="000000"/>
                </a:solidFill>
              </a:rPr>
              <a:t>??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EU </a:t>
            </a:r>
            <a:r>
              <a:rPr lang="en-US" dirty="0" err="1" smtClean="0">
                <a:solidFill>
                  <a:srgbClr val="000000"/>
                </a:solidFill>
              </a:rPr>
              <a:t>támogatások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4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731577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Lakó				Ipari				Sport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Logisztika		Iroda			Speciális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Hotel			Kereskedelmi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Műemlék		Közintézmény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21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Jogi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err="1">
                <a:solidFill>
                  <a:schemeClr val="tx1"/>
                </a:solidFill>
              </a:rPr>
              <a:t>S</a:t>
            </a:r>
            <a:r>
              <a:rPr lang="en-US" sz="1600" dirty="0" err="1" smtClean="0">
                <a:solidFill>
                  <a:schemeClr val="tx1"/>
                </a:solidFill>
              </a:rPr>
              <a:t>zerződések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Pénzügyi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Finanszírozás</a:t>
            </a:r>
            <a:r>
              <a:rPr lang="en-US" sz="1600" dirty="0" smtClean="0">
                <a:solidFill>
                  <a:schemeClr val="tx1"/>
                </a:solidFill>
              </a:rPr>
              <a:t>, budget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Műszaki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Szabványok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minőségi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előírások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harmonizált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jogszabályok</a:t>
            </a:r>
            <a:endParaRPr lang="en-US" sz="1700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Idő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Ütemezés</a:t>
            </a:r>
            <a:endParaRPr lang="en-US" sz="17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52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Kivel állunk kapcsolatban?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46389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Szerződéses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jogviszony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felelősség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alapján</a:t>
            </a:r>
            <a:endParaRPr lang="en-US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Generálkivitelezés</a:t>
            </a:r>
          </a:p>
          <a:p>
            <a:pPr marL="457200" indent="-457200">
              <a:buFontTx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Fővállalkozás</a:t>
            </a:r>
          </a:p>
          <a:p>
            <a:pPr marL="457200" indent="-457200">
              <a:buFontTx/>
              <a:buChar char="-"/>
            </a:pPr>
            <a:r>
              <a:rPr lang="en-US" sz="1800" dirty="0" err="1" smtClean="0">
                <a:solidFill>
                  <a:srgbClr val="000000"/>
                </a:solidFill>
              </a:rPr>
              <a:t>Design&amp;Build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Construction management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Megrendelő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felkészültségétől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függ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37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Kivel állunk kapcsolatban?</a:t>
            </a:r>
          </a:p>
          <a:p>
            <a:r>
              <a:rPr lang="en-US" b="1" u="sng" dirty="0" smtClean="0">
                <a:solidFill>
                  <a:schemeClr val="accent3"/>
                </a:solidFill>
              </a:rPr>
              <a:t>Szervezet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Fény az alagút végén?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6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699384"/>
              </p:ext>
            </p:extLst>
          </p:nvPr>
        </p:nvGraphicFramePr>
        <p:xfrm>
          <a:off x="945484" y="1968916"/>
          <a:ext cx="7239535" cy="4598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3" imgW="8077200" imgH="5130800" progId="">
                  <p:embed/>
                </p:oleObj>
              </mc:Choice>
              <mc:Fallback>
                <p:oleObj r:id="rId3" imgW="8077200" imgH="5130800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484" y="1968916"/>
                        <a:ext cx="7239535" cy="459869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255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b="1" u="sng" dirty="0" err="1" smtClean="0">
                <a:solidFill>
                  <a:srgbClr val="9BBB59"/>
                </a:solidFill>
              </a:rPr>
              <a:t>Bevezető</a:t>
            </a:r>
            <a:r>
              <a:rPr lang="en-US" b="1" u="sng" dirty="0" smtClean="0">
                <a:solidFill>
                  <a:srgbClr val="9BBB59"/>
                </a:solidFill>
              </a:rPr>
              <a:t> </a:t>
            </a:r>
            <a:r>
              <a:rPr lang="en-US" b="1" u="sng" dirty="0" err="1" smtClean="0">
                <a:solidFill>
                  <a:srgbClr val="9BBB59"/>
                </a:solidFill>
              </a:rPr>
              <a:t>gondolatok</a:t>
            </a:r>
            <a:endParaRPr lang="en-US" b="1" u="sng" dirty="0" smtClean="0">
              <a:solidFill>
                <a:srgbClr val="9BBB59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Kivel állunk kapcsolatban?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Szervezet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Fény az alagút végén?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6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dirty="0"/>
              <a:t>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</a:t>
            </a:r>
            <a:r>
              <a:rPr lang="en-US" b="1" dirty="0"/>
              <a:t> </a:t>
            </a:r>
            <a:r>
              <a:rPr lang="en-US" dirty="0"/>
              <a:t>                                       </a:t>
            </a:r>
            <a:r>
              <a:rPr lang="en-US" b="1" dirty="0"/>
              <a:t> </a:t>
            </a:r>
            <a:r>
              <a:rPr lang="en-US" dirty="0"/>
              <a:t>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 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00" y="1732766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2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Management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Vállalkozási igazgatóság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Kivitelezési igazgatóság</a:t>
            </a:r>
          </a:p>
          <a:p>
            <a:r>
              <a:rPr lang="en-US" sz="3000" dirty="0">
                <a:solidFill>
                  <a:srgbClr val="000000"/>
                </a:solidFill>
              </a:rPr>
              <a:t>Pénzügyi </a:t>
            </a:r>
            <a:r>
              <a:rPr lang="en-US" sz="3000" dirty="0" smtClean="0">
                <a:solidFill>
                  <a:srgbClr val="000000"/>
                </a:solidFill>
              </a:rPr>
              <a:t>igazgatóság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Back office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HR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0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Vállalkozási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Vállakozási igazgató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Vállalkozási előkészítők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Kivitelezési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Műszaki igazgatók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Kivitelezési előkészítők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Építésvezetők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Művezetők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Fizikai dolgozók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Tervkoordinátorok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44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43719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Pénzügyi igazgatóság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Könyvelés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Pénzügy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Kontrolling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Jogi osztály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Back office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Asszisztencia</a:t>
            </a:r>
          </a:p>
          <a:p>
            <a:r>
              <a:rPr lang="en-US" sz="3000" dirty="0" smtClean="0">
                <a:solidFill>
                  <a:srgbClr val="000000"/>
                </a:solidFill>
              </a:rPr>
              <a:t>HR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Munkaügy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Bérszámfejtés</a:t>
            </a:r>
          </a:p>
        </p:txBody>
      </p:sp>
    </p:spTree>
    <p:extLst>
      <p:ext uri="{BB962C8B-B14F-4D97-AF65-F5344CB8AC3E}">
        <p14:creationId xmlns:p14="http://schemas.microsoft.com/office/powerpoint/2010/main" val="274990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02966"/>
          </a:xfrm>
        </p:spPr>
        <p:txBody>
          <a:bodyPr/>
          <a:lstStyle/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 descr="kameleon_19852_3015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99" y="1840365"/>
            <a:ext cx="5724035" cy="429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2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02966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Minden </a:t>
            </a:r>
            <a:r>
              <a:rPr lang="en-US" sz="3000" dirty="0" err="1" smtClean="0">
                <a:solidFill>
                  <a:srgbClr val="000000"/>
                </a:solidFill>
              </a:rPr>
              <a:t>projekt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más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Minden </a:t>
            </a:r>
            <a:r>
              <a:rPr lang="en-US" sz="3000" dirty="0" err="1" smtClean="0">
                <a:solidFill>
                  <a:srgbClr val="000000"/>
                </a:solidFill>
              </a:rPr>
              <a:t>beruházó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más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err="1" smtClean="0">
                <a:solidFill>
                  <a:srgbClr val="000000"/>
                </a:solidFill>
              </a:rPr>
              <a:t>Eltérő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érdekek</a:t>
            </a:r>
            <a:r>
              <a:rPr lang="en-US" sz="3000" dirty="0" smtClean="0">
                <a:solidFill>
                  <a:srgbClr val="000000"/>
                </a:solidFill>
              </a:rPr>
              <a:t>???</a:t>
            </a:r>
          </a:p>
          <a:p>
            <a:endParaRPr lang="en-US" sz="3000" dirty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De </a:t>
            </a:r>
            <a:r>
              <a:rPr lang="en-US" sz="3000" dirty="0" err="1" smtClean="0">
                <a:solidFill>
                  <a:srgbClr val="000000"/>
                </a:solidFill>
              </a:rPr>
              <a:t>ő</a:t>
            </a:r>
            <a:r>
              <a:rPr lang="en-US" sz="3000" dirty="0" smtClean="0">
                <a:solidFill>
                  <a:srgbClr val="000000"/>
                </a:solidFill>
              </a:rPr>
              <a:t> a </a:t>
            </a:r>
            <a:r>
              <a:rPr lang="en-US" sz="3000" dirty="0" err="1" smtClean="0">
                <a:solidFill>
                  <a:srgbClr val="000000"/>
                </a:solidFill>
              </a:rPr>
              <a:t>legfontosabb</a:t>
            </a:r>
            <a:r>
              <a:rPr lang="en-US" sz="3000" dirty="0" smtClean="0">
                <a:solidFill>
                  <a:srgbClr val="000000"/>
                </a:solidFill>
              </a:rPr>
              <a:t>!!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Alkalmazkodni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kell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3000" dirty="0" smtClean="0">
                <a:solidFill>
                  <a:srgbClr val="000000"/>
                </a:solidFill>
              </a:rPr>
              <a:t>Win-Win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36990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Beruházó milyen csapattal érkezik?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Milyen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lebonyolítást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tervez</a:t>
            </a:r>
            <a:r>
              <a:rPr lang="en-US" sz="3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Milyen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felkészültségű</a:t>
            </a:r>
            <a:r>
              <a:rPr lang="en-US" sz="3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3000" dirty="0" err="1" smtClean="0">
                <a:solidFill>
                  <a:srgbClr val="000000"/>
                </a:solidFill>
              </a:rPr>
              <a:t>Milyen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tervfázisban</a:t>
            </a:r>
            <a:r>
              <a:rPr lang="en-US" sz="3000" dirty="0" smtClean="0">
                <a:solidFill>
                  <a:srgbClr val="000000"/>
                </a:solidFill>
              </a:rPr>
              <a:t>?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134612"/>
          </a:xfrm>
        </p:spPr>
        <p:txBody>
          <a:bodyPr/>
          <a:lstStyle/>
          <a:p>
            <a:r>
              <a:rPr lang="en-US" sz="3000" dirty="0" err="1" smtClean="0">
                <a:solidFill>
                  <a:srgbClr val="000000"/>
                </a:solidFill>
              </a:rPr>
              <a:t>Árajánlat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készítése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rövid</a:t>
            </a:r>
            <a:r>
              <a:rPr lang="en-US" sz="3000" dirty="0" smtClean="0">
                <a:solidFill>
                  <a:srgbClr val="000000"/>
                </a:solidFill>
              </a:rPr>
              <a:t>/</a:t>
            </a:r>
            <a:r>
              <a:rPr lang="en-US" sz="3000" dirty="0" err="1" smtClean="0">
                <a:solidFill>
                  <a:srgbClr val="000000"/>
                </a:solidFill>
              </a:rPr>
              <a:t>extrém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rövid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idő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alatt</a:t>
            </a:r>
            <a:endParaRPr lang="en-US" sz="30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Évekig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készítik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elő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3000" dirty="0" err="1" smtClean="0">
                <a:solidFill>
                  <a:srgbClr val="000000"/>
                </a:solidFill>
              </a:rPr>
              <a:t>Kivitelezés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rövidebb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idő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</a:rPr>
              <a:t>alatt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Biztonság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Biztosítékok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Guarantees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Legalacsonyabb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ár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Cost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Minőség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Quality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Munkabiztonság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Safety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317779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Ütemezés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Schedule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Fenntarthatóság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Sustainability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Minősítés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Leadership in Energy and Environmental Design (US)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Building Research Establishment Environmental Assessment Method (UK)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Deutsche </a:t>
            </a:r>
            <a:r>
              <a:rPr lang="en-US" sz="1600" dirty="0" err="1" smtClean="0">
                <a:solidFill>
                  <a:srgbClr val="000000"/>
                </a:solidFill>
              </a:rPr>
              <a:t>Gesellschaft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für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Nachhaltiges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Bauen</a:t>
            </a:r>
            <a:r>
              <a:rPr lang="en-US" sz="1600" dirty="0" smtClean="0">
                <a:solidFill>
                  <a:srgbClr val="000000"/>
                </a:solidFill>
              </a:rPr>
              <a:t> (D)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Adminisztráció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Üzemeltetés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4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Mérnöknek lenni…</a:t>
            </a:r>
          </a:p>
          <a:p>
            <a:endParaRPr lang="en-US" sz="3000" dirty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…Felelősség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…Szaktudást igényel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75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419845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Megbízható</a:t>
            </a:r>
            <a:r>
              <a:rPr lang="en-US" dirty="0" smtClean="0">
                <a:solidFill>
                  <a:srgbClr val="000000"/>
                </a:solidFill>
              </a:rPr>
              <a:t> partner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Tapasztalat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Referenciák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Gyakorlat</a:t>
            </a:r>
            <a:r>
              <a:rPr lang="en-US" sz="1600" dirty="0" smtClean="0">
                <a:solidFill>
                  <a:srgbClr val="000000"/>
                </a:solidFill>
              </a:rPr>
              <a:t>/</a:t>
            </a:r>
            <a:r>
              <a:rPr lang="en-US" sz="1600" dirty="0" err="1" smtClean="0">
                <a:solidFill>
                  <a:srgbClr val="000000"/>
                </a:solidFill>
              </a:rPr>
              <a:t>Folyamatok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Jogi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ügyek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Alvállalkozói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struktúra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Megfelelő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mérnöki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gárda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Biztosítékok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Tőkeerős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Garanciák</a:t>
            </a:r>
            <a:r>
              <a:rPr lang="en-US" sz="1600" dirty="0" smtClean="0">
                <a:solidFill>
                  <a:srgbClr val="000000"/>
                </a:solidFill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</a:rPr>
              <a:t>teljesítési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szavatossági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Vállalkozás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Milyen dokumentáció alapján?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Mennyiségi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kockázat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Általában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egyeztetés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szükséges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Legalacsonyabb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ár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dönt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Komplex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értékelési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rendszer</a:t>
            </a:r>
            <a:r>
              <a:rPr lang="en-US" sz="2000" dirty="0" smtClean="0">
                <a:solidFill>
                  <a:srgbClr val="000000"/>
                </a:solidFill>
              </a:rPr>
              <a:t> is </a:t>
            </a:r>
            <a:r>
              <a:rPr lang="en-US" sz="2000" dirty="0" err="1" smtClean="0">
                <a:solidFill>
                  <a:srgbClr val="000000"/>
                </a:solidFill>
              </a:rPr>
              <a:t>lehet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Előminősítés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Vállalkozás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Alternatívák kezelése, ütemezés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Mérnöki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szellemi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termék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Optimalizálási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lehetőségek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Eltérő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érdekek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tervező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lebonyolító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beruházó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kivitelező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Ellentmondások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kezelése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6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209222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Jog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Szerződéses feltételek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GMP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Garanciák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Biztosítékok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Előfinanszírozás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Előleg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Pénzügyi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feltételek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1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Jog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Feltételezzük, hogy mindkét fél korrekt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“</a:t>
            </a:r>
            <a:r>
              <a:rPr lang="en-US" sz="2000" dirty="0" err="1" smtClean="0">
                <a:solidFill>
                  <a:srgbClr val="000000"/>
                </a:solidFill>
              </a:rPr>
              <a:t>Náluk</a:t>
            </a:r>
            <a:r>
              <a:rPr lang="en-US" sz="2000" dirty="0" smtClean="0">
                <a:solidFill>
                  <a:srgbClr val="000000"/>
                </a:solidFill>
              </a:rPr>
              <a:t>” a </a:t>
            </a:r>
            <a:r>
              <a:rPr lang="en-US" sz="2000" dirty="0" err="1" smtClean="0">
                <a:solidFill>
                  <a:srgbClr val="000000"/>
                </a:solidFill>
              </a:rPr>
              <a:t>forrás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és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jogosultság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“</a:t>
            </a:r>
            <a:r>
              <a:rPr lang="en-US" sz="2000" dirty="0" err="1" smtClean="0">
                <a:solidFill>
                  <a:srgbClr val="000000"/>
                </a:solidFill>
              </a:rPr>
              <a:t>Nálunk</a:t>
            </a:r>
            <a:r>
              <a:rPr lang="en-US" sz="2000" dirty="0" smtClean="0">
                <a:solidFill>
                  <a:srgbClr val="000000"/>
                </a:solidFill>
              </a:rPr>
              <a:t>” a </a:t>
            </a:r>
            <a:r>
              <a:rPr lang="en-US" sz="2000" dirty="0" err="1" smtClean="0">
                <a:solidFill>
                  <a:srgbClr val="000000"/>
                </a:solidFill>
              </a:rPr>
              <a:t>szaktudás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Átalányár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vs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Tételes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elszámolás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Alapadatok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körülmények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Másik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fél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feladatai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373" y="2130424"/>
            <a:ext cx="734885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“Beavatkozunk” a település életébe</a:t>
            </a:r>
          </a:p>
          <a:p>
            <a:r>
              <a:rPr lang="en-US" sz="2200" dirty="0" err="1" smtClean="0">
                <a:solidFill>
                  <a:srgbClr val="000000"/>
                </a:solidFill>
              </a:rPr>
              <a:t>Szerződés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teljesítése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Alkalmazkodás</a:t>
            </a:r>
            <a:r>
              <a:rPr lang="en-US" sz="2200" dirty="0" smtClean="0">
                <a:solidFill>
                  <a:srgbClr val="000000"/>
                </a:solidFill>
              </a:rPr>
              <a:t> a </a:t>
            </a:r>
            <a:r>
              <a:rPr lang="en-US" sz="2200" dirty="0" err="1" smtClean="0">
                <a:solidFill>
                  <a:srgbClr val="000000"/>
                </a:solidFill>
              </a:rPr>
              <a:t>Megrendelő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igényeihez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Adminisztráció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Stáb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felállítása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err="1" smtClean="0">
                <a:solidFill>
                  <a:srgbClr val="000000"/>
                </a:solidFill>
              </a:rPr>
              <a:t>Rendszerek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projektre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való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illesztése</a:t>
            </a:r>
            <a:endParaRPr lang="en-US" sz="2200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Reporting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Dokumentáció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igény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Igazolja</a:t>
            </a:r>
            <a:r>
              <a:rPr lang="en-US" sz="2400" dirty="0" smtClean="0">
                <a:solidFill>
                  <a:srgbClr val="000000"/>
                </a:solidFill>
              </a:rPr>
              <a:t> a </a:t>
            </a:r>
            <a:r>
              <a:rPr lang="en-US" sz="2400" dirty="0" err="1" smtClean="0">
                <a:solidFill>
                  <a:srgbClr val="000000"/>
                </a:solidFill>
              </a:rPr>
              <a:t>felkészültséget</a:t>
            </a:r>
            <a:r>
              <a:rPr lang="en-US" sz="2400" dirty="0" smtClean="0">
                <a:solidFill>
                  <a:srgbClr val="000000"/>
                </a:solidFill>
              </a:rPr>
              <a:t> a tender </a:t>
            </a:r>
            <a:r>
              <a:rPr lang="en-US" sz="2400" dirty="0" err="1" smtClean="0">
                <a:solidFill>
                  <a:srgbClr val="000000"/>
                </a:solidFill>
              </a:rPr>
              <a:t>alatt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Árazást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alátámasztja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Megrendelői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elvárás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Saját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minőségbiztosítási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folyamat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Jogszabályi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előírás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</a:rPr>
              <a:t>Megvalósításhoz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szükséges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gazdaságosság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Tervkoordináció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Építési engedély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Kiviteli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Gyártmány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Létesítési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engedélyek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Közmű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engedélyek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Megvalósulási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tervek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Helyszíni organizációs terv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Organizációs műleírás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Ütemtervek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létszám, erőforrás – gépi, humán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Biztonsági és egészségvédelmi terv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Szervezeti ábra, felelősségi mátrix</a:t>
            </a:r>
          </a:p>
        </p:txBody>
      </p:sp>
    </p:spTree>
    <p:extLst>
      <p:ext uri="{BB962C8B-B14F-4D97-AF65-F5344CB8AC3E}">
        <p14:creationId xmlns:p14="http://schemas.microsoft.com/office/powerpoint/2010/main" val="331309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Kockázatelemzés (BE terv!)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Minőségbiztosítási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Minőségügyi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TU, MMT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Fenntarthatósági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környezetvédelem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Hulladékkezelési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8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Épületek biztonságos használata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311" y="3373330"/>
            <a:ext cx="4233080" cy="3021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59" y="3373330"/>
            <a:ext cx="4200310" cy="302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34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Dokumentumkezelési terv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Archiválás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Átadási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dokumentáció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Jelentések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napi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heti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havi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Üzemeltetési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terv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Garanciák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Pénzügyi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elszámolások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Helyszíni organizációs terv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Közművek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ideiglenes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végleges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Forgalomtechnika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Ideiglenes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létesítmények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Biztonsági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berendezések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B</a:t>
            </a:r>
            <a:r>
              <a:rPr lang="en-US" sz="2000" dirty="0" err="1" smtClean="0">
                <a:solidFill>
                  <a:srgbClr val="000000"/>
                </a:solidFill>
              </a:rPr>
              <a:t>eléptetés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regisztráció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Segédüzemek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Depok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raktárak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9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4"/>
            <a:ext cx="6400800" cy="4089811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Helyszíni organizációs terv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Közlekedési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útvonalak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Anyagszállítás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Daruzás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függőleges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szállítás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Hulladékkezelés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371" y="2130424"/>
            <a:ext cx="7055765" cy="4089811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Alvállalkozói politika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Mennyiségi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ellenőrzés</a:t>
            </a:r>
            <a:r>
              <a:rPr lang="en-US" sz="2000" dirty="0" smtClean="0">
                <a:solidFill>
                  <a:srgbClr val="000000"/>
                </a:solidFill>
              </a:rPr>
              <a:t> – tender </a:t>
            </a:r>
            <a:r>
              <a:rPr lang="en-US" sz="2000" dirty="0" err="1" smtClean="0">
                <a:solidFill>
                  <a:srgbClr val="000000"/>
                </a:solidFill>
              </a:rPr>
              <a:t>során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Többletmunka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pótmunka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Optimalizálás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Beszerzési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politika</a:t>
            </a:r>
            <a:r>
              <a:rPr lang="en-US" sz="2000" dirty="0" smtClean="0">
                <a:solidFill>
                  <a:srgbClr val="000000"/>
                </a:solidFill>
              </a:rPr>
              <a:t> – </a:t>
            </a:r>
            <a:r>
              <a:rPr lang="en-US" sz="2000" dirty="0" err="1" smtClean="0">
                <a:solidFill>
                  <a:srgbClr val="000000"/>
                </a:solidFill>
              </a:rPr>
              <a:t>saját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beszerzés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Garanciavállalás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6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68100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Használatbavételi engedély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Szerződéses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kötelem</a:t>
            </a:r>
            <a:r>
              <a:rPr lang="en-US" sz="2000" dirty="0" smtClean="0">
                <a:solidFill>
                  <a:srgbClr val="000000"/>
                </a:solidFill>
              </a:rPr>
              <a:t>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Jogerős</a:t>
            </a:r>
            <a:r>
              <a:rPr lang="en-US" sz="2000" dirty="0" smtClean="0">
                <a:solidFill>
                  <a:srgbClr val="000000"/>
                </a:solidFill>
              </a:rPr>
              <a:t> status?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Műszaki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átadás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átvétel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Hibalisták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felvétele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ellenőrzése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4068100"/>
          </a:xfrm>
        </p:spPr>
        <p:txBody>
          <a:bodyPr/>
          <a:lstStyle/>
          <a:p>
            <a:r>
              <a:rPr lang="en-US" sz="3000" dirty="0" smtClean="0">
                <a:solidFill>
                  <a:srgbClr val="000000"/>
                </a:solidFill>
              </a:rPr>
              <a:t>Kivitelezés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Átadási dokumentáció</a:t>
            </a:r>
          </a:p>
          <a:p>
            <a:r>
              <a:rPr lang="en-US" sz="2000" dirty="0" err="1" smtClean="0">
                <a:solidFill>
                  <a:srgbClr val="000000"/>
                </a:solidFill>
              </a:rPr>
              <a:t>Dokumentumok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ütemezése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65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Szervezet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Megrendelő a megállapodott terméket kell, hogy kapja a szerződésben rögzített műszaki tartalommal, minőségben és időben!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Finanszírozáshoz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szükséges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minden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adminisztráció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korrekt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biztosítása</a:t>
            </a:r>
            <a:r>
              <a:rPr lang="en-US" dirty="0" smtClean="0">
                <a:solidFill>
                  <a:srgbClr val="000000"/>
                </a:solidFill>
              </a:rPr>
              <a:t>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Bemutatott</a:t>
            </a:r>
            <a:r>
              <a:rPr lang="en-US" b="1" dirty="0" smtClean="0"/>
              <a:t> </a:t>
            </a:r>
            <a:r>
              <a:rPr lang="en-US" b="1" dirty="0" err="1" smtClean="0"/>
              <a:t>témák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Bevezető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gondolatok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Építőipar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jelenlegi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helyzete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Kivel állunk kapcsolatban?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Szervezet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Fény az alagút végén?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2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Fény az alagút végén?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5" y="1869190"/>
            <a:ext cx="6026509" cy="319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633" y="3858791"/>
            <a:ext cx="4278906" cy="2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89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Fény az alagút végén?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4" y="2130335"/>
            <a:ext cx="7181135" cy="2581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576" y="4300202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3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Felelősség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Épített környezetünk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3456893"/>
            <a:ext cx="59690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719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Fény az alagút végén?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TAO – Sport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NHP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EU források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0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smtClean="0"/>
              <a:t>Fény az alagút végén?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335"/>
            <a:ext cx="6400800" cy="3720812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3D Tervezés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BIM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Hatékonyság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Fenntarthatóság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080119"/>
          </a:xfrm>
        </p:spPr>
        <p:txBody>
          <a:bodyPr/>
          <a:lstStyle/>
          <a:p>
            <a:r>
              <a:rPr lang="hu-HU" b="1" dirty="0" smtClean="0"/>
              <a:t>Kérdések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4338" name="Picture 2" descr="http://t2.gstatic.com/images?q=tbn:ANd9GcRYinpsS_dGzccz7xO5u59MpVGfYjTAp4PFLHFcTb_jGJBj_l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200800" cy="4800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46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hu-HU" sz="6000" dirty="0" smtClean="0"/>
              <a:t>Köszönöm a figyelmet!</a:t>
            </a:r>
            <a:endParaRPr lang="hu-HU" sz="60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</a:rPr>
              <a:t>Szaktudást igényel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Mérnöki teljesítmény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Hatékony épület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627" y="3813832"/>
            <a:ext cx="4117207" cy="2859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69" y="3802823"/>
            <a:ext cx="4320173" cy="28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23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chemeClr val="tx1"/>
                </a:solidFill>
              </a:rPr>
              <a:t>Profi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mérnöki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munka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err="1" smtClean="0">
                <a:solidFill>
                  <a:schemeClr val="tx1"/>
                </a:solidFill>
              </a:rPr>
              <a:t>Rendkívül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összetett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kockázatos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err="1" smtClean="0">
                <a:solidFill>
                  <a:schemeClr val="tx1"/>
                </a:solidFill>
              </a:rPr>
              <a:t>Szabályok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keretek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között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az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ingatlanfejlesztés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minden</a:t>
            </a:r>
            <a:r>
              <a:rPr lang="en-US" sz="3000" dirty="0" smtClean="0">
                <a:solidFill>
                  <a:schemeClr val="tx1"/>
                </a:solidFill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</a:rPr>
              <a:t>fázisában</a:t>
            </a:r>
            <a:endParaRPr lang="en-US" sz="3000" dirty="0" smtClean="0">
              <a:solidFill>
                <a:schemeClr val="tx1"/>
              </a:solidFill>
            </a:endParaRPr>
          </a:p>
          <a:p>
            <a:r>
              <a:rPr lang="en-US" sz="3000" dirty="0" smtClean="0">
                <a:solidFill>
                  <a:schemeClr val="tx1"/>
                </a:solidFill>
              </a:rPr>
              <a:t>Csapatmunka kell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661" y="4848541"/>
            <a:ext cx="2871313" cy="19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b="1" dirty="0" err="1" smtClean="0"/>
              <a:t>Bevezető</a:t>
            </a:r>
            <a:r>
              <a:rPr lang="en-US" b="1" dirty="0" smtClean="0"/>
              <a:t> </a:t>
            </a:r>
            <a:r>
              <a:rPr lang="en-US" b="1" dirty="0" err="1" smtClean="0"/>
              <a:t>gondolatok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/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Jogi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Pénzügyi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Műszaki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Idő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KERETEK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 MINDEN PROJEKT MÁS!!!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49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4883</TotalTime>
  <Words>1026</Words>
  <Application>Microsoft Macintosh PowerPoint</Application>
  <PresentationFormat>On-screen Show (4:3)</PresentationFormat>
  <Paragraphs>417</Paragraphs>
  <Slides>63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„Előre a múltba?”</vt:lpstr>
      <vt:lpstr>PowerPoint Presentation</vt:lpstr>
      <vt:lpstr>Bemutatott témák</vt:lpstr>
      <vt:lpstr>Bevezető gondolatok</vt:lpstr>
      <vt:lpstr>Bevezető gondolatok</vt:lpstr>
      <vt:lpstr>Bevezető gondolatok</vt:lpstr>
      <vt:lpstr>Bevezető gondolatok</vt:lpstr>
      <vt:lpstr>Bevezető gondolatok</vt:lpstr>
      <vt:lpstr>Bevezető gondolatok</vt:lpstr>
      <vt:lpstr>Bemutatott témák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Építőipar jelenlegi helyzete</vt:lpstr>
      <vt:lpstr>Bemutatott témák</vt:lpstr>
      <vt:lpstr>Kivel állunk kapcsolatban?</vt:lpstr>
      <vt:lpstr>Kivel állunk kapcsolatban?</vt:lpstr>
      <vt:lpstr>Kivel állunk kapcsolatban?</vt:lpstr>
      <vt:lpstr>Kivel állunk kapcsolatban?</vt:lpstr>
      <vt:lpstr>Kivel állunk kapcsolatban?</vt:lpstr>
      <vt:lpstr>Kivel állunk kapcsolatban?</vt:lpstr>
      <vt:lpstr>Kivel állunk kapcsolatban?</vt:lpstr>
      <vt:lpstr>Bemutatott témák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Szervezet</vt:lpstr>
      <vt:lpstr>Bemutatott témák</vt:lpstr>
      <vt:lpstr>Fény az alagút végén?</vt:lpstr>
      <vt:lpstr>Fény az alagút végén?</vt:lpstr>
      <vt:lpstr>Fény az alagút végén?</vt:lpstr>
      <vt:lpstr>Fény az alagút végén?</vt:lpstr>
      <vt:lpstr>Kérdések</vt:lpstr>
      <vt:lpstr>Köszönöm a figyelmet!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Mérnöki nagylétesítmények megvalósítási tapasztalatai</dc:title>
  <dc:creator>Mikusi Róbert</dc:creator>
  <cp:lastModifiedBy>Robert Mikusi</cp:lastModifiedBy>
  <cp:revision>84</cp:revision>
  <cp:lastPrinted>2014-12-02T12:01:29Z</cp:lastPrinted>
  <dcterms:created xsi:type="dcterms:W3CDTF">2012-04-23T22:09:08Z</dcterms:created>
  <dcterms:modified xsi:type="dcterms:W3CDTF">2015-12-01T12:01:03Z</dcterms:modified>
</cp:coreProperties>
</file>