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6"/>
  </p:handoutMasterIdLst>
  <p:sldIdLst>
    <p:sldId id="259" r:id="rId2"/>
    <p:sldId id="304" r:id="rId3"/>
    <p:sldId id="303" r:id="rId4"/>
    <p:sldId id="305" r:id="rId5"/>
    <p:sldId id="306" r:id="rId6"/>
    <p:sldId id="256" r:id="rId7"/>
    <p:sldId id="288" r:id="rId8"/>
    <p:sldId id="289" r:id="rId9"/>
    <p:sldId id="290" r:id="rId10"/>
    <p:sldId id="261" r:id="rId11"/>
    <p:sldId id="262" r:id="rId12"/>
    <p:sldId id="269" r:id="rId13"/>
    <p:sldId id="307" r:id="rId14"/>
    <p:sldId id="268" r:id="rId15"/>
    <p:sldId id="267" r:id="rId16"/>
    <p:sldId id="266" r:id="rId17"/>
    <p:sldId id="291" r:id="rId18"/>
    <p:sldId id="292" r:id="rId19"/>
    <p:sldId id="265" r:id="rId20"/>
    <p:sldId id="264" r:id="rId21"/>
    <p:sldId id="263" r:id="rId22"/>
    <p:sldId id="282" r:id="rId23"/>
    <p:sldId id="281" r:id="rId24"/>
    <p:sldId id="302" r:id="rId25"/>
    <p:sldId id="280" r:id="rId26"/>
    <p:sldId id="278" r:id="rId27"/>
    <p:sldId id="277" r:id="rId28"/>
    <p:sldId id="276" r:id="rId29"/>
    <p:sldId id="275" r:id="rId30"/>
    <p:sldId id="293" r:id="rId31"/>
    <p:sldId id="274" r:id="rId32"/>
    <p:sldId id="273" r:id="rId33"/>
    <p:sldId id="272" r:id="rId34"/>
    <p:sldId id="271" r:id="rId35"/>
    <p:sldId id="294" r:id="rId36"/>
    <p:sldId id="286" r:id="rId37"/>
    <p:sldId id="295" r:id="rId38"/>
    <p:sldId id="296" r:id="rId39"/>
    <p:sldId id="309" r:id="rId40"/>
    <p:sldId id="285" r:id="rId41"/>
    <p:sldId id="308" r:id="rId42"/>
    <p:sldId id="310" r:id="rId43"/>
    <p:sldId id="297" r:id="rId44"/>
    <p:sldId id="311" r:id="rId45"/>
    <p:sldId id="312" r:id="rId46"/>
    <p:sldId id="298" r:id="rId47"/>
    <p:sldId id="313" r:id="rId48"/>
    <p:sldId id="299" r:id="rId49"/>
    <p:sldId id="284" r:id="rId50"/>
    <p:sldId id="300" r:id="rId51"/>
    <p:sldId id="283" r:id="rId52"/>
    <p:sldId id="301" r:id="rId53"/>
    <p:sldId id="257" r:id="rId54"/>
    <p:sldId id="258" r:id="rId5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4EA23-93D0-3846-91D0-74391DF3A31D}" type="datetimeFigureOut">
              <a:rPr lang="en-US" smtClean="0"/>
              <a:t>2014.05.06.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E0E5B-9307-0B49-9E7E-2CCD3E3C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9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3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2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5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7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8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8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9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1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B389-FF53-6744-B0B0-8BF79CD57B11}" type="datetimeFigureOut">
              <a:rPr lang="en-US" smtClean="0"/>
              <a:t>2014.05.05.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ECFE9-7E61-0B44-B263-D5A9D058C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0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hu-HU" b="1" dirty="0" smtClean="0"/>
              <a:t>Mérnöki nagylétesítmények megvalósítási tapasztalatai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Mikusi Róbert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Vezérigazgató helyettes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Market </a:t>
            </a:r>
            <a:r>
              <a:rPr lang="hu-HU" sz="2400" b="1" dirty="0" err="1" smtClean="0">
                <a:solidFill>
                  <a:schemeClr val="tx1"/>
                </a:solidFill>
              </a:rPr>
              <a:t>Zrt</a:t>
            </a:r>
            <a:endParaRPr lang="hu-HU" sz="2400" b="1" dirty="0" smtClean="0">
              <a:solidFill>
                <a:schemeClr val="tx1"/>
              </a:solidFill>
            </a:endParaRPr>
          </a:p>
          <a:p>
            <a:endParaRPr lang="hu-HU" sz="1600" b="1" dirty="0" smtClean="0">
              <a:solidFill>
                <a:schemeClr val="tx1"/>
              </a:solidFill>
            </a:endParaRPr>
          </a:p>
          <a:p>
            <a:r>
              <a:rPr lang="hu-HU" sz="1600" b="1" dirty="0" smtClean="0">
                <a:solidFill>
                  <a:schemeClr val="tx1"/>
                </a:solidFill>
              </a:rPr>
              <a:t>2014. </a:t>
            </a:r>
            <a:r>
              <a:rPr lang="hu-HU" sz="1600" b="1" dirty="0" smtClean="0">
                <a:solidFill>
                  <a:schemeClr val="tx1"/>
                </a:solidFill>
              </a:rPr>
              <a:t>Május</a:t>
            </a:r>
            <a:r>
              <a:rPr lang="hu-HU" sz="1600" b="1" dirty="0" smtClean="0">
                <a:solidFill>
                  <a:schemeClr val="tx1"/>
                </a:solidFill>
              </a:rPr>
              <a:t> 06.</a:t>
            </a:r>
            <a:endParaRPr lang="hu-HU" sz="1600" b="1" dirty="0" smtClean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05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Hazai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731577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Állami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beruházás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Magán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Jelen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lévő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szereplők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err="1" smtClean="0">
                <a:solidFill>
                  <a:srgbClr val="000000"/>
                </a:solidFill>
              </a:rPr>
              <a:t>bővítések</a:t>
            </a:r>
            <a:r>
              <a:rPr lang="en-US" sz="1600" dirty="0" smtClean="0">
                <a:solidFill>
                  <a:srgbClr val="000000"/>
                </a:solidFill>
              </a:rPr>
              <a:t>??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Új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befektetők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err="1" smtClean="0">
                <a:solidFill>
                  <a:srgbClr val="000000"/>
                </a:solidFill>
              </a:rPr>
              <a:t>mivel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győzzük</a:t>
            </a:r>
            <a:r>
              <a:rPr lang="en-US" sz="1600" dirty="0" smtClean="0">
                <a:solidFill>
                  <a:srgbClr val="000000"/>
                </a:solidFill>
              </a:rPr>
              <a:t> meg </a:t>
            </a:r>
            <a:r>
              <a:rPr lang="en-US" sz="1600" dirty="0" err="1" smtClean="0">
                <a:solidFill>
                  <a:srgbClr val="000000"/>
                </a:solidFill>
              </a:rPr>
              <a:t>őket</a:t>
            </a:r>
            <a:r>
              <a:rPr lang="en-US" sz="1600" dirty="0" smtClean="0">
                <a:solidFill>
                  <a:srgbClr val="000000"/>
                </a:solidFill>
              </a:rPr>
              <a:t>??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EU </a:t>
            </a:r>
            <a:r>
              <a:rPr lang="en-US" dirty="0" err="1" smtClean="0">
                <a:solidFill>
                  <a:srgbClr val="000000"/>
                </a:solidFill>
              </a:rPr>
              <a:t>támogatások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Külföldi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212" y="2130424"/>
            <a:ext cx="6936360" cy="368815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gazdasági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körülmények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vannak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Hogyan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fogadnak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bennünket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Jogszabályi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környezet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ismerete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Kockázatos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beruházási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Bizonytalan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eredmény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Beruházási</a:t>
            </a:r>
            <a:r>
              <a:rPr lang="en-US" b="1" dirty="0" smtClean="0"/>
              <a:t> </a:t>
            </a:r>
            <a:r>
              <a:rPr lang="en-US" b="1" dirty="0" err="1" smtClean="0"/>
              <a:t>folyamat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Lekerekített téglalap 4"/>
          <p:cNvSpPr/>
          <p:nvPr/>
        </p:nvSpPr>
        <p:spPr>
          <a:xfrm>
            <a:off x="251520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Üzleti terv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4" name="Lekerekített téglalap 5"/>
          <p:cNvSpPr/>
          <p:nvPr/>
        </p:nvSpPr>
        <p:spPr>
          <a:xfrm>
            <a:off x="251520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Üzleti modell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5" name="Lekerekített téglalap 7"/>
          <p:cNvSpPr/>
          <p:nvPr/>
        </p:nvSpPr>
        <p:spPr>
          <a:xfrm>
            <a:off x="251520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Koncepció terv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6" name="Lekerekített téglalap 8"/>
          <p:cNvSpPr/>
          <p:nvPr/>
        </p:nvSpPr>
        <p:spPr>
          <a:xfrm>
            <a:off x="2195736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Építési engedélyes tervdokumentáció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17" name="Lekerekített téglalap 9"/>
          <p:cNvSpPr/>
          <p:nvPr/>
        </p:nvSpPr>
        <p:spPr>
          <a:xfrm>
            <a:off x="2195736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Engedélyek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8" name="Lekerekített téglalap 10"/>
          <p:cNvSpPr/>
          <p:nvPr/>
        </p:nvSpPr>
        <p:spPr>
          <a:xfrm>
            <a:off x="4139952" y="3501008"/>
            <a:ext cx="1728192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Kivitelezés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9" name="Lekerekített téglalap 11"/>
          <p:cNvSpPr/>
          <p:nvPr/>
        </p:nvSpPr>
        <p:spPr>
          <a:xfrm>
            <a:off x="6411314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Értékesítés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0" name="Lekerekített téglalap 12"/>
          <p:cNvSpPr/>
          <p:nvPr/>
        </p:nvSpPr>
        <p:spPr>
          <a:xfrm>
            <a:off x="4139952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Kiviteli tervdokumentáció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21" name="Lekerekített téglalap 13"/>
          <p:cNvSpPr/>
          <p:nvPr/>
        </p:nvSpPr>
        <p:spPr>
          <a:xfrm>
            <a:off x="6411314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Bérbeadás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3" name="Lekerekített téglalap 9"/>
          <p:cNvSpPr/>
          <p:nvPr/>
        </p:nvSpPr>
        <p:spPr>
          <a:xfrm>
            <a:off x="4139952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Finanszírozás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4" name="Lekerekített téglalap 12"/>
          <p:cNvSpPr/>
          <p:nvPr/>
        </p:nvSpPr>
        <p:spPr>
          <a:xfrm>
            <a:off x="6411314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Üzemeltetés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Beruházás</a:t>
            </a:r>
            <a:r>
              <a:rPr lang="en-US" b="1" dirty="0" smtClean="0"/>
              <a:t> </a:t>
            </a:r>
            <a:r>
              <a:rPr lang="en-US" b="1" dirty="0" err="1" smtClean="0"/>
              <a:t>keretei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Jogi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 err="1" smtClean="0">
                <a:solidFill>
                  <a:schemeClr val="tx1"/>
                </a:solidFill>
              </a:rPr>
              <a:t>zerződések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Pénzügyi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600" dirty="0" err="1" smtClean="0">
                <a:solidFill>
                  <a:schemeClr val="tx1"/>
                </a:solidFill>
              </a:rPr>
              <a:t>Finanszírozás</a:t>
            </a:r>
            <a:r>
              <a:rPr lang="en-US" sz="1600" dirty="0" smtClean="0">
                <a:solidFill>
                  <a:schemeClr val="tx1"/>
                </a:solidFill>
              </a:rPr>
              <a:t>, budget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Műszaki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600" dirty="0" err="1" smtClean="0">
                <a:solidFill>
                  <a:schemeClr val="tx1"/>
                </a:solidFill>
              </a:rPr>
              <a:t>Szabványok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minőségi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előírások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harmonizált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jogszabályok</a:t>
            </a:r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Idő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600" dirty="0" err="1" smtClean="0">
                <a:solidFill>
                  <a:schemeClr val="tx1"/>
                </a:solidFill>
              </a:rPr>
              <a:t>Ütemezés</a:t>
            </a:r>
            <a:endParaRPr lang="en-US" sz="17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75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Beruházás</a:t>
            </a:r>
            <a:r>
              <a:rPr lang="en-US" b="1" dirty="0" smtClean="0"/>
              <a:t> </a:t>
            </a:r>
            <a:r>
              <a:rPr lang="en-US" b="1" dirty="0" err="1" smtClean="0"/>
              <a:t>szereplői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Lekerekített téglalap 4"/>
          <p:cNvSpPr/>
          <p:nvPr/>
        </p:nvSpPr>
        <p:spPr>
          <a:xfrm>
            <a:off x="251520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Fejlesztő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5" name="Lekerekített téglalap 5"/>
          <p:cNvSpPr/>
          <p:nvPr/>
        </p:nvSpPr>
        <p:spPr>
          <a:xfrm>
            <a:off x="2532383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Finanszírozó/Beruházó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6" name="Lekerekített téglalap 7"/>
          <p:cNvSpPr/>
          <p:nvPr/>
        </p:nvSpPr>
        <p:spPr>
          <a:xfrm>
            <a:off x="251520" y="2348880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Telektulajdonos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Lekerekített téglalap 8"/>
          <p:cNvSpPr/>
          <p:nvPr/>
        </p:nvSpPr>
        <p:spPr>
          <a:xfrm>
            <a:off x="2532383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Tervező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8" name="Lekerekített téglalap 9"/>
          <p:cNvSpPr/>
          <p:nvPr/>
        </p:nvSpPr>
        <p:spPr>
          <a:xfrm>
            <a:off x="4832622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Hatóságok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9" name="Lekerekített téglalap 10"/>
          <p:cNvSpPr/>
          <p:nvPr/>
        </p:nvSpPr>
        <p:spPr>
          <a:xfrm>
            <a:off x="4832622" y="3642130"/>
            <a:ext cx="1728192" cy="9144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Kivitelező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0" name="Lekerekített téglalap 11"/>
          <p:cNvSpPr/>
          <p:nvPr/>
        </p:nvSpPr>
        <p:spPr>
          <a:xfrm>
            <a:off x="7111810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Befektető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1" name="Lekerekített téglalap 12"/>
          <p:cNvSpPr/>
          <p:nvPr/>
        </p:nvSpPr>
        <p:spPr>
          <a:xfrm>
            <a:off x="251520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Lebonyolító/PM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2" name="Lekerekített téglalap 13"/>
          <p:cNvSpPr/>
          <p:nvPr/>
        </p:nvSpPr>
        <p:spPr>
          <a:xfrm>
            <a:off x="7092280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Bérlő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3" name="Lekerekített téglalap 12"/>
          <p:cNvSpPr txBox="1">
            <a:spLocks/>
          </p:cNvSpPr>
          <p:nvPr/>
        </p:nvSpPr>
        <p:spPr>
          <a:xfrm>
            <a:off x="2532384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b="1" smtClean="0">
                <a:solidFill>
                  <a:schemeClr val="tx1"/>
                </a:solidFill>
              </a:rPr>
              <a:t>Tervellenőr</a:t>
            </a:r>
            <a:endParaRPr lang="hu-HU" sz="1800" b="1" dirty="0">
              <a:solidFill>
                <a:schemeClr val="tx1"/>
              </a:solidFill>
            </a:endParaRPr>
          </a:p>
        </p:txBody>
      </p:sp>
      <p:sp>
        <p:nvSpPr>
          <p:cNvPr id="14" name="Lekerekített téglalap 5"/>
          <p:cNvSpPr/>
          <p:nvPr/>
        </p:nvSpPr>
        <p:spPr>
          <a:xfrm>
            <a:off x="4832622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Műszaki ellenőr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5" name="Lekerekített téglalap 13"/>
          <p:cNvSpPr/>
          <p:nvPr/>
        </p:nvSpPr>
        <p:spPr>
          <a:xfrm>
            <a:off x="7111810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Üzemeltető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Lebonyolítási</a:t>
            </a:r>
            <a:r>
              <a:rPr lang="en-US" b="1" dirty="0" smtClean="0"/>
              <a:t> </a:t>
            </a:r>
            <a:r>
              <a:rPr lang="en-US" b="1" dirty="0" err="1" smtClean="0"/>
              <a:t>lehetőségek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46389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jogviszony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felelősség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alapján</a:t>
            </a: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 smtClean="0">
                <a:solidFill>
                  <a:srgbClr val="000000"/>
                </a:solidFill>
              </a:rPr>
              <a:t>Generálkivitelezés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 smtClean="0">
                <a:solidFill>
                  <a:srgbClr val="000000"/>
                </a:solidFill>
              </a:rPr>
              <a:t>Design&amp;Build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Construction management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Megrendelő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felkészültségétől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függ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Állam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Közbeszerzés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Szigorú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szabályozás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Fejlesztési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szándék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érdek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Körülményes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Lassú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kifizetések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felelős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apparátus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Politikai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érdekek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Magán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Forráshiány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Finanszírozás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Ötlethalmaz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Fejlesztési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korlátok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1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Jelenlévő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Új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Tőkeerős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Irányít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diktál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Válogat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ország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terület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15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tervező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138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Hazai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megbízással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Fontos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szereplő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Bemutatott</a:t>
            </a:r>
            <a:r>
              <a:rPr lang="en-US" b="1" dirty="0" smtClean="0"/>
              <a:t> </a:t>
            </a:r>
            <a:r>
              <a:rPr lang="en-US" b="1" dirty="0" err="1" smtClean="0"/>
              <a:t>témák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Bevezető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gondolatok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Építőipar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jelenlegi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helyzete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Beruházás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résztvevői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Beruházási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folyamat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1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lebonyolító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144089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Szakcég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hazai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Meghatározó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szereplő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Lebonyolítási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rendszertől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függ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tervellenőr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460188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Jogszabály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írja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alkalmazását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Tervjóváhagyási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folyamatba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illesztése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7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műszaki</a:t>
            </a:r>
            <a:r>
              <a:rPr lang="en-US" b="1" dirty="0" smtClean="0"/>
              <a:t> </a:t>
            </a:r>
            <a:r>
              <a:rPr lang="en-US" b="1" dirty="0" err="1" smtClean="0"/>
              <a:t>ellenőr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57244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Megbízó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érdekében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Jogszabály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írja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ellenőrzés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kivitelező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20078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Hazai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legnagyobb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kockázatot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vállalja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Mérete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eltérő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lehet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Megfelelés</a:t>
            </a:r>
            <a:r>
              <a:rPr lang="en-US" b="1" dirty="0" smtClean="0"/>
              <a:t>/</a:t>
            </a:r>
            <a:r>
              <a:rPr lang="en-US" b="1" dirty="0" err="1" smtClean="0"/>
              <a:t>Alkalmazkodás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02966"/>
          </a:xfrm>
        </p:spPr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Picture 3" descr="kameleon_19852_3015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799" y="1840365"/>
            <a:ext cx="5724035" cy="429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Megfelelés</a:t>
            </a:r>
            <a:r>
              <a:rPr lang="en-US" b="1" dirty="0" smtClean="0"/>
              <a:t>/</a:t>
            </a:r>
            <a:r>
              <a:rPr lang="en-US" b="1" dirty="0" err="1" smtClean="0"/>
              <a:t>Alkalmazkodás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0296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Minden </a:t>
            </a:r>
            <a:r>
              <a:rPr lang="en-US" dirty="0" err="1" smtClean="0">
                <a:solidFill>
                  <a:srgbClr val="000000"/>
                </a:solidFill>
              </a:rPr>
              <a:t>projekt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Minden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Eltérő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érdekek</a:t>
            </a:r>
            <a:r>
              <a:rPr lang="en-US" dirty="0" smtClean="0">
                <a:solidFill>
                  <a:srgbClr val="000000"/>
                </a:solidFill>
              </a:rPr>
              <a:t>???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ő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legfontosabb</a:t>
            </a:r>
            <a:r>
              <a:rPr lang="en-US" dirty="0" smtClean="0">
                <a:solidFill>
                  <a:srgbClr val="000000"/>
                </a:solidFill>
              </a:rPr>
              <a:t>!!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Alkalmazkodni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kell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Win-Win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Milyen</a:t>
            </a:r>
            <a:r>
              <a:rPr lang="en-US" b="1" dirty="0" smtClean="0"/>
              <a:t> </a:t>
            </a:r>
            <a:r>
              <a:rPr lang="en-US" b="1" dirty="0" err="1" smtClean="0"/>
              <a:t>fázisban</a:t>
            </a:r>
            <a:r>
              <a:rPr lang="en-US" b="1" dirty="0" smtClean="0"/>
              <a:t> </a:t>
            </a:r>
            <a:r>
              <a:rPr lang="en-US" b="1" dirty="0" err="1" smtClean="0"/>
              <a:t>kerülünk</a:t>
            </a:r>
            <a:r>
              <a:rPr lang="en-US" b="1" dirty="0" smtClean="0"/>
              <a:t> </a:t>
            </a:r>
            <a:r>
              <a:rPr lang="en-US" b="1" dirty="0" err="1" smtClean="0"/>
              <a:t>kapcsolatba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66644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Tender </a:t>
            </a:r>
            <a:r>
              <a:rPr lang="en-US" dirty="0" err="1" smtClean="0">
                <a:solidFill>
                  <a:srgbClr val="000000"/>
                </a:solidFill>
              </a:rPr>
              <a:t>eljárás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ajánlatadás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Tervezés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Kivitelezés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Átadás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Használatbavételi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előkészítés</a:t>
            </a:r>
            <a:r>
              <a:rPr lang="en-US" b="1" dirty="0" smtClean="0"/>
              <a:t> </a:t>
            </a:r>
            <a:r>
              <a:rPr lang="en-US" b="1" dirty="0" err="1" smtClean="0"/>
              <a:t>státusza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6990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csapattal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érkezik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lebonyolítást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tervez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felkészültségű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tervfázisban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késedelemben</a:t>
            </a:r>
            <a:r>
              <a:rPr lang="en-US" b="1" dirty="0" smtClean="0"/>
              <a:t> van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13461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Árajánlat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készítése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extrém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alatt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Évekig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készítik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elő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Kivitelezés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rövidebb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elvárásai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Biztonság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Guarantees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Legalacsonyabb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Cost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Minőség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Quality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Munkabiztonság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Safety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Bevezető</a:t>
            </a:r>
            <a:r>
              <a:rPr lang="en-US" b="1" dirty="0" smtClean="0"/>
              <a:t> </a:t>
            </a:r>
            <a:r>
              <a:rPr lang="en-US" b="1" dirty="0" err="1" smtClean="0"/>
              <a:t>gondolatok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42" y="2130425"/>
            <a:ext cx="4044561" cy="2735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542" y="3647072"/>
            <a:ext cx="3854537" cy="285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75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elvárásai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317779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Ütemezés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Schedule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Fenntarthatóság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Sustainability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Minősítés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Leadership in Energy and Environmental Design (US)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Building Research Establishment Environmental Assessment Method (UK)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Deutsche </a:t>
            </a:r>
            <a:r>
              <a:rPr lang="en-US" sz="1600" dirty="0" err="1" smtClean="0">
                <a:solidFill>
                  <a:srgbClr val="000000"/>
                </a:solidFill>
              </a:rPr>
              <a:t>Gesellschaft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für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Nachhaltiges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Bauen</a:t>
            </a:r>
            <a:r>
              <a:rPr lang="en-US" sz="1600" dirty="0" smtClean="0">
                <a:solidFill>
                  <a:srgbClr val="000000"/>
                </a:solidFill>
              </a:rPr>
              <a:t> (D)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Üzemeltetés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41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biztonságra</a:t>
            </a:r>
            <a:r>
              <a:rPr lang="en-US" b="1" dirty="0" smtClean="0"/>
              <a:t> </a:t>
            </a:r>
            <a:r>
              <a:rPr lang="en-US" b="1" dirty="0" err="1" smtClean="0"/>
              <a:t>törekszik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4198456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Megbízható</a:t>
            </a:r>
            <a:r>
              <a:rPr lang="en-US" dirty="0" smtClean="0">
                <a:solidFill>
                  <a:srgbClr val="000000"/>
                </a:solidFill>
              </a:rPr>
              <a:t> partner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Tapasztalat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Referenciák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Gyakorlat</a:t>
            </a:r>
            <a:r>
              <a:rPr lang="en-US" sz="1600" dirty="0" smtClean="0">
                <a:solidFill>
                  <a:srgbClr val="000000"/>
                </a:solidFill>
              </a:rPr>
              <a:t>/</a:t>
            </a:r>
            <a:r>
              <a:rPr lang="en-US" sz="1600" dirty="0" err="1" smtClean="0">
                <a:solidFill>
                  <a:srgbClr val="000000"/>
                </a:solidFill>
              </a:rPr>
              <a:t>Folyamatok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Jogi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ügyek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Alvállalkozói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struktúra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Megfelelő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mérnöki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gárda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Tőkeerős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Garanciák</a:t>
            </a:r>
            <a:r>
              <a:rPr lang="en-US" sz="1600" dirty="0" smtClean="0">
                <a:solidFill>
                  <a:srgbClr val="000000"/>
                </a:solidFill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</a:rPr>
              <a:t>teljesítési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szavatossági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</a:p>
          <a:p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attitűd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9479"/>
            <a:ext cx="6400800" cy="4513268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Visszaél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jelenlegi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helyzettel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“</a:t>
            </a:r>
            <a:r>
              <a:rPr lang="en-US" dirty="0" err="1" smtClean="0">
                <a:solidFill>
                  <a:srgbClr val="000000"/>
                </a:solidFill>
              </a:rPr>
              <a:t>gyarmatosítók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hibák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következményeinek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áthárítása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partnerként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Mérnöki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teljesítmény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elismerése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attitűd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2521"/>
            <a:ext cx="6400800" cy="451600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szabályok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mérnök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országbeliek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preferálása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alkalmazása</a:t>
            </a:r>
            <a:r>
              <a:rPr lang="en-US" dirty="0" smtClean="0">
                <a:solidFill>
                  <a:srgbClr val="000000"/>
                </a:solidFill>
              </a:rPr>
              <a:t> pl. FIDIC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beszerzési</a:t>
            </a:r>
            <a:r>
              <a:rPr lang="en-US" dirty="0" smtClean="0">
                <a:solidFill>
                  <a:srgbClr val="000000"/>
                </a:solidFill>
              </a:rPr>
              <a:t> policy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egyértelmű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fejlesztői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cél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Milyen</a:t>
            </a:r>
            <a:r>
              <a:rPr lang="en-US" b="1" dirty="0" smtClean="0"/>
              <a:t> </a:t>
            </a:r>
            <a:r>
              <a:rPr lang="en-US" b="1" dirty="0" err="1" smtClean="0"/>
              <a:t>céllal</a:t>
            </a:r>
            <a:r>
              <a:rPr lang="en-US" b="1" dirty="0" smtClean="0"/>
              <a:t> </a:t>
            </a:r>
            <a:r>
              <a:rPr lang="en-US" b="1" dirty="0" err="1" smtClean="0"/>
              <a:t>fejleszt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840133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Értékesítés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Üzemeltetés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Költséghatékony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megoldások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Üzemeltetési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Fogyasztási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költségek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</a:t>
            </a:r>
            <a:r>
              <a:rPr lang="en-US" b="1" dirty="0" smtClean="0"/>
              <a:t> a </a:t>
            </a:r>
            <a:r>
              <a:rPr lang="en-US" b="1" dirty="0" err="1" smtClean="0"/>
              <a:t>fontos</a:t>
            </a:r>
            <a:r>
              <a:rPr lang="en-US" b="1" dirty="0" smtClean="0"/>
              <a:t> a </a:t>
            </a:r>
            <a:r>
              <a:rPr lang="en-US" b="1" dirty="0" err="1" smtClean="0"/>
              <a:t>beruházónak</a:t>
            </a:r>
            <a:r>
              <a:rPr lang="en-US" b="1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840133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Számára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végfelhasználó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fontos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bérlő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tartja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előtt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többlet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szolgáltatásért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jobb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minőségért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kompenzálják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98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alapján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kockázat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Általában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egyeztetés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Legalacsonyabb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dönt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Komplex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értékelési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err="1" smtClean="0">
                <a:solidFill>
                  <a:srgbClr val="000000"/>
                </a:solidFill>
              </a:rPr>
              <a:t>lehet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Előminősítés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Alternatívák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ütemezés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Mérnöki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szellemi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termék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Optimalizálási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lehetőségek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Eltérő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érdekek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tervező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lebonyolító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kivitelező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Ellentmondások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682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feltételek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GMP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Garanciák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Előfinanszírozás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Előleg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Pénzügyi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feltételek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172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Szerződés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Feltételezzük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hogy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mindkét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fél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korrekt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 err="1" smtClean="0">
                <a:solidFill>
                  <a:srgbClr val="000000"/>
                </a:solidFill>
              </a:rPr>
              <a:t>Náluk</a:t>
            </a:r>
            <a:r>
              <a:rPr lang="en-US" dirty="0" smtClean="0">
                <a:solidFill>
                  <a:srgbClr val="000000"/>
                </a:solidFill>
              </a:rPr>
              <a:t>” a </a:t>
            </a:r>
            <a:r>
              <a:rPr lang="en-US" dirty="0" err="1" smtClean="0">
                <a:solidFill>
                  <a:srgbClr val="000000"/>
                </a:solidFill>
              </a:rPr>
              <a:t>forrás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 err="1" smtClean="0">
                <a:solidFill>
                  <a:srgbClr val="000000"/>
                </a:solidFill>
              </a:rPr>
              <a:t>Nálunk</a:t>
            </a:r>
            <a:r>
              <a:rPr lang="en-US" dirty="0" smtClean="0">
                <a:solidFill>
                  <a:srgbClr val="000000"/>
                </a:solidFill>
              </a:rPr>
              <a:t>” a </a:t>
            </a:r>
            <a:r>
              <a:rPr lang="en-US" dirty="0" err="1" smtClean="0">
                <a:solidFill>
                  <a:srgbClr val="000000"/>
                </a:solidFill>
              </a:rPr>
              <a:t>szaktudás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Átalányár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Tételes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elszámolás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Alapadatok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körülmények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Másik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fél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feladatai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Bevezető</a:t>
            </a:r>
            <a:r>
              <a:rPr lang="en-US" b="1" dirty="0" smtClean="0"/>
              <a:t> </a:t>
            </a:r>
            <a:r>
              <a:rPr lang="en-US" b="1" dirty="0" err="1" smtClean="0"/>
              <a:t>gondolatok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Profi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mérnöki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munka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Rendkívül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összetett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és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kockázatos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Szabályok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és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keretek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között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ingatlanfejlesztés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minden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fázisában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Igény</a:t>
            </a:r>
            <a:r>
              <a:rPr lang="en-US" dirty="0" smtClean="0">
                <a:solidFill>
                  <a:schemeClr val="tx1"/>
                </a:solidFill>
              </a:rPr>
              <a:t> van </a:t>
            </a:r>
            <a:r>
              <a:rPr lang="en-US" dirty="0" err="1" smtClean="0">
                <a:solidFill>
                  <a:schemeClr val="tx1"/>
                </a:solidFill>
              </a:rPr>
              <a:t>rá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egyre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inkább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Eltérő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igényszint</a:t>
            </a:r>
            <a:r>
              <a:rPr lang="en-US" dirty="0" smtClean="0">
                <a:solidFill>
                  <a:schemeClr val="tx1"/>
                </a:solidFill>
              </a:rPr>
              <a:t> – “</a:t>
            </a:r>
            <a:r>
              <a:rPr lang="en-US" dirty="0" err="1" smtClean="0">
                <a:solidFill>
                  <a:schemeClr val="tx1"/>
                </a:solidFill>
              </a:rPr>
              <a:t>elmaradott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r>
              <a:rPr lang="en-US" dirty="0" err="1" smtClean="0">
                <a:solidFill>
                  <a:schemeClr val="tx1"/>
                </a:solidFill>
              </a:rPr>
              <a:t>országok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491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373" y="2130424"/>
            <a:ext cx="7348850" cy="408981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 err="1" smtClean="0">
                <a:solidFill>
                  <a:srgbClr val="000000"/>
                </a:solidFill>
              </a:rPr>
              <a:t>Beavatkozunk</a:t>
            </a:r>
            <a:r>
              <a:rPr lang="en-US" dirty="0" smtClean="0">
                <a:solidFill>
                  <a:srgbClr val="000000"/>
                </a:solidFill>
              </a:rPr>
              <a:t>” a </a:t>
            </a:r>
            <a:r>
              <a:rPr lang="en-US" dirty="0" err="1" smtClean="0">
                <a:solidFill>
                  <a:srgbClr val="000000"/>
                </a:solidFill>
              </a:rPr>
              <a:t>település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életébe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Szerződés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teljesítése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Alkalmazkodás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Megrendelő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igényeihez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Stáb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felállítása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projektre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illesztése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Reporting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Igazolja</a:t>
            </a:r>
            <a:r>
              <a:rPr lang="en-US" sz="2400" dirty="0" smtClean="0">
                <a:solidFill>
                  <a:srgbClr val="000000"/>
                </a:solidFill>
              </a:rPr>
              <a:t> a </a:t>
            </a:r>
            <a:r>
              <a:rPr lang="en-US" sz="2400" dirty="0" err="1" smtClean="0">
                <a:solidFill>
                  <a:srgbClr val="000000"/>
                </a:solidFill>
              </a:rPr>
              <a:t>felkészültséget</a:t>
            </a:r>
            <a:r>
              <a:rPr lang="en-US" sz="2400" dirty="0" smtClean="0">
                <a:solidFill>
                  <a:srgbClr val="000000"/>
                </a:solidFill>
              </a:rPr>
              <a:t> a tender </a:t>
            </a:r>
            <a:r>
              <a:rPr lang="en-US" sz="2400" dirty="0" err="1" smtClean="0">
                <a:solidFill>
                  <a:srgbClr val="000000"/>
                </a:solidFill>
              </a:rPr>
              <a:t>alatt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Árazást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alátámasztja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Megrendelői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elvárás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Saját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minőségbiztosítási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folyamat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Jogszabályi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előírás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err="1" smtClean="0">
                <a:solidFill>
                  <a:srgbClr val="000000"/>
                </a:solidFill>
              </a:rPr>
              <a:t>Megvalósításhoz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szükséges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gazdaságosság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9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Építési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Kiviteli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Gyártmány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Létesítési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Közmű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Megvalósulási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tervek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90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Helyszíni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</a:t>
            </a:r>
            <a:r>
              <a:rPr lang="en-US" dirty="0" err="1" smtClean="0">
                <a:solidFill>
                  <a:srgbClr val="000000"/>
                </a:solidFill>
              </a:rPr>
              <a:t>rganizációs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Organizációs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műleírás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Ütemtervek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2400" dirty="0" err="1">
                <a:solidFill>
                  <a:srgbClr val="000000"/>
                </a:solidFill>
              </a:rPr>
              <a:t>l</a:t>
            </a:r>
            <a:r>
              <a:rPr lang="en-US" sz="2400" dirty="0" err="1" smtClean="0">
                <a:solidFill>
                  <a:srgbClr val="000000"/>
                </a:solidFill>
              </a:rPr>
              <a:t>étszám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erőforrás</a:t>
            </a:r>
            <a:r>
              <a:rPr lang="en-US" sz="2400" dirty="0" smtClean="0">
                <a:solidFill>
                  <a:srgbClr val="000000"/>
                </a:solidFill>
              </a:rPr>
              <a:t> – </a:t>
            </a:r>
            <a:r>
              <a:rPr lang="en-US" sz="2400" dirty="0" err="1" smtClean="0">
                <a:solidFill>
                  <a:srgbClr val="000000"/>
                </a:solidFill>
              </a:rPr>
              <a:t>gépi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humán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Biztonsági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egészségvédelmi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Szervezeti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ábra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felelősségi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mátrix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989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Kockázat</a:t>
            </a:r>
            <a:r>
              <a:rPr lang="en-US" dirty="0" err="1" smtClean="0">
                <a:solidFill>
                  <a:srgbClr val="000000"/>
                </a:solidFill>
              </a:rPr>
              <a:t>elemzés</a:t>
            </a:r>
            <a:r>
              <a:rPr lang="en-US" dirty="0" smtClean="0">
                <a:solidFill>
                  <a:srgbClr val="000000"/>
                </a:solidFill>
              </a:rPr>
              <a:t> (BE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r>
              <a:rPr lang="en-US" dirty="0" smtClean="0">
                <a:solidFill>
                  <a:srgbClr val="000000"/>
                </a:solidFill>
              </a:rPr>
              <a:t>!)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Minőségbiztosítási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Minőségügyi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TU, MMT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Fenntarthatósági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környezetvédelem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Hulladékkezelési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877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Dokumentumkezelési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Archiválás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Átadási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Jelentések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napi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heti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havi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Üzemeltetési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Garanciák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Pénzügyi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elszámolások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99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Helyszíni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organizációs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Közművek</a:t>
            </a:r>
            <a:r>
              <a:rPr lang="en-US" sz="2000" dirty="0" smtClean="0">
                <a:solidFill>
                  <a:srgbClr val="000000"/>
                </a:solidFill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</a:rPr>
              <a:t>ideiglenes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végleges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2000" dirty="0" err="1" smtClean="0">
                <a:solidFill>
                  <a:srgbClr val="000000"/>
                </a:solidFill>
              </a:rPr>
              <a:t>Forgalomtechnika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Ideiglenes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létesítmények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Biztonsági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berendezések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 err="1">
                <a:solidFill>
                  <a:srgbClr val="000000"/>
                </a:solidFill>
              </a:rPr>
              <a:t>B</a:t>
            </a:r>
            <a:r>
              <a:rPr lang="en-US" sz="2000" dirty="0" err="1" smtClean="0">
                <a:solidFill>
                  <a:srgbClr val="000000"/>
                </a:solidFill>
              </a:rPr>
              <a:t>eléptetés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regisztráció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Segédüzemek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Depok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raktárak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989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Helyszíni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organizációs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Közlekedési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útvonalak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Anyagszállítás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Daruzás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függőleges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szállítás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err="1" smtClean="0">
                <a:solidFill>
                  <a:srgbClr val="000000"/>
                </a:solidFill>
              </a:rPr>
              <a:t>Hulladékkezelés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55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371" y="2130424"/>
            <a:ext cx="7055765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Alvállalkozói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politika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ellenőrzés</a:t>
            </a:r>
            <a:r>
              <a:rPr lang="en-US" dirty="0" smtClean="0">
                <a:solidFill>
                  <a:srgbClr val="000000"/>
                </a:solidFill>
              </a:rPr>
              <a:t> – tender </a:t>
            </a:r>
            <a:r>
              <a:rPr lang="en-US" dirty="0" err="1" smtClean="0">
                <a:solidFill>
                  <a:srgbClr val="000000"/>
                </a:solidFill>
              </a:rPr>
              <a:t>során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Többletmunka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pótmunka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Optimalizálás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Beszerzési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politika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beszerzés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Garanciavállalás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648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Átadások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681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Használatbavételi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kötelem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Jogerős</a:t>
            </a:r>
            <a:r>
              <a:rPr lang="en-US" dirty="0" smtClean="0">
                <a:solidFill>
                  <a:srgbClr val="000000"/>
                </a:solidFill>
              </a:rPr>
              <a:t> status?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Műszaki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átadás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átvétel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Hibalisták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felvétele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ellenőrzése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Bevezető</a:t>
            </a:r>
            <a:r>
              <a:rPr lang="en-US" b="1" dirty="0" smtClean="0"/>
              <a:t> </a:t>
            </a:r>
            <a:r>
              <a:rPr lang="en-US" b="1" dirty="0" err="1" smtClean="0"/>
              <a:t>gondolatok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Jogi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Pénzügyi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Műszaki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Idő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KERETEK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 MINDEN PROJEKT MÁS!!!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491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Átadások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681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Átadási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Dokumentumok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ütemezése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528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kiszolgálása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7208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megállapodott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terméket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kell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hogy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kapja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szerződésben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rögzített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műszaki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tartalommal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minőségben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időben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Finanszírozáshoz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minden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korrekt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biztosítása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40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kiszolgálása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72081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Megrendelővel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szemben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tanusított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hozzállás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Válság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hatására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megváltoztak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Dokumentáló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barátságos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kiszolgáló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jogászkodó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feltétlenül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korrekt</a:t>
            </a:r>
            <a:r>
              <a:rPr lang="en-US" dirty="0" smtClean="0">
                <a:solidFill>
                  <a:srgbClr val="000000"/>
                </a:solidFill>
              </a:rPr>
              <a:t>!!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898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/>
          <a:lstStyle/>
          <a:p>
            <a:r>
              <a:rPr lang="hu-HU" b="1" dirty="0" smtClean="0"/>
              <a:t>Kérdések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4338" name="Picture 2" descr="http://t2.gstatic.com/images?q=tbn:ANd9GcRYinpsS_dGzccz7xO5u59MpVGfYjTAp4PFLHFcTb_jGJBj_l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200800" cy="4800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34637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080119"/>
          </a:xfrm>
        </p:spPr>
        <p:txBody>
          <a:bodyPr>
            <a:normAutofit/>
          </a:bodyPr>
          <a:lstStyle/>
          <a:p>
            <a:r>
              <a:rPr lang="hu-HU" sz="6000" dirty="0" smtClean="0"/>
              <a:t>Köszönöm a figyelmet!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9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Válság</a:t>
            </a:r>
            <a:r>
              <a:rPr lang="en-US" dirty="0" smtClean="0">
                <a:solidFill>
                  <a:schemeClr val="tx1"/>
                </a:solidFill>
              </a:rPr>
              <a:t>, mint </a:t>
            </a:r>
            <a:r>
              <a:rPr lang="en-US" dirty="0" err="1" smtClean="0">
                <a:solidFill>
                  <a:schemeClr val="tx1"/>
                </a:solidFill>
              </a:rPr>
              <a:t>állapot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Speciális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projektek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létjogosultsága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Csökkenő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megrendelésállomány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Növekvő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kockázatok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EUs </a:t>
            </a:r>
            <a:r>
              <a:rPr lang="en-US" dirty="0" err="1" smtClean="0">
                <a:solidFill>
                  <a:schemeClr val="tx1"/>
                </a:solidFill>
              </a:rPr>
              <a:t>források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új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ciklus</a:t>
            </a:r>
            <a:r>
              <a:rPr lang="en-US" dirty="0" smtClean="0">
                <a:solidFill>
                  <a:schemeClr val="tx1"/>
                </a:solidFill>
              </a:rPr>
              <a:t> 2014-2020)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Befektetői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kedv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csökken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Nehezebb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lehetetlen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finanszírozás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800" dirty="0" err="1" smtClean="0">
                <a:solidFill>
                  <a:srgbClr val="000000"/>
                </a:solidFill>
              </a:rPr>
              <a:t>Magasabb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önrész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sz="1800" dirty="0" err="1" smtClean="0">
                <a:solidFill>
                  <a:srgbClr val="000000"/>
                </a:solidFill>
              </a:rPr>
              <a:t>Magasabb</a:t>
            </a:r>
            <a:r>
              <a:rPr lang="en-US" sz="1800" dirty="0" smtClean="0">
                <a:solidFill>
                  <a:srgbClr val="000000"/>
                </a:solidFill>
              </a:rPr>
              <a:t> preleasing </a:t>
            </a:r>
            <a:r>
              <a:rPr lang="en-US" sz="1800" dirty="0" err="1" smtClean="0">
                <a:solidFill>
                  <a:srgbClr val="000000"/>
                </a:solidFill>
              </a:rPr>
              <a:t>igény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sz="1800" dirty="0" err="1" smtClean="0">
                <a:solidFill>
                  <a:srgbClr val="000000"/>
                </a:solidFill>
              </a:rPr>
              <a:t>Növekedési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Hitel</a:t>
            </a:r>
            <a:r>
              <a:rPr lang="en-US" sz="1800" dirty="0" smtClean="0">
                <a:solidFill>
                  <a:srgbClr val="000000"/>
                </a:solidFill>
              </a:rPr>
              <a:t> Program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Spekulatív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alapon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projekt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6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Bérlők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Beruházók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spekulálhatnak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új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területekre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Túlélésre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rendezkednek</a:t>
            </a:r>
            <a:r>
              <a:rPr lang="en-US" dirty="0" smtClean="0">
                <a:solidFill>
                  <a:srgbClr val="000000"/>
                </a:solidFill>
              </a:rPr>
              <a:t> be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7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Kormányzati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törekvések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Fedezetkezelő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191/2009 (IX.15) </a:t>
            </a:r>
            <a:r>
              <a:rPr lang="en-US" sz="1600" dirty="0" err="1" smtClean="0">
                <a:solidFill>
                  <a:srgbClr val="000000"/>
                </a:solidFill>
              </a:rPr>
              <a:t>Korm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Rendelet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E-</a:t>
            </a:r>
            <a:r>
              <a:rPr lang="en-US" sz="1600" dirty="0" err="1" smtClean="0">
                <a:solidFill>
                  <a:srgbClr val="000000"/>
                </a:solidFill>
              </a:rPr>
              <a:t>napló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TSZSZ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Jogalkotási</a:t>
            </a:r>
            <a:r>
              <a:rPr lang="en-US" dirty="0" smtClean="0">
                <a:solidFill>
                  <a:srgbClr val="000000"/>
                </a:solidFill>
              </a:rPr>
              <a:t> “</a:t>
            </a:r>
            <a:r>
              <a:rPr lang="en-US" dirty="0" err="1" smtClean="0">
                <a:solidFill>
                  <a:srgbClr val="000000"/>
                </a:solidFill>
              </a:rPr>
              <a:t>dömping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koncepció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gazdája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Választás</a:t>
            </a:r>
            <a:r>
              <a:rPr lang="en-US" dirty="0" smtClean="0">
                <a:solidFill>
                  <a:srgbClr val="000000"/>
                </a:solidFill>
              </a:rPr>
              <a:t> 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9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979</Words>
  <Application>Microsoft Macintosh PowerPoint</Application>
  <PresentationFormat>On-screen Show (4:3)</PresentationFormat>
  <Paragraphs>350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Mérnöki nagylétesítmények megvalósítási tapasztalatai</vt:lpstr>
      <vt:lpstr>Bemutatott témák</vt:lpstr>
      <vt:lpstr>Bevezető gondolatok</vt:lpstr>
      <vt:lpstr>Bevezető gondolatok</vt:lpstr>
      <vt:lpstr>Bevezető gondolatok</vt:lpstr>
      <vt:lpstr>Építőipar jelenlegi helyzete</vt:lpstr>
      <vt:lpstr>Építőipar jelenlegi helyzete</vt:lpstr>
      <vt:lpstr>Építőipar jelenlegi helyzete</vt:lpstr>
      <vt:lpstr>Építőipar jelenlegi helyzete</vt:lpstr>
      <vt:lpstr>Hazai projekt</vt:lpstr>
      <vt:lpstr>Külföldi projekt</vt:lpstr>
      <vt:lpstr>Beruházási folyamat</vt:lpstr>
      <vt:lpstr>Beruházás keretei</vt:lpstr>
      <vt:lpstr>Beruházás szereplői</vt:lpstr>
      <vt:lpstr>Lebonyolítási lehetőségek</vt:lpstr>
      <vt:lpstr>Ki a beruházó?</vt:lpstr>
      <vt:lpstr>Ki a beruházó?</vt:lpstr>
      <vt:lpstr>Ki a beruházó?</vt:lpstr>
      <vt:lpstr>Ki a tervező?</vt:lpstr>
      <vt:lpstr>Ki a lebonyolító?</vt:lpstr>
      <vt:lpstr>Ki a tervellenőr?</vt:lpstr>
      <vt:lpstr>Ki a műszaki ellenőr?</vt:lpstr>
      <vt:lpstr>Ki a kivitelező?</vt:lpstr>
      <vt:lpstr>Megfelelés/Alkalmazkodás</vt:lpstr>
      <vt:lpstr>Megfelelés/Alkalmazkodás</vt:lpstr>
      <vt:lpstr>Milyen fázisban kerülünk kapcsolatba</vt:lpstr>
      <vt:lpstr>Beruházói előkészítés státusza</vt:lpstr>
      <vt:lpstr>Beruházó késedelemben van</vt:lpstr>
      <vt:lpstr>Beruházó elvárásai</vt:lpstr>
      <vt:lpstr>Beruházó elvárásai</vt:lpstr>
      <vt:lpstr>Beruházó biztonságra törekszik</vt:lpstr>
      <vt:lpstr>Beruházói attitűd</vt:lpstr>
      <vt:lpstr>Beruházói attitűd</vt:lpstr>
      <vt:lpstr>Milyen céllal fejleszt?</vt:lpstr>
      <vt:lpstr>Mi a fontos a beruházónak?</vt:lpstr>
      <vt:lpstr>Tender eljárások</vt:lpstr>
      <vt:lpstr>Tender eljárások</vt:lpstr>
      <vt:lpstr>Tender eljárások</vt:lpstr>
      <vt:lpstr>Szerződés</vt:lpstr>
      <vt:lpstr>Kivitelezés</vt:lpstr>
      <vt:lpstr>Kivitelezés</vt:lpstr>
      <vt:lpstr>Kivitelezés</vt:lpstr>
      <vt:lpstr>Kivitelezés</vt:lpstr>
      <vt:lpstr>Kivitelezés</vt:lpstr>
      <vt:lpstr>Kivitelezés</vt:lpstr>
      <vt:lpstr>Kivitelezés</vt:lpstr>
      <vt:lpstr>Kivitelezés</vt:lpstr>
      <vt:lpstr>Kivitelezés</vt:lpstr>
      <vt:lpstr>Átadások</vt:lpstr>
      <vt:lpstr>Átadások</vt:lpstr>
      <vt:lpstr>Beruházó kiszolgálása</vt:lpstr>
      <vt:lpstr>Beruházó kiszolgálása</vt:lpstr>
      <vt:lpstr>Kérdések</vt:lpstr>
      <vt:lpstr>Köszönöm a figyelmet!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Mérnöki nagylétesítmények megvalósítási tapasztalatai</dc:title>
  <dc:creator>Mikusi Róbert</dc:creator>
  <cp:lastModifiedBy>Mikusi Róbert</cp:lastModifiedBy>
  <cp:revision>51</cp:revision>
  <cp:lastPrinted>2014-05-06T07:04:03Z</cp:lastPrinted>
  <dcterms:created xsi:type="dcterms:W3CDTF">2012-04-23T22:09:08Z</dcterms:created>
  <dcterms:modified xsi:type="dcterms:W3CDTF">2014-05-06T09:31:27Z</dcterms:modified>
</cp:coreProperties>
</file>