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79" r:id="rId4"/>
    <p:sldId id="285" r:id="rId5"/>
    <p:sldId id="294" r:id="rId6"/>
    <p:sldId id="275" r:id="rId7"/>
    <p:sldId id="258" r:id="rId8"/>
    <p:sldId id="262" r:id="rId9"/>
    <p:sldId id="278" r:id="rId10"/>
    <p:sldId id="273" r:id="rId11"/>
    <p:sldId id="274" r:id="rId12"/>
    <p:sldId id="261" r:id="rId13"/>
    <p:sldId id="286" r:id="rId14"/>
    <p:sldId id="260" r:id="rId15"/>
    <p:sldId id="281" r:id="rId16"/>
    <p:sldId id="272" r:id="rId17"/>
    <p:sldId id="271" r:id="rId18"/>
    <p:sldId id="270" r:id="rId19"/>
    <p:sldId id="287" r:id="rId20"/>
    <p:sldId id="269" r:id="rId21"/>
    <p:sldId id="263" r:id="rId22"/>
    <p:sldId id="268" r:id="rId23"/>
    <p:sldId id="267" r:id="rId24"/>
    <p:sldId id="288" r:id="rId25"/>
    <p:sldId id="266" r:id="rId26"/>
    <p:sldId id="292" r:id="rId27"/>
    <p:sldId id="265" r:id="rId28"/>
    <p:sldId id="289" r:id="rId29"/>
    <p:sldId id="282" r:id="rId30"/>
    <p:sldId id="283" r:id="rId31"/>
    <p:sldId id="284" r:id="rId32"/>
    <p:sldId id="290" r:id="rId33"/>
    <p:sldId id="291" r:id="rId34"/>
    <p:sldId id="280" r:id="rId35"/>
    <p:sldId id="25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8316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5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081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765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496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421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544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573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81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158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863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bright="-35000" contrast="-6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5B110-7A9E-E64D-80CB-6B172C6CF424}" type="datetimeFigureOut">
              <a:rPr lang="en-US" smtClean="0"/>
              <a:pPr/>
              <a:t>12/18/2012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ADAA6-6466-EA42-BCF5-F80691BC2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500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/>
          <a:lstStyle/>
          <a:p>
            <a:r>
              <a:rPr lang="hu-HU" b="1" dirty="0" smtClean="0"/>
              <a:t>Mérnöki nagylétesítmények megvalósítási tapasztalatai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63080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/>
                </a:solidFill>
              </a:rPr>
              <a:t>Mikusi Róbert</a:t>
            </a:r>
          </a:p>
          <a:p>
            <a:r>
              <a:rPr lang="hu-HU" sz="2400" b="1" dirty="0" smtClean="0">
                <a:solidFill>
                  <a:schemeClr val="tx1"/>
                </a:solidFill>
              </a:rPr>
              <a:t>Vezérigazgató helyettes</a:t>
            </a:r>
          </a:p>
          <a:p>
            <a:r>
              <a:rPr lang="hu-HU" sz="2400" b="1" dirty="0" smtClean="0">
                <a:solidFill>
                  <a:schemeClr val="tx1"/>
                </a:solidFill>
              </a:rPr>
              <a:t>Market </a:t>
            </a:r>
            <a:r>
              <a:rPr lang="hu-HU" sz="2400" b="1" dirty="0" err="1" smtClean="0">
                <a:solidFill>
                  <a:schemeClr val="tx1"/>
                </a:solidFill>
              </a:rPr>
              <a:t>Zrt</a:t>
            </a:r>
            <a:endParaRPr lang="hu-HU" sz="2400" b="1" dirty="0" smtClean="0">
              <a:solidFill>
                <a:schemeClr val="tx1"/>
              </a:solidFill>
            </a:endParaRPr>
          </a:p>
          <a:p>
            <a:endParaRPr lang="hu-HU" sz="1600" b="1" dirty="0" smtClean="0">
              <a:solidFill>
                <a:schemeClr val="tx1"/>
              </a:solidFill>
            </a:endParaRPr>
          </a:p>
          <a:p>
            <a:r>
              <a:rPr lang="hu-HU" sz="1600" b="1" dirty="0" smtClean="0">
                <a:solidFill>
                  <a:schemeClr val="tx1"/>
                </a:solidFill>
              </a:rPr>
              <a:t>2012. November 22.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636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334259"/>
          </a:xfrm>
        </p:spPr>
        <p:txBody>
          <a:bodyPr>
            <a:normAutofit fontScale="92500" lnSpcReduction="20000"/>
          </a:bodyPr>
          <a:lstStyle/>
          <a:p>
            <a:r>
              <a:rPr lang="en-US" sz="3800" dirty="0" err="1" smtClean="0">
                <a:solidFill>
                  <a:schemeClr val="tx1"/>
                </a:solidFill>
              </a:rPr>
              <a:t>Ingatlanfejlesztés</a:t>
            </a:r>
            <a:r>
              <a:rPr lang="en-US" sz="3800" dirty="0">
                <a:solidFill>
                  <a:schemeClr val="tx1"/>
                </a:solidFill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</a:rPr>
              <a:t>módjai</a:t>
            </a:r>
            <a:r>
              <a:rPr lang="en-US" sz="3800" dirty="0" smtClean="0">
                <a:solidFill>
                  <a:schemeClr val="tx1"/>
                </a:solidFill>
              </a:rPr>
              <a:t>:</a:t>
            </a:r>
          </a:p>
          <a:p>
            <a:endParaRPr lang="en-US" sz="38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Spekulatív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Built to suit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Felújítás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Állagmegóvás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Bővítés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Közösségi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cél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Speciális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318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116863"/>
          </a:xfrm>
        </p:spPr>
        <p:txBody>
          <a:bodyPr>
            <a:normAutofit fontScale="77500" lnSpcReduction="20000"/>
          </a:bodyPr>
          <a:lstStyle/>
          <a:p>
            <a:r>
              <a:rPr lang="en-US" sz="4100" dirty="0" err="1" smtClean="0">
                <a:solidFill>
                  <a:schemeClr val="tx1"/>
                </a:solidFill>
              </a:rPr>
              <a:t>Ingatlanfejlesztés</a:t>
            </a:r>
            <a:r>
              <a:rPr lang="en-US" sz="4100" dirty="0" smtClean="0">
                <a:solidFill>
                  <a:schemeClr val="tx1"/>
                </a:solidFill>
              </a:rPr>
              <a:t> </a:t>
            </a:r>
            <a:r>
              <a:rPr lang="en-US" sz="4100" dirty="0" err="1" smtClean="0">
                <a:solidFill>
                  <a:schemeClr val="tx1"/>
                </a:solidFill>
              </a:rPr>
              <a:t>területei</a:t>
            </a:r>
            <a:endParaRPr lang="en-US" sz="4100" dirty="0" smtClean="0">
              <a:solidFill>
                <a:schemeClr val="tx1"/>
              </a:solidFill>
            </a:endParaRPr>
          </a:p>
          <a:p>
            <a:endParaRPr lang="en-US" sz="41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Iroda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Lakócélú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Ipari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Logisztikai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Közösségi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szociális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Hotel/</a:t>
            </a:r>
            <a:r>
              <a:rPr lang="en-US" dirty="0" err="1" smtClean="0">
                <a:solidFill>
                  <a:schemeClr val="tx1"/>
                </a:solidFill>
              </a:rPr>
              <a:t>Szállás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Kereskedelmi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Speciális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pl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filmstúdió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316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31282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Beruházási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folyamat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Cég</a:t>
            </a:r>
            <a:r>
              <a:rPr lang="en-US" dirty="0" smtClean="0">
                <a:solidFill>
                  <a:schemeClr val="tx1"/>
                </a:solidFill>
              </a:rPr>
              <a:t> “policy”-k </a:t>
            </a:r>
            <a:r>
              <a:rPr lang="en-US" dirty="0" err="1" smtClean="0">
                <a:solidFill>
                  <a:schemeClr val="tx1"/>
                </a:solidFill>
              </a:rPr>
              <a:t>általi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eltérések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Különböző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üzleti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modellek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563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50614"/>
            <a:ext cx="6400800" cy="4599651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Beruházási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folyamat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Lekerekített téglalap 4"/>
          <p:cNvSpPr/>
          <p:nvPr/>
        </p:nvSpPr>
        <p:spPr>
          <a:xfrm>
            <a:off x="608040" y="3958208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Üzleti terv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5"/>
          <p:cNvSpPr/>
          <p:nvPr/>
        </p:nvSpPr>
        <p:spPr>
          <a:xfrm>
            <a:off x="608040" y="510754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Üzleti modell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7"/>
          <p:cNvSpPr/>
          <p:nvPr/>
        </p:nvSpPr>
        <p:spPr>
          <a:xfrm>
            <a:off x="608040" y="28060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Koncepció terv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8"/>
          <p:cNvSpPr/>
          <p:nvPr/>
        </p:nvSpPr>
        <p:spPr>
          <a:xfrm>
            <a:off x="2552256" y="3958208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Építési engedélyes tervdokumentáció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9"/>
          <p:cNvSpPr/>
          <p:nvPr/>
        </p:nvSpPr>
        <p:spPr>
          <a:xfrm>
            <a:off x="2552256" y="510754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Engedélyek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0"/>
          <p:cNvSpPr/>
          <p:nvPr/>
        </p:nvSpPr>
        <p:spPr>
          <a:xfrm>
            <a:off x="4496472" y="3958208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Kivitelezés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1"/>
          <p:cNvSpPr/>
          <p:nvPr/>
        </p:nvSpPr>
        <p:spPr>
          <a:xfrm>
            <a:off x="6767834" y="28060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Értékesítés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2"/>
          <p:cNvSpPr/>
          <p:nvPr/>
        </p:nvSpPr>
        <p:spPr>
          <a:xfrm>
            <a:off x="4496472" y="28060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Kiviteli tervdokumentáció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3"/>
          <p:cNvSpPr/>
          <p:nvPr/>
        </p:nvSpPr>
        <p:spPr>
          <a:xfrm>
            <a:off x="6767834" y="510754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Bérbeadás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9"/>
          <p:cNvSpPr/>
          <p:nvPr/>
        </p:nvSpPr>
        <p:spPr>
          <a:xfrm>
            <a:off x="4496472" y="510754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Finanszírozás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12"/>
          <p:cNvSpPr/>
          <p:nvPr/>
        </p:nvSpPr>
        <p:spPr>
          <a:xfrm>
            <a:off x="6767834" y="3958208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Üzemeltetés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2226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Szereplők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F</a:t>
            </a:r>
            <a:r>
              <a:rPr lang="en-US" dirty="0" err="1" smtClean="0">
                <a:solidFill>
                  <a:schemeClr val="tx1"/>
                </a:solidFill>
              </a:rPr>
              <a:t>eladatok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Felelősségek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Kapcsolatok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563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39173"/>
            <a:ext cx="6400800" cy="389962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Szereplők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Lekerekített téglalap 4"/>
          <p:cNvSpPr/>
          <p:nvPr/>
        </p:nvSpPr>
        <p:spPr>
          <a:xfrm>
            <a:off x="251520" y="3516746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Fejlesztő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5"/>
          <p:cNvSpPr/>
          <p:nvPr/>
        </p:nvSpPr>
        <p:spPr>
          <a:xfrm>
            <a:off x="2532383" y="2498794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Finanszírozó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7"/>
          <p:cNvSpPr/>
          <p:nvPr/>
        </p:nvSpPr>
        <p:spPr>
          <a:xfrm>
            <a:off x="251520" y="2496566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Telektulajdonos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8"/>
          <p:cNvSpPr/>
          <p:nvPr/>
        </p:nvSpPr>
        <p:spPr>
          <a:xfrm>
            <a:off x="2532383" y="3516746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Tervező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9"/>
          <p:cNvSpPr/>
          <p:nvPr/>
        </p:nvSpPr>
        <p:spPr>
          <a:xfrm>
            <a:off x="4832622" y="4560228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Hatóságok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0"/>
          <p:cNvSpPr/>
          <p:nvPr/>
        </p:nvSpPr>
        <p:spPr>
          <a:xfrm>
            <a:off x="4832622" y="3516746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Kivitelező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1"/>
          <p:cNvSpPr/>
          <p:nvPr/>
        </p:nvSpPr>
        <p:spPr>
          <a:xfrm>
            <a:off x="7111810" y="2498794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Befektető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12"/>
          <p:cNvSpPr/>
          <p:nvPr/>
        </p:nvSpPr>
        <p:spPr>
          <a:xfrm>
            <a:off x="251520" y="4560228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Lebonyolító/PM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5" name="Lekerekített téglalap 13"/>
          <p:cNvSpPr/>
          <p:nvPr/>
        </p:nvSpPr>
        <p:spPr>
          <a:xfrm>
            <a:off x="7111810" y="3516746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Bérlő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2"/>
          <p:cNvSpPr txBox="1">
            <a:spLocks/>
          </p:cNvSpPr>
          <p:nvPr/>
        </p:nvSpPr>
        <p:spPr>
          <a:xfrm>
            <a:off x="2532384" y="4560228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b="1" smtClean="0">
                <a:solidFill>
                  <a:schemeClr val="tx1"/>
                </a:solidFill>
              </a:rPr>
              <a:t>Tervellenőr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7" name="Lekerekített téglalap 5"/>
          <p:cNvSpPr/>
          <p:nvPr/>
        </p:nvSpPr>
        <p:spPr>
          <a:xfrm>
            <a:off x="4832622" y="2496566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Műszaki ellenőr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3"/>
          <p:cNvSpPr/>
          <p:nvPr/>
        </p:nvSpPr>
        <p:spPr>
          <a:xfrm>
            <a:off x="7111810" y="4560228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Üzemeltető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19" name="Lekerekített téglalap 12"/>
          <p:cNvSpPr/>
          <p:nvPr/>
        </p:nvSpPr>
        <p:spPr>
          <a:xfrm>
            <a:off x="2532384" y="5638801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Beruházó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20" name="Lekerekített téglalap 12"/>
          <p:cNvSpPr/>
          <p:nvPr/>
        </p:nvSpPr>
        <p:spPr>
          <a:xfrm>
            <a:off x="4832622" y="5638801"/>
            <a:ext cx="1728192" cy="914400"/>
          </a:xfrm>
          <a:prstGeom prst="roundRect">
            <a:avLst/>
          </a:prstGeom>
          <a:solidFill>
            <a:srgbClr val="C3D6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Közműszolgáltatók</a:t>
            </a:r>
            <a:endParaRPr lang="hu-H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908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 fontScale="85000" lnSpcReduction="20000"/>
          </a:bodyPr>
          <a:lstStyle/>
          <a:p>
            <a:r>
              <a:rPr lang="en-US" sz="3800" dirty="0" err="1" smtClean="0">
                <a:solidFill>
                  <a:schemeClr val="tx1"/>
                </a:solidFill>
              </a:rPr>
              <a:t>Vállalatbaadási</a:t>
            </a:r>
            <a:r>
              <a:rPr lang="en-US" sz="3800" dirty="0" smtClean="0">
                <a:solidFill>
                  <a:schemeClr val="tx1"/>
                </a:solidFill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</a:rPr>
              <a:t>módok</a:t>
            </a:r>
            <a:r>
              <a:rPr lang="en-US" sz="3800" dirty="0" smtClean="0">
                <a:solidFill>
                  <a:schemeClr val="tx1"/>
                </a:solidFill>
              </a:rPr>
              <a:t>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Ingatlanfejlesztés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Design&amp;Build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Fővállalkozás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Generálkivitelezés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Construction management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Alvállalkozás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176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296072" y="1917374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Generál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kivitelezés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Lekerekített téglalap 4"/>
          <p:cNvSpPr/>
          <p:nvPr/>
        </p:nvSpPr>
        <p:spPr>
          <a:xfrm>
            <a:off x="5252975" y="340899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7"/>
          <p:cNvSpPr/>
          <p:nvPr/>
        </p:nvSpPr>
        <p:spPr>
          <a:xfrm>
            <a:off x="3416352" y="280286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Megrendelő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8"/>
          <p:cNvSpPr/>
          <p:nvPr/>
        </p:nvSpPr>
        <p:spPr>
          <a:xfrm>
            <a:off x="1436731" y="48460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Műszaki 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0"/>
          <p:cNvSpPr/>
          <p:nvPr/>
        </p:nvSpPr>
        <p:spPr>
          <a:xfrm>
            <a:off x="3416352" y="40733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Lebonyolító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2"/>
          <p:cNvSpPr/>
          <p:nvPr/>
        </p:nvSpPr>
        <p:spPr>
          <a:xfrm>
            <a:off x="3416352" y="53032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1" name="Lekerekített téglalap 12"/>
          <p:cNvSpPr/>
          <p:nvPr/>
        </p:nvSpPr>
        <p:spPr>
          <a:xfrm>
            <a:off x="7133938" y="340899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Tervellenőr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176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65033"/>
            <a:ext cx="6400800" cy="3773767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Fővállalkozás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Lekerekített téglalap 4"/>
          <p:cNvSpPr/>
          <p:nvPr/>
        </p:nvSpPr>
        <p:spPr>
          <a:xfrm>
            <a:off x="5252975" y="5301163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7"/>
          <p:cNvSpPr/>
          <p:nvPr/>
        </p:nvSpPr>
        <p:spPr>
          <a:xfrm>
            <a:off x="3416352" y="280286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Megrendelő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8"/>
          <p:cNvSpPr/>
          <p:nvPr/>
        </p:nvSpPr>
        <p:spPr>
          <a:xfrm>
            <a:off x="1562579" y="4723503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Műszaki 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10"/>
          <p:cNvSpPr/>
          <p:nvPr/>
        </p:nvSpPr>
        <p:spPr>
          <a:xfrm>
            <a:off x="3416352" y="40733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Lebonyolító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12"/>
          <p:cNvSpPr/>
          <p:nvPr/>
        </p:nvSpPr>
        <p:spPr>
          <a:xfrm>
            <a:off x="3416352" y="53032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2"/>
          <p:cNvSpPr/>
          <p:nvPr/>
        </p:nvSpPr>
        <p:spPr>
          <a:xfrm>
            <a:off x="5252975" y="3430522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Tervellenőr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176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65033"/>
            <a:ext cx="6400800" cy="37737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Construction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Lekerekített téglalap 4"/>
          <p:cNvSpPr/>
          <p:nvPr/>
        </p:nvSpPr>
        <p:spPr>
          <a:xfrm>
            <a:off x="5296944" y="336821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7"/>
          <p:cNvSpPr/>
          <p:nvPr/>
        </p:nvSpPr>
        <p:spPr>
          <a:xfrm>
            <a:off x="3416352" y="280286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Megrendelő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8"/>
          <p:cNvSpPr/>
          <p:nvPr/>
        </p:nvSpPr>
        <p:spPr>
          <a:xfrm>
            <a:off x="1436731" y="473002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Műszaki 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10"/>
          <p:cNvSpPr/>
          <p:nvPr/>
        </p:nvSpPr>
        <p:spPr>
          <a:xfrm>
            <a:off x="3416352" y="40733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Lebonyolító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12"/>
          <p:cNvSpPr/>
          <p:nvPr/>
        </p:nvSpPr>
        <p:spPr>
          <a:xfrm>
            <a:off x="3416352" y="53032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2"/>
          <p:cNvSpPr/>
          <p:nvPr/>
        </p:nvSpPr>
        <p:spPr>
          <a:xfrm>
            <a:off x="7176196" y="336821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2"/>
          <p:cNvSpPr/>
          <p:nvPr/>
        </p:nvSpPr>
        <p:spPr>
          <a:xfrm>
            <a:off x="5296944" y="53032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2"/>
          <p:cNvSpPr/>
          <p:nvPr/>
        </p:nvSpPr>
        <p:spPr>
          <a:xfrm>
            <a:off x="7176196" y="53032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599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Fejlesztési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modellek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Esettanulmányok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297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ECE Szeged </a:t>
            </a:r>
            <a:r>
              <a:rPr lang="en-US" dirty="0" err="1" smtClean="0">
                <a:solidFill>
                  <a:schemeClr val="tx1"/>
                </a:solidFill>
              </a:rPr>
              <a:t>Árkád</a:t>
            </a:r>
            <a:r>
              <a:rPr lang="en-US" dirty="0" smtClean="0">
                <a:solidFill>
                  <a:schemeClr val="tx1"/>
                </a:solidFill>
              </a:rPr>
              <a:t> – shopping center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Fővállalkozás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Givaudan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Makó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 smtClean="0">
                <a:solidFill>
                  <a:schemeClr val="tx1"/>
                </a:solidFill>
              </a:rPr>
              <a:t>ipari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létesítmény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Generálkivitelezés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AUDI </a:t>
            </a:r>
            <a:r>
              <a:rPr lang="en-US" dirty="0" err="1" smtClean="0">
                <a:solidFill>
                  <a:schemeClr val="tx1"/>
                </a:solidFill>
              </a:rPr>
              <a:t>Győr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 smtClean="0">
                <a:solidFill>
                  <a:schemeClr val="tx1"/>
                </a:solidFill>
              </a:rPr>
              <a:t>ipari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létesítmény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Construction management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8269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437236"/>
          </a:xfrm>
        </p:spPr>
        <p:txBody>
          <a:bodyPr>
            <a:normAutofit fontScale="70000" lnSpcReduction="20000"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Összehasonlítás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alapja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lehet</a:t>
            </a:r>
            <a:r>
              <a:rPr lang="en-US" sz="4400" dirty="0" smtClean="0">
                <a:solidFill>
                  <a:schemeClr val="tx1"/>
                </a:solidFill>
              </a:rPr>
              <a:t>:</a:t>
            </a:r>
          </a:p>
          <a:p>
            <a:endParaRPr lang="en-US" sz="44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Közművek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Tervezés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Engedélyeztetés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Lebonyolítás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Koordinácio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Garancia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Kockázatok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Átfutási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idő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Költség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Stáb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3651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1.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ECE Szeged </a:t>
            </a:r>
            <a:r>
              <a:rPr lang="en-US" dirty="0" err="1" smtClean="0">
                <a:solidFill>
                  <a:schemeClr val="tx1"/>
                </a:solidFill>
              </a:rPr>
              <a:t>Árkád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2778183"/>
            <a:ext cx="381642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179512" y="277818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cs typeface="Arial" charset="0"/>
              </a:rPr>
              <a:t>Beépítendő terület: 90.000 m</a:t>
            </a:r>
            <a:r>
              <a:rPr lang="hu-HU" baseline="30000" dirty="0" smtClean="0">
                <a:cs typeface="Arial" charset="0"/>
              </a:rPr>
              <a:t>2</a:t>
            </a:r>
            <a:endParaRPr lang="hu-HU" dirty="0" smtClean="0">
              <a:cs typeface="Arial" charset="0"/>
            </a:endParaRPr>
          </a:p>
          <a:p>
            <a:r>
              <a:rPr lang="hu-HU" dirty="0" smtClean="0">
                <a:cs typeface="Arial" charset="0"/>
              </a:rPr>
              <a:t>Jogi helyzet: fővállalkozás</a:t>
            </a:r>
          </a:p>
          <a:p>
            <a:endParaRPr lang="hu-HU" dirty="0" smtClean="0">
              <a:cs typeface="Arial" charset="0"/>
            </a:endParaRPr>
          </a:p>
          <a:p>
            <a:r>
              <a:rPr lang="hu-HU" dirty="0" smtClean="0">
                <a:cs typeface="Arial" charset="0"/>
              </a:rPr>
              <a:t>Építési engedély, tendertervek és közmű kiviteli tervek alapján </a:t>
            </a:r>
          </a:p>
          <a:p>
            <a:r>
              <a:rPr lang="hu-HU" dirty="0" smtClean="0">
                <a:cs typeface="Arial" charset="0"/>
              </a:rPr>
              <a:t>Teljes kivitelezés, közműcsatlakozás és közútcsatlakozás kiépítése</a:t>
            </a:r>
          </a:p>
          <a:p>
            <a:r>
              <a:rPr lang="hu-HU" dirty="0" smtClean="0">
                <a:cs typeface="Arial" charset="0"/>
              </a:rPr>
              <a:t>Kiviteli tervezés</a:t>
            </a:r>
          </a:p>
          <a:p>
            <a:r>
              <a:rPr lang="hu-HU" dirty="0" smtClean="0">
                <a:cs typeface="Arial" charset="0"/>
              </a:rPr>
              <a:t>Használatbavételi engedély megszerzése</a:t>
            </a:r>
          </a:p>
        </p:txBody>
      </p:sp>
    </p:spTree>
    <p:extLst>
      <p:ext uri="{BB962C8B-B14F-4D97-AF65-F5344CB8AC3E}">
        <p14:creationId xmlns="" xmlns:p14="http://schemas.microsoft.com/office/powerpoint/2010/main" val="598269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1.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80019"/>
            <a:ext cx="6400800" cy="35083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ECE Szeged </a:t>
            </a:r>
            <a:r>
              <a:rPr lang="en-US" dirty="0" err="1" smtClean="0">
                <a:solidFill>
                  <a:schemeClr val="tx1"/>
                </a:solidFill>
              </a:rPr>
              <a:t>Árkád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612" y="2324099"/>
            <a:ext cx="4786340" cy="274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798" y="3822217"/>
            <a:ext cx="4576290" cy="282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98269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1.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65033"/>
            <a:ext cx="6400800" cy="3773767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Fővállalkozás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Lekerekített téglalap 4"/>
          <p:cNvSpPr/>
          <p:nvPr/>
        </p:nvSpPr>
        <p:spPr>
          <a:xfrm>
            <a:off x="5252975" y="5296712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3H Építésziroda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7"/>
          <p:cNvSpPr/>
          <p:nvPr/>
        </p:nvSpPr>
        <p:spPr>
          <a:xfrm>
            <a:off x="3416352" y="280286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ECE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Megbízó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8"/>
          <p:cNvSpPr/>
          <p:nvPr/>
        </p:nvSpPr>
        <p:spPr>
          <a:xfrm>
            <a:off x="1436731" y="48460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ECE/Külső szakértők</a:t>
            </a:r>
          </a:p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Műszaki 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10"/>
          <p:cNvSpPr/>
          <p:nvPr/>
        </p:nvSpPr>
        <p:spPr>
          <a:xfrm>
            <a:off x="3416352" y="40733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ECE PM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Lebonyolító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12"/>
          <p:cNvSpPr/>
          <p:nvPr/>
        </p:nvSpPr>
        <p:spPr>
          <a:xfrm>
            <a:off x="3416352" y="53032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Market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2"/>
          <p:cNvSpPr/>
          <p:nvPr/>
        </p:nvSpPr>
        <p:spPr>
          <a:xfrm>
            <a:off x="5252975" y="340899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Tervellenőr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5267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395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2.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189" y="1762055"/>
            <a:ext cx="8237322" cy="3876745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Givaudan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Makó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dirty="0" err="1" smtClean="0">
                <a:solidFill>
                  <a:schemeClr val="tx1"/>
                </a:solidFill>
              </a:rPr>
              <a:t>Épület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alapterület</a:t>
            </a:r>
            <a:r>
              <a:rPr lang="en-US" sz="1800" dirty="0">
                <a:solidFill>
                  <a:schemeClr val="tx1"/>
                </a:solidFill>
              </a:rPr>
              <a:t>: 47.500 m2 (25.000m2 </a:t>
            </a:r>
            <a:r>
              <a:rPr lang="en-US" sz="1800" dirty="0" err="1">
                <a:solidFill>
                  <a:schemeClr val="tx1"/>
                </a:solidFill>
              </a:rPr>
              <a:t>gyártóépület</a:t>
            </a:r>
            <a:r>
              <a:rPr lang="en-US" sz="1800" dirty="0">
                <a:solidFill>
                  <a:schemeClr val="tx1"/>
                </a:solidFill>
              </a:rPr>
              <a:t> + 13.500 m2 </a:t>
            </a:r>
            <a:r>
              <a:rPr lang="en-US" sz="1800" dirty="0" err="1">
                <a:solidFill>
                  <a:schemeClr val="tx1"/>
                </a:solidFill>
              </a:rPr>
              <a:t>csarnok</a:t>
            </a:r>
            <a:r>
              <a:rPr lang="en-US" sz="1800" dirty="0">
                <a:solidFill>
                  <a:schemeClr val="tx1"/>
                </a:solidFill>
              </a:rPr>
              <a:t> + 5.400 m2 </a:t>
            </a:r>
            <a:r>
              <a:rPr lang="en-US" sz="1800" dirty="0" err="1">
                <a:solidFill>
                  <a:schemeClr val="tx1"/>
                </a:solidFill>
              </a:rPr>
              <a:t>iroda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épületrész</a:t>
            </a:r>
            <a:r>
              <a:rPr lang="en-US" sz="1800" dirty="0">
                <a:solidFill>
                  <a:schemeClr val="tx1"/>
                </a:solidFill>
              </a:rPr>
              <a:t> + 3.600m2 </a:t>
            </a:r>
            <a:r>
              <a:rPr lang="en-US" sz="1800" dirty="0" err="1">
                <a:solidFill>
                  <a:schemeClr val="tx1"/>
                </a:solidFill>
              </a:rPr>
              <a:t>energia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központ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épület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FIDIC </a:t>
            </a:r>
            <a:r>
              <a:rPr lang="en-US" sz="1800" dirty="0" err="1" smtClean="0">
                <a:solidFill>
                  <a:schemeClr val="tx1"/>
                </a:solidFill>
              </a:rPr>
              <a:t>Szerződés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Fédération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Internationale</a:t>
            </a:r>
            <a:r>
              <a:rPr lang="en-US" sz="1400" dirty="0" smtClean="0">
                <a:solidFill>
                  <a:schemeClr val="tx1"/>
                </a:solidFill>
              </a:rPr>
              <a:t> des </a:t>
            </a:r>
            <a:r>
              <a:rPr lang="en-US" sz="1400" dirty="0" err="1" smtClean="0">
                <a:solidFill>
                  <a:schemeClr val="tx1"/>
                </a:solidFill>
              </a:rPr>
              <a:t>Ingénieurs-Conseils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  <a:p>
            <a:pPr algn="l"/>
            <a:endParaRPr lang="hu-HU" u="sng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019" y="3485275"/>
            <a:ext cx="4235451" cy="2819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04" y="4702310"/>
            <a:ext cx="4425088" cy="16021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8269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395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2.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62055"/>
            <a:ext cx="6400800" cy="3876745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 err="1" smtClean="0">
                <a:solidFill>
                  <a:schemeClr val="tx1"/>
                </a:solidFill>
              </a:rPr>
              <a:t>Givaudan</a:t>
            </a:r>
            <a:r>
              <a:rPr lang="en-US" sz="12800" dirty="0" smtClean="0">
                <a:solidFill>
                  <a:schemeClr val="tx1"/>
                </a:solidFill>
              </a:rPr>
              <a:t> </a:t>
            </a:r>
            <a:r>
              <a:rPr lang="en-US" sz="12800" dirty="0" err="1" smtClean="0">
                <a:solidFill>
                  <a:schemeClr val="tx1"/>
                </a:solidFill>
              </a:rPr>
              <a:t>Makó</a:t>
            </a:r>
            <a:endParaRPr lang="en-US" sz="12800" dirty="0">
              <a:solidFill>
                <a:schemeClr val="tx1"/>
              </a:solidFill>
            </a:endParaRPr>
          </a:p>
          <a:p>
            <a:pPr algn="l"/>
            <a:r>
              <a:rPr lang="en-US" sz="6400" b="1" dirty="0" err="1">
                <a:solidFill>
                  <a:schemeClr val="tx1"/>
                </a:solidFill>
              </a:rPr>
              <a:t>Beépített</a:t>
            </a:r>
            <a:r>
              <a:rPr lang="en-US" sz="6400" b="1" dirty="0">
                <a:solidFill>
                  <a:schemeClr val="tx1"/>
                </a:solidFill>
              </a:rPr>
              <a:t> </a:t>
            </a:r>
            <a:r>
              <a:rPr lang="en-US" sz="6400" b="1" dirty="0" err="1">
                <a:solidFill>
                  <a:schemeClr val="tx1"/>
                </a:solidFill>
              </a:rPr>
              <a:t>anyagok</a:t>
            </a:r>
            <a:r>
              <a:rPr lang="en-US" sz="6400" b="1" dirty="0">
                <a:solidFill>
                  <a:schemeClr val="tx1"/>
                </a:solidFill>
              </a:rPr>
              <a:t>:</a:t>
            </a:r>
            <a:endParaRPr lang="en-US" sz="6400" dirty="0">
              <a:solidFill>
                <a:schemeClr val="tx1"/>
              </a:solidFill>
            </a:endParaRPr>
          </a:p>
          <a:p>
            <a:pPr algn="l"/>
            <a:r>
              <a:rPr lang="en-US" sz="6400" dirty="0" err="1">
                <a:solidFill>
                  <a:schemeClr val="tx1"/>
                </a:solidFill>
              </a:rPr>
              <a:t>Beton</a:t>
            </a:r>
            <a:r>
              <a:rPr lang="en-US" sz="6400" dirty="0">
                <a:solidFill>
                  <a:schemeClr val="tx1"/>
                </a:solidFill>
              </a:rPr>
              <a:t>: </a:t>
            </a:r>
            <a:r>
              <a:rPr lang="en-US" sz="6400" dirty="0" smtClean="0">
                <a:solidFill>
                  <a:schemeClr val="tx1"/>
                </a:solidFill>
              </a:rPr>
              <a:t>36.000 m3</a:t>
            </a:r>
            <a:endParaRPr lang="en-US" sz="6400" dirty="0">
              <a:solidFill>
                <a:schemeClr val="tx1"/>
              </a:solidFill>
            </a:endParaRPr>
          </a:p>
          <a:p>
            <a:pPr algn="l"/>
            <a:r>
              <a:rPr lang="en-US" sz="6400" dirty="0" err="1">
                <a:solidFill>
                  <a:schemeClr val="tx1"/>
                </a:solidFill>
              </a:rPr>
              <a:t>Betonacél</a:t>
            </a:r>
            <a:r>
              <a:rPr lang="en-US" sz="6400" dirty="0">
                <a:solidFill>
                  <a:schemeClr val="tx1"/>
                </a:solidFill>
              </a:rPr>
              <a:t>: 3000 to</a:t>
            </a:r>
          </a:p>
          <a:p>
            <a:pPr algn="l"/>
            <a:r>
              <a:rPr lang="fr-FR" sz="6400" dirty="0" err="1">
                <a:solidFill>
                  <a:schemeClr val="tx1"/>
                </a:solidFill>
              </a:rPr>
              <a:t>Acél</a:t>
            </a:r>
            <a:r>
              <a:rPr lang="fr-FR" sz="6400" dirty="0">
                <a:solidFill>
                  <a:schemeClr val="tx1"/>
                </a:solidFill>
              </a:rPr>
              <a:t>: 1500 to</a:t>
            </a:r>
          </a:p>
          <a:p>
            <a:pPr algn="l"/>
            <a:r>
              <a:rPr lang="fr-FR" sz="6400" dirty="0" err="1">
                <a:solidFill>
                  <a:schemeClr val="tx1"/>
                </a:solidFill>
              </a:rPr>
              <a:t>Belső</a:t>
            </a:r>
            <a:r>
              <a:rPr lang="fr-FR" sz="6400" dirty="0">
                <a:solidFill>
                  <a:schemeClr val="tx1"/>
                </a:solidFill>
              </a:rPr>
              <a:t> </a:t>
            </a:r>
            <a:r>
              <a:rPr lang="fr-FR" sz="6400" dirty="0" err="1" smtClean="0">
                <a:solidFill>
                  <a:schemeClr val="tx1"/>
                </a:solidFill>
              </a:rPr>
              <a:t>nyílászárók</a:t>
            </a:r>
            <a:r>
              <a:rPr lang="fr-FR" sz="6400" dirty="0">
                <a:solidFill>
                  <a:schemeClr val="tx1"/>
                </a:solidFill>
              </a:rPr>
              <a:t>: 740 </a:t>
            </a:r>
            <a:r>
              <a:rPr lang="fr-FR" sz="6400" dirty="0" err="1">
                <a:solidFill>
                  <a:schemeClr val="tx1"/>
                </a:solidFill>
              </a:rPr>
              <a:t>db</a:t>
            </a:r>
            <a:endParaRPr lang="fr-FR" sz="6400" dirty="0">
              <a:solidFill>
                <a:schemeClr val="tx1"/>
              </a:solidFill>
            </a:endParaRPr>
          </a:p>
          <a:p>
            <a:pPr algn="l"/>
            <a:r>
              <a:rPr lang="fr-FR" sz="6400" dirty="0" err="1">
                <a:solidFill>
                  <a:schemeClr val="tx1"/>
                </a:solidFill>
              </a:rPr>
              <a:t>Műgyanta</a:t>
            </a:r>
            <a:r>
              <a:rPr lang="fr-FR" sz="6400" dirty="0">
                <a:solidFill>
                  <a:schemeClr val="tx1"/>
                </a:solidFill>
              </a:rPr>
              <a:t> </a:t>
            </a:r>
            <a:r>
              <a:rPr lang="fr-FR" sz="6400" dirty="0" err="1">
                <a:solidFill>
                  <a:schemeClr val="tx1"/>
                </a:solidFill>
              </a:rPr>
              <a:t>anyag</a:t>
            </a:r>
            <a:r>
              <a:rPr lang="fr-FR" sz="6400" dirty="0">
                <a:solidFill>
                  <a:schemeClr val="tx1"/>
                </a:solidFill>
              </a:rPr>
              <a:t> (</a:t>
            </a:r>
            <a:r>
              <a:rPr lang="fr-FR" sz="6400" dirty="0" err="1">
                <a:solidFill>
                  <a:schemeClr val="tx1"/>
                </a:solidFill>
              </a:rPr>
              <a:t>padló</a:t>
            </a:r>
            <a:r>
              <a:rPr lang="fr-FR" sz="6400" dirty="0">
                <a:solidFill>
                  <a:schemeClr val="tx1"/>
                </a:solidFill>
              </a:rPr>
              <a:t> + </a:t>
            </a:r>
            <a:r>
              <a:rPr lang="fr-FR" sz="6400" dirty="0" err="1">
                <a:solidFill>
                  <a:schemeClr val="tx1"/>
                </a:solidFill>
              </a:rPr>
              <a:t>fal</a:t>
            </a:r>
            <a:r>
              <a:rPr lang="fr-FR" sz="6400" dirty="0">
                <a:solidFill>
                  <a:schemeClr val="tx1"/>
                </a:solidFill>
              </a:rPr>
              <a:t>): 140 -150 to</a:t>
            </a:r>
          </a:p>
          <a:p>
            <a:pPr algn="l"/>
            <a:endParaRPr lang="fr-FR" sz="6400" dirty="0">
              <a:solidFill>
                <a:schemeClr val="tx1"/>
              </a:solidFill>
            </a:endParaRPr>
          </a:p>
          <a:p>
            <a:pPr algn="l"/>
            <a:r>
              <a:rPr lang="fr-FR" sz="6400" dirty="0" err="1">
                <a:solidFill>
                  <a:schemeClr val="tx1"/>
                </a:solidFill>
              </a:rPr>
              <a:t>Beépített</a:t>
            </a:r>
            <a:r>
              <a:rPr lang="fr-FR" sz="6400" dirty="0">
                <a:solidFill>
                  <a:schemeClr val="tx1"/>
                </a:solidFill>
              </a:rPr>
              <a:t> </a:t>
            </a:r>
            <a:r>
              <a:rPr lang="fr-FR" sz="6400" dirty="0" err="1">
                <a:solidFill>
                  <a:schemeClr val="tx1"/>
                </a:solidFill>
              </a:rPr>
              <a:t>gépészeti</a:t>
            </a:r>
            <a:r>
              <a:rPr lang="fr-FR" sz="6400" dirty="0">
                <a:solidFill>
                  <a:schemeClr val="tx1"/>
                </a:solidFill>
              </a:rPr>
              <a:t> </a:t>
            </a:r>
            <a:r>
              <a:rPr lang="fr-FR" sz="6400" dirty="0" err="1">
                <a:solidFill>
                  <a:schemeClr val="tx1"/>
                </a:solidFill>
              </a:rPr>
              <a:t>csőmennyiség</a:t>
            </a:r>
            <a:r>
              <a:rPr lang="fr-FR" sz="6400" dirty="0">
                <a:solidFill>
                  <a:schemeClr val="tx1"/>
                </a:solidFill>
              </a:rPr>
              <a:t>: ~ 163km</a:t>
            </a:r>
          </a:p>
          <a:p>
            <a:pPr algn="l"/>
            <a:endParaRPr lang="fr-FR" sz="6400" dirty="0">
              <a:solidFill>
                <a:schemeClr val="tx1"/>
              </a:solidFill>
            </a:endParaRPr>
          </a:p>
          <a:p>
            <a:pPr algn="l"/>
            <a:r>
              <a:rPr lang="fr-FR" sz="6400" dirty="0" err="1">
                <a:solidFill>
                  <a:schemeClr val="tx1"/>
                </a:solidFill>
              </a:rPr>
              <a:t>Beépített</a:t>
            </a:r>
            <a:r>
              <a:rPr lang="fr-FR" sz="6400" dirty="0">
                <a:solidFill>
                  <a:schemeClr val="tx1"/>
                </a:solidFill>
              </a:rPr>
              <a:t> </a:t>
            </a:r>
            <a:r>
              <a:rPr lang="fr-FR" sz="6400" dirty="0" err="1">
                <a:solidFill>
                  <a:schemeClr val="tx1"/>
                </a:solidFill>
              </a:rPr>
              <a:t>kábel</a:t>
            </a:r>
            <a:r>
              <a:rPr lang="fr-FR" sz="6400" dirty="0">
                <a:solidFill>
                  <a:schemeClr val="tx1"/>
                </a:solidFill>
              </a:rPr>
              <a:t> </a:t>
            </a:r>
            <a:r>
              <a:rPr lang="fr-FR" sz="6400" dirty="0" err="1">
                <a:solidFill>
                  <a:schemeClr val="tx1"/>
                </a:solidFill>
              </a:rPr>
              <a:t>mennyiség</a:t>
            </a:r>
            <a:r>
              <a:rPr lang="fr-FR" sz="6400" dirty="0">
                <a:solidFill>
                  <a:schemeClr val="tx1"/>
                </a:solidFill>
              </a:rPr>
              <a:t>: ~ </a:t>
            </a:r>
            <a:r>
              <a:rPr lang="fr-FR" sz="6400" dirty="0" smtClean="0">
                <a:solidFill>
                  <a:schemeClr val="tx1"/>
                </a:solidFill>
              </a:rPr>
              <a:t>345km</a:t>
            </a:r>
            <a:endParaRPr lang="fr-FR" sz="6400" dirty="0">
              <a:solidFill>
                <a:schemeClr val="tx1"/>
              </a:solidFill>
            </a:endParaRPr>
          </a:p>
          <a:p>
            <a:pPr algn="l"/>
            <a:endParaRPr lang="fr-FR" sz="6400" dirty="0">
              <a:solidFill>
                <a:schemeClr val="tx1"/>
              </a:solidFill>
            </a:endParaRPr>
          </a:p>
          <a:p>
            <a:pPr algn="l"/>
            <a:r>
              <a:rPr lang="fr-FR" sz="6400" b="1" u="sng" dirty="0" err="1">
                <a:solidFill>
                  <a:schemeClr val="tx1"/>
                </a:solidFill>
              </a:rPr>
              <a:t>Átfutási</a:t>
            </a:r>
            <a:r>
              <a:rPr lang="fr-FR" sz="6400" b="1" u="sng" dirty="0">
                <a:solidFill>
                  <a:schemeClr val="tx1"/>
                </a:solidFill>
              </a:rPr>
              <a:t> </a:t>
            </a:r>
            <a:r>
              <a:rPr lang="fr-FR" sz="6400" b="1" u="sng" dirty="0" err="1">
                <a:solidFill>
                  <a:schemeClr val="tx1"/>
                </a:solidFill>
              </a:rPr>
              <a:t>idő</a:t>
            </a:r>
            <a:r>
              <a:rPr lang="fr-FR" sz="6400" b="1" u="sng" dirty="0">
                <a:solidFill>
                  <a:schemeClr val="tx1"/>
                </a:solidFill>
              </a:rPr>
              <a:t>:</a:t>
            </a:r>
            <a:endParaRPr lang="fr-FR" sz="6400" u="sng" dirty="0">
              <a:solidFill>
                <a:schemeClr val="tx1"/>
              </a:solidFill>
            </a:endParaRPr>
          </a:p>
          <a:p>
            <a:pPr algn="l"/>
            <a:r>
              <a:rPr lang="fr-FR" sz="6400" u="sng" dirty="0">
                <a:solidFill>
                  <a:schemeClr val="tx1"/>
                </a:solidFill>
              </a:rPr>
              <a:t>2011. </a:t>
            </a:r>
            <a:r>
              <a:rPr lang="fr-FR" sz="6400" u="sng" dirty="0" err="1">
                <a:solidFill>
                  <a:schemeClr val="tx1"/>
                </a:solidFill>
              </a:rPr>
              <a:t>január</a:t>
            </a:r>
            <a:r>
              <a:rPr lang="fr-FR" sz="6400" u="sng" dirty="0">
                <a:solidFill>
                  <a:schemeClr val="tx1"/>
                </a:solidFill>
              </a:rPr>
              <a:t> - 2012. </a:t>
            </a:r>
            <a:r>
              <a:rPr lang="fr-FR" sz="6400" u="sng" dirty="0" err="1" smtClean="0">
                <a:solidFill>
                  <a:schemeClr val="tx1"/>
                </a:solidFill>
              </a:rPr>
              <a:t>április</a:t>
            </a:r>
            <a:endParaRPr lang="fr-FR" sz="6400" u="sng" dirty="0">
              <a:solidFill>
                <a:schemeClr val="tx1"/>
              </a:solidFill>
            </a:endParaRPr>
          </a:p>
          <a:p>
            <a:pPr algn="l"/>
            <a:r>
              <a:rPr lang="fr-FR" sz="6400" b="1" u="sng" dirty="0" err="1">
                <a:solidFill>
                  <a:schemeClr val="tx1"/>
                </a:solidFill>
              </a:rPr>
              <a:t>Létszám</a:t>
            </a:r>
            <a:r>
              <a:rPr lang="fr-FR" sz="6400" b="1" u="sng" dirty="0">
                <a:solidFill>
                  <a:schemeClr val="tx1"/>
                </a:solidFill>
              </a:rPr>
              <a:t>:</a:t>
            </a:r>
            <a:endParaRPr lang="fr-FR" sz="6400" u="sng" dirty="0">
              <a:solidFill>
                <a:schemeClr val="tx1"/>
              </a:solidFill>
            </a:endParaRPr>
          </a:p>
          <a:p>
            <a:pPr algn="l"/>
            <a:r>
              <a:rPr lang="hu-HU" sz="6400" u="sng" dirty="0">
                <a:solidFill>
                  <a:schemeClr val="tx1"/>
                </a:solidFill>
              </a:rPr>
              <a:t>Hajrában 450 -500 fő</a:t>
            </a:r>
          </a:p>
          <a:p>
            <a:pPr algn="l"/>
            <a:endParaRPr lang="hu-HU" u="sng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456" y="3947462"/>
            <a:ext cx="3903459" cy="25961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8841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2.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Givaudan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Makó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9" y="3079624"/>
            <a:ext cx="4209428" cy="2880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696" y="3079624"/>
            <a:ext cx="4328304" cy="2880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8269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2.</a:t>
            </a:r>
            <a:endParaRPr lang="en-US" b="1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296072" y="1917374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Generál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kivitelezés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Lekerekített téglalap 4"/>
          <p:cNvSpPr/>
          <p:nvPr/>
        </p:nvSpPr>
        <p:spPr>
          <a:xfrm>
            <a:off x="5252975" y="340899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Tebodin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7"/>
          <p:cNvSpPr/>
          <p:nvPr/>
        </p:nvSpPr>
        <p:spPr>
          <a:xfrm>
            <a:off x="3416352" y="280286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Givaudan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Megbízó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8"/>
          <p:cNvSpPr/>
          <p:nvPr/>
        </p:nvSpPr>
        <p:spPr>
          <a:xfrm>
            <a:off x="1436731" y="48460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Tebodin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Műszaki 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0"/>
          <p:cNvSpPr/>
          <p:nvPr/>
        </p:nvSpPr>
        <p:spPr>
          <a:xfrm>
            <a:off x="3416352" y="40733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Tebodin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Lebonyolító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2"/>
          <p:cNvSpPr/>
          <p:nvPr/>
        </p:nvSpPr>
        <p:spPr>
          <a:xfrm>
            <a:off x="3416352" y="53032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Market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1" name="Lekerekített téglalap 12"/>
          <p:cNvSpPr/>
          <p:nvPr/>
        </p:nvSpPr>
        <p:spPr>
          <a:xfrm>
            <a:off x="7133938" y="3408996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Tervellenőr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4372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3.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90716"/>
            <a:ext cx="6400800" cy="35083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AUDI </a:t>
            </a:r>
            <a:r>
              <a:rPr lang="en-US" dirty="0" err="1" smtClean="0">
                <a:solidFill>
                  <a:schemeClr val="tx1"/>
                </a:solidFill>
              </a:rPr>
              <a:t>Győr</a:t>
            </a:r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 err="1" smtClean="0">
                <a:solidFill>
                  <a:schemeClr val="tx1"/>
                </a:solidFill>
              </a:rPr>
              <a:t>Szerződéses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alapelvek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VOR – </a:t>
            </a:r>
            <a:r>
              <a:rPr lang="en-US" sz="1600" dirty="0" err="1" smtClean="0">
                <a:solidFill>
                  <a:schemeClr val="tx1"/>
                </a:solidFill>
              </a:rPr>
              <a:t>Vergabe</a:t>
            </a:r>
            <a:r>
              <a:rPr lang="en-US" sz="1600" dirty="0" smtClean="0">
                <a:solidFill>
                  <a:schemeClr val="tx1"/>
                </a:solidFill>
              </a:rPr>
              <a:t> und </a:t>
            </a:r>
            <a:r>
              <a:rPr lang="en-US" sz="1600" dirty="0" err="1" smtClean="0">
                <a:solidFill>
                  <a:schemeClr val="tx1"/>
                </a:solidFill>
              </a:rPr>
              <a:t>Vertragsordnung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für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Bauleistungen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59" y="3154726"/>
            <a:ext cx="4821218" cy="36165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036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Nagylétesítmények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létrehozásának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feltételei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4800" dirty="0" err="1" smtClean="0">
                <a:solidFill>
                  <a:schemeClr val="tx1"/>
                </a:solidFill>
              </a:rPr>
              <a:t>Cél</a:t>
            </a:r>
            <a:endParaRPr lang="en-US" sz="4800" dirty="0" smtClean="0">
              <a:solidFill>
                <a:schemeClr val="tx1"/>
              </a:solidFill>
            </a:endParaRPr>
          </a:p>
          <a:p>
            <a:r>
              <a:rPr lang="en-US" sz="4800" dirty="0" err="1" smtClean="0">
                <a:solidFill>
                  <a:schemeClr val="tx1"/>
                </a:solidFill>
              </a:rPr>
              <a:t>Idő</a:t>
            </a:r>
            <a:endParaRPr lang="en-US" sz="4800" dirty="0" smtClean="0">
              <a:solidFill>
                <a:schemeClr val="tx1"/>
              </a:solidFill>
            </a:endParaRPr>
          </a:p>
          <a:p>
            <a:r>
              <a:rPr lang="en-US" sz="4800" dirty="0" err="1" smtClean="0">
                <a:solidFill>
                  <a:schemeClr val="tx1"/>
                </a:solidFill>
              </a:rPr>
              <a:t>Pénz</a:t>
            </a:r>
            <a:endParaRPr lang="en-US" sz="4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88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3.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62055"/>
            <a:ext cx="6400800" cy="4679745"/>
          </a:xfrm>
        </p:spPr>
        <p:txBody>
          <a:bodyPr>
            <a:normAutofit fontScale="47500" lnSpcReduction="20000"/>
          </a:bodyPr>
          <a:lstStyle/>
          <a:p>
            <a:r>
              <a:rPr lang="en-US" sz="6700" dirty="0" smtClean="0">
                <a:solidFill>
                  <a:schemeClr val="tx1"/>
                </a:solidFill>
              </a:rPr>
              <a:t>AUDI </a:t>
            </a:r>
            <a:r>
              <a:rPr lang="en-US" sz="6700" dirty="0" err="1" smtClean="0">
                <a:solidFill>
                  <a:schemeClr val="tx1"/>
                </a:solidFill>
              </a:rPr>
              <a:t>Győr</a:t>
            </a:r>
            <a:endParaRPr lang="en-US" sz="6700" dirty="0" smtClean="0">
              <a:solidFill>
                <a:schemeClr val="tx1"/>
              </a:solidFill>
            </a:endParaRPr>
          </a:p>
          <a:p>
            <a:endParaRPr lang="en-US" sz="8000" dirty="0" smtClean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G1 </a:t>
            </a:r>
            <a:r>
              <a:rPr lang="en-US" dirty="0" err="1">
                <a:solidFill>
                  <a:srgbClr val="000000"/>
                </a:solidFill>
              </a:rPr>
              <a:t>Ausbau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Irodaház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Irodaház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szakipari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kiépítése</a:t>
            </a:r>
            <a:r>
              <a:rPr lang="en-US" dirty="0">
                <a:solidFill>
                  <a:srgbClr val="000000"/>
                </a:solidFill>
              </a:rPr>
              <a:t>)  3,5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G1 Akna:17 (</a:t>
            </a:r>
            <a:r>
              <a:rPr lang="en-US" dirty="0" err="1">
                <a:solidFill>
                  <a:srgbClr val="000000"/>
                </a:solidFill>
              </a:rPr>
              <a:t>monolit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vasbeton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akna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kivitelezése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üzemelő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csarnokban</a:t>
            </a:r>
            <a:r>
              <a:rPr lang="en-US" dirty="0">
                <a:solidFill>
                  <a:srgbClr val="000000"/>
                </a:solidFill>
              </a:rPr>
              <a:t>) 2 </a:t>
            </a:r>
            <a:r>
              <a:rPr lang="en-US" dirty="0" err="1">
                <a:solidFill>
                  <a:srgbClr val="000000"/>
                </a:solidFill>
              </a:rPr>
              <a:t>hét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G1 </a:t>
            </a:r>
            <a:r>
              <a:rPr lang="en-US" dirty="0" err="1">
                <a:solidFill>
                  <a:srgbClr val="000000"/>
                </a:solidFill>
              </a:rPr>
              <a:t>Mosócsarnok</a:t>
            </a:r>
            <a:r>
              <a:rPr lang="en-US" dirty="0">
                <a:solidFill>
                  <a:srgbClr val="000000"/>
                </a:solidFill>
              </a:rPr>
              <a:t>: (motor </a:t>
            </a:r>
            <a:r>
              <a:rPr lang="en-US" dirty="0" err="1">
                <a:solidFill>
                  <a:srgbClr val="000000"/>
                </a:solidFill>
              </a:rPr>
              <a:t>mosó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helyiség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kialakítása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üzemelő</a:t>
            </a:r>
            <a:r>
              <a:rPr lang="en-US" dirty="0">
                <a:solidFill>
                  <a:srgbClr val="000000"/>
                </a:solidFill>
              </a:rPr>
              <a:t>  </a:t>
            </a:r>
            <a:r>
              <a:rPr lang="en-US" dirty="0" err="1">
                <a:solidFill>
                  <a:srgbClr val="000000"/>
                </a:solidFill>
              </a:rPr>
              <a:t>csarnokban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vasbeton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lakatos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szakipari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munkák</a:t>
            </a:r>
            <a:r>
              <a:rPr lang="en-US" dirty="0">
                <a:solidFill>
                  <a:srgbClr val="000000"/>
                </a:solidFill>
              </a:rPr>
              <a:t>) 1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G2: (</a:t>
            </a:r>
            <a:r>
              <a:rPr lang="en-US" dirty="0" err="1">
                <a:solidFill>
                  <a:srgbClr val="000000"/>
                </a:solidFill>
              </a:rPr>
              <a:t>Irodaház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épületbővítése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kertépítéssel</a:t>
            </a:r>
            <a:r>
              <a:rPr lang="en-US" dirty="0">
                <a:solidFill>
                  <a:srgbClr val="000000"/>
                </a:solidFill>
              </a:rPr>
              <a:t>) 4,5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G7 </a:t>
            </a:r>
            <a:r>
              <a:rPr lang="en-US" dirty="0" err="1">
                <a:solidFill>
                  <a:srgbClr val="000000"/>
                </a:solidFill>
              </a:rPr>
              <a:t>Pódium</a:t>
            </a:r>
            <a:r>
              <a:rPr lang="en-US" dirty="0">
                <a:solidFill>
                  <a:srgbClr val="000000"/>
                </a:solidFill>
              </a:rPr>
              <a:t>: (</a:t>
            </a:r>
            <a:r>
              <a:rPr lang="en-US" dirty="0" err="1">
                <a:solidFill>
                  <a:srgbClr val="000000"/>
                </a:solidFill>
              </a:rPr>
              <a:t>Acél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élező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műhely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kialakítása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üzemelő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csarnokban</a:t>
            </a:r>
            <a:r>
              <a:rPr lang="en-US" dirty="0">
                <a:solidFill>
                  <a:srgbClr val="000000"/>
                </a:solidFill>
              </a:rPr>
              <a:t>) 1,5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G9: </a:t>
            </a:r>
            <a:r>
              <a:rPr lang="en-US" dirty="0" err="1">
                <a:solidFill>
                  <a:srgbClr val="000000"/>
                </a:solidFill>
              </a:rPr>
              <a:t>Irodaház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szakipari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kiépítése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Meglévő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üzemben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irodablokk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kialakítása</a:t>
            </a:r>
            <a:r>
              <a:rPr lang="en-US" dirty="0">
                <a:solidFill>
                  <a:srgbClr val="000000"/>
                </a:solidFill>
              </a:rPr>
              <a:t>) 2,5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G13: </a:t>
            </a:r>
            <a:r>
              <a:rPr lang="en-US" dirty="0" err="1">
                <a:solidFill>
                  <a:srgbClr val="000000"/>
                </a:solidFill>
              </a:rPr>
              <a:t>Irodaház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szakipari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kiépítése</a:t>
            </a:r>
            <a:r>
              <a:rPr lang="en-US" dirty="0">
                <a:solidFill>
                  <a:srgbClr val="000000"/>
                </a:solidFill>
              </a:rPr>
              <a:t>  (</a:t>
            </a:r>
            <a:r>
              <a:rPr lang="en-US" dirty="0" err="1">
                <a:solidFill>
                  <a:srgbClr val="000000"/>
                </a:solidFill>
              </a:rPr>
              <a:t>Meglévő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üzemben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irodablokk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kialakítása</a:t>
            </a:r>
            <a:r>
              <a:rPr lang="en-US" dirty="0">
                <a:solidFill>
                  <a:srgbClr val="000000"/>
                </a:solidFill>
              </a:rPr>
              <a:t>) 1,5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G25: (</a:t>
            </a:r>
            <a:r>
              <a:rPr lang="en-US" dirty="0" err="1">
                <a:solidFill>
                  <a:srgbClr val="000000"/>
                </a:solidFill>
              </a:rPr>
              <a:t>Meglévő</a:t>
            </a:r>
            <a:r>
              <a:rPr lang="en-US" dirty="0">
                <a:solidFill>
                  <a:srgbClr val="000000"/>
                </a:solidFill>
              </a:rPr>
              <a:t> vb. </a:t>
            </a:r>
            <a:r>
              <a:rPr lang="en-US" dirty="0" err="1">
                <a:solidFill>
                  <a:srgbClr val="000000"/>
                </a:solidFill>
              </a:rPr>
              <a:t>csarnok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szerkezeti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átalakítása</a:t>
            </a:r>
            <a:r>
              <a:rPr lang="en-US" dirty="0">
                <a:solidFill>
                  <a:srgbClr val="000000"/>
                </a:solidFill>
              </a:rPr>
              <a:t>) 2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</a:rPr>
              <a:t>G40: (</a:t>
            </a:r>
            <a:r>
              <a:rPr lang="en-US" b="1" dirty="0" err="1">
                <a:solidFill>
                  <a:srgbClr val="000000"/>
                </a:solidFill>
              </a:rPr>
              <a:t>Préscsarnok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szerkezeti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építése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pincével</a:t>
            </a:r>
            <a:r>
              <a:rPr lang="en-US" b="1" dirty="0">
                <a:solidFill>
                  <a:srgbClr val="000000"/>
                </a:solidFill>
              </a:rPr>
              <a:t>) 12 </a:t>
            </a:r>
            <a:r>
              <a:rPr lang="en-US" b="1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G40 </a:t>
            </a:r>
            <a:r>
              <a:rPr lang="en-US" dirty="0" err="1">
                <a:solidFill>
                  <a:srgbClr val="000000"/>
                </a:solidFill>
              </a:rPr>
              <a:t>Ausbau</a:t>
            </a:r>
            <a:r>
              <a:rPr lang="en-US" dirty="0">
                <a:solidFill>
                  <a:srgbClr val="000000"/>
                </a:solidFill>
              </a:rPr>
              <a:t>: (</a:t>
            </a:r>
            <a:r>
              <a:rPr lang="en-US" dirty="0" err="1">
                <a:solidFill>
                  <a:srgbClr val="000000"/>
                </a:solidFill>
              </a:rPr>
              <a:t>Préscsarnok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szakipari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kiépítése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pincével</a:t>
            </a:r>
            <a:r>
              <a:rPr lang="en-US" dirty="0">
                <a:solidFill>
                  <a:srgbClr val="000000"/>
                </a:solidFill>
              </a:rPr>
              <a:t>) 4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</a:rPr>
              <a:t>G50/53: </a:t>
            </a:r>
            <a:r>
              <a:rPr lang="en-US" b="1" dirty="0" err="1">
                <a:solidFill>
                  <a:srgbClr val="000000"/>
                </a:solidFill>
              </a:rPr>
              <a:t>Karosszéria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gyártó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üzem</a:t>
            </a:r>
            <a:r>
              <a:rPr lang="en-US" b="1" dirty="0">
                <a:solidFill>
                  <a:srgbClr val="000000"/>
                </a:solidFill>
              </a:rPr>
              <a:t>: 80.000 m2 (</a:t>
            </a:r>
            <a:r>
              <a:rPr lang="en-US" b="1" dirty="0" err="1">
                <a:solidFill>
                  <a:srgbClr val="000000"/>
                </a:solidFill>
              </a:rPr>
              <a:t>Szerkezetépítés</a:t>
            </a:r>
            <a:r>
              <a:rPr lang="en-US" b="1" dirty="0">
                <a:solidFill>
                  <a:srgbClr val="000000"/>
                </a:solidFill>
              </a:rPr>
              <a:t> 5 </a:t>
            </a:r>
            <a:r>
              <a:rPr lang="en-US" b="1" dirty="0" err="1">
                <a:solidFill>
                  <a:srgbClr val="000000"/>
                </a:solidFill>
              </a:rPr>
              <a:t>hónap</a:t>
            </a:r>
            <a:r>
              <a:rPr lang="en-US" b="1" dirty="0">
                <a:solidFill>
                  <a:srgbClr val="000000"/>
                </a:solidFill>
              </a:rPr>
              <a:t>)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is-IS" dirty="0">
                <a:solidFill>
                  <a:srgbClr val="000000"/>
                </a:solidFill>
              </a:rPr>
              <a:t>G50/53 estrich: 2 hónap</a:t>
            </a:r>
            <a:endParaRPr lang="cs-CZ" dirty="0">
              <a:solidFill>
                <a:srgbClr val="00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781" y="663288"/>
            <a:ext cx="8126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hu-HU" dirty="0"/>
          </a:p>
          <a:p>
            <a:r>
              <a:rPr lang="hu-HU" dirty="0"/>
              <a:t> </a:t>
            </a:r>
          </a:p>
          <a:p>
            <a:r>
              <a:rPr lang="hu-HU" dirty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130367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r>
              <a:rPr lang="en-US" b="1" dirty="0" smtClean="0"/>
              <a:t> 3.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73938"/>
            <a:ext cx="6400800" cy="4862375"/>
          </a:xfrm>
        </p:spPr>
        <p:txBody>
          <a:bodyPr>
            <a:normAutofit fontScale="47500" lnSpcReduction="20000"/>
          </a:bodyPr>
          <a:lstStyle/>
          <a:p>
            <a:r>
              <a:rPr lang="en-US" sz="6700" dirty="0" smtClean="0">
                <a:solidFill>
                  <a:schemeClr val="tx1"/>
                </a:solidFill>
              </a:rPr>
              <a:t>AUDI </a:t>
            </a:r>
            <a:r>
              <a:rPr lang="en-US" sz="6700" dirty="0" err="1" smtClean="0">
                <a:solidFill>
                  <a:schemeClr val="tx1"/>
                </a:solidFill>
              </a:rPr>
              <a:t>Győr</a:t>
            </a:r>
            <a:endParaRPr lang="en-US" sz="6700" dirty="0" smtClean="0">
              <a:solidFill>
                <a:schemeClr val="tx1"/>
              </a:solidFill>
            </a:endParaRPr>
          </a:p>
          <a:p>
            <a:endParaRPr lang="en-US" sz="6700" dirty="0" smtClean="0">
              <a:solidFill>
                <a:schemeClr val="tx1"/>
              </a:solidFill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</a:rPr>
              <a:t>G55 </a:t>
            </a:r>
            <a:r>
              <a:rPr lang="en-US" b="1" dirty="0" err="1">
                <a:solidFill>
                  <a:srgbClr val="000000"/>
                </a:solidFill>
              </a:rPr>
              <a:t>szerkezet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b="1" dirty="0" err="1">
                <a:solidFill>
                  <a:srgbClr val="000000"/>
                </a:solidFill>
              </a:rPr>
              <a:t>Préscsarnok</a:t>
            </a:r>
            <a:r>
              <a:rPr lang="en-US" b="1" dirty="0">
                <a:solidFill>
                  <a:srgbClr val="000000"/>
                </a:solidFill>
              </a:rPr>
              <a:t>  </a:t>
            </a:r>
            <a:r>
              <a:rPr lang="en-US" b="1" dirty="0" err="1">
                <a:solidFill>
                  <a:srgbClr val="000000"/>
                </a:solidFill>
              </a:rPr>
              <a:t>generál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munkája</a:t>
            </a:r>
            <a:r>
              <a:rPr lang="en-US" b="1" dirty="0">
                <a:solidFill>
                  <a:srgbClr val="000000"/>
                </a:solidFill>
              </a:rPr>
              <a:t> 28.000 m2 12 </a:t>
            </a:r>
            <a:r>
              <a:rPr lang="en-US" b="1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de-DE" dirty="0">
                <a:solidFill>
                  <a:srgbClr val="000000"/>
                </a:solidFill>
              </a:rPr>
              <a:t>G55 </a:t>
            </a:r>
            <a:r>
              <a:rPr lang="de-DE" dirty="0" err="1">
                <a:solidFill>
                  <a:srgbClr val="000000"/>
                </a:solidFill>
              </a:rPr>
              <a:t>ausbau</a:t>
            </a:r>
            <a:r>
              <a:rPr lang="de-DE" dirty="0">
                <a:solidFill>
                  <a:srgbClr val="000000"/>
                </a:solidFill>
              </a:rPr>
              <a:t>: </a:t>
            </a:r>
            <a:r>
              <a:rPr lang="de-DE" dirty="0" err="1">
                <a:solidFill>
                  <a:srgbClr val="000000"/>
                </a:solidFill>
              </a:rPr>
              <a:t>szakipari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kiépítés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hu-HU" dirty="0">
                <a:solidFill>
                  <a:srgbClr val="000000"/>
                </a:solidFill>
              </a:rPr>
              <a:t>G55 festés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pt-BR" dirty="0">
                <a:solidFill>
                  <a:srgbClr val="000000"/>
                </a:solidFill>
              </a:rPr>
              <a:t>G60 </a:t>
            </a:r>
            <a:r>
              <a:rPr lang="pt-BR" dirty="0" err="1">
                <a:solidFill>
                  <a:srgbClr val="000000"/>
                </a:solidFill>
              </a:rPr>
              <a:t>Estrich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G60 </a:t>
            </a:r>
            <a:r>
              <a:rPr lang="en-US" dirty="0" err="1">
                <a:solidFill>
                  <a:srgbClr val="000000"/>
                </a:solidFill>
              </a:rPr>
              <a:t>egyéb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Lakkozó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üzem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irányító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helyiségeinek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kialakítása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egy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elemekből</a:t>
            </a:r>
            <a:r>
              <a:rPr lang="en-US" dirty="0">
                <a:solidFill>
                  <a:srgbClr val="000000"/>
                </a:solidFill>
              </a:rPr>
              <a:t>  2,5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G70 </a:t>
            </a:r>
            <a:r>
              <a:rPr lang="en-US" dirty="0" err="1">
                <a:solidFill>
                  <a:srgbClr val="000000"/>
                </a:solidFill>
              </a:rPr>
              <a:t>ausbau</a:t>
            </a:r>
            <a:r>
              <a:rPr lang="en-US" dirty="0">
                <a:solidFill>
                  <a:srgbClr val="000000"/>
                </a:solidFill>
              </a:rPr>
              <a:t>: Audi </a:t>
            </a:r>
            <a:r>
              <a:rPr lang="en-US" dirty="0" err="1">
                <a:solidFill>
                  <a:srgbClr val="000000"/>
                </a:solidFill>
              </a:rPr>
              <a:t>központi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reprezentatív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épület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belső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kiépítése</a:t>
            </a:r>
            <a:r>
              <a:rPr lang="en-US" dirty="0">
                <a:solidFill>
                  <a:srgbClr val="000000"/>
                </a:solidFill>
              </a:rPr>
              <a:t> 14.000 m2 6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G78:  </a:t>
            </a:r>
            <a:r>
              <a:rPr lang="en-US" dirty="0" err="1">
                <a:solidFill>
                  <a:srgbClr val="000000"/>
                </a:solidFill>
              </a:rPr>
              <a:t>Benzinkút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kiépítése</a:t>
            </a:r>
            <a:r>
              <a:rPr lang="en-US" dirty="0">
                <a:solidFill>
                  <a:srgbClr val="000000"/>
                </a:solidFill>
              </a:rPr>
              <a:t> 3 </a:t>
            </a:r>
            <a:r>
              <a:rPr lang="en-US" dirty="0" err="1">
                <a:solidFill>
                  <a:srgbClr val="000000"/>
                </a:solidFill>
              </a:rPr>
              <a:t>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</a:rPr>
              <a:t>G80 </a:t>
            </a:r>
            <a:r>
              <a:rPr lang="en-US" b="1" dirty="0" err="1">
                <a:solidFill>
                  <a:srgbClr val="000000"/>
                </a:solidFill>
              </a:rPr>
              <a:t>szerkezet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b="1" dirty="0" err="1">
                <a:solidFill>
                  <a:srgbClr val="000000"/>
                </a:solidFill>
              </a:rPr>
              <a:t>Összeszerelő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csarnok</a:t>
            </a:r>
            <a:r>
              <a:rPr lang="en-US" b="1" dirty="0">
                <a:solidFill>
                  <a:srgbClr val="000000"/>
                </a:solidFill>
              </a:rPr>
              <a:t> (90.000 m2)  (</a:t>
            </a:r>
            <a:r>
              <a:rPr lang="en-US" b="1" dirty="0" err="1">
                <a:solidFill>
                  <a:srgbClr val="000000"/>
                </a:solidFill>
              </a:rPr>
              <a:t>Szerkezetépítés</a:t>
            </a:r>
            <a:r>
              <a:rPr lang="en-US" b="1" dirty="0">
                <a:solidFill>
                  <a:srgbClr val="000000"/>
                </a:solidFill>
              </a:rPr>
              <a:t> 5 </a:t>
            </a:r>
            <a:r>
              <a:rPr lang="en-US" b="1" dirty="0" err="1">
                <a:solidFill>
                  <a:srgbClr val="000000"/>
                </a:solidFill>
              </a:rPr>
              <a:t>hónap</a:t>
            </a:r>
            <a:r>
              <a:rPr lang="en-US" b="1" dirty="0">
                <a:solidFill>
                  <a:srgbClr val="000000"/>
                </a:solidFill>
              </a:rPr>
              <a:t>)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hu-HU" dirty="0">
                <a:solidFill>
                  <a:srgbClr val="000000"/>
                </a:solidFill>
              </a:rPr>
              <a:t>G80 festés: 3 hónap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pt-BR" dirty="0">
                <a:solidFill>
                  <a:srgbClr val="000000"/>
                </a:solidFill>
              </a:rPr>
              <a:t>G80 Estrich</a:t>
            </a:r>
            <a:r>
              <a:rPr lang="pt-BR" dirty="0" smtClean="0">
                <a:solidFill>
                  <a:srgbClr val="000000"/>
                </a:solidFill>
              </a:rPr>
              <a:t>:</a:t>
            </a:r>
            <a:r>
              <a:rPr lang="hu-HU" dirty="0" smtClean="0">
                <a:solidFill>
                  <a:srgbClr val="000000"/>
                </a:solidFill>
              </a:rPr>
              <a:t> ……..</a:t>
            </a:r>
            <a:r>
              <a:rPr lang="pt-BR" dirty="0" smtClean="0">
                <a:solidFill>
                  <a:srgbClr val="000000"/>
                </a:solidFill>
              </a:rPr>
              <a:t> </a:t>
            </a:r>
            <a:r>
              <a:rPr lang="pt-BR" dirty="0">
                <a:solidFill>
                  <a:srgbClr val="000000"/>
                </a:solidFill>
              </a:rPr>
              <a:t>Euro</a:t>
            </a:r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pt-BR" dirty="0">
                <a:solidFill>
                  <a:srgbClr val="000000"/>
                </a:solidFill>
              </a:rPr>
              <a:t>G95: </a:t>
            </a:r>
            <a:r>
              <a:rPr lang="hu-HU" dirty="0" smtClean="0">
                <a:solidFill>
                  <a:srgbClr val="000000"/>
                </a:solidFill>
              </a:rPr>
              <a:t>………</a:t>
            </a:r>
            <a:r>
              <a:rPr lang="pt-BR" dirty="0" smtClean="0">
                <a:solidFill>
                  <a:srgbClr val="000000"/>
                </a:solidFill>
              </a:rPr>
              <a:t> </a:t>
            </a:r>
            <a:r>
              <a:rPr lang="pt-BR" dirty="0">
                <a:solidFill>
                  <a:srgbClr val="000000"/>
                </a:solidFill>
              </a:rPr>
              <a:t>Euro (Kútgépház homplett kiépítése (6 hónap)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 </a:t>
            </a:r>
            <a:endParaRPr lang="cs-CZ" dirty="0">
              <a:solidFill>
                <a:srgbClr val="00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221" y="1773938"/>
            <a:ext cx="8225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 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130367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Fejlesztési</a:t>
            </a:r>
            <a:r>
              <a:rPr lang="en-US" b="1" dirty="0" smtClean="0"/>
              <a:t> </a:t>
            </a:r>
            <a:r>
              <a:rPr lang="en-US" b="1" dirty="0" err="1" smtClean="0"/>
              <a:t>modellek</a:t>
            </a:r>
            <a:r>
              <a:rPr lang="en-US" b="1" dirty="0" smtClean="0"/>
              <a:t> 3.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65033"/>
            <a:ext cx="6400800" cy="37737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Construction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Lekerekített téglalap 4"/>
          <p:cNvSpPr/>
          <p:nvPr/>
        </p:nvSpPr>
        <p:spPr>
          <a:xfrm>
            <a:off x="5478544" y="339115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Obermayer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7"/>
          <p:cNvSpPr/>
          <p:nvPr/>
        </p:nvSpPr>
        <p:spPr>
          <a:xfrm>
            <a:off x="3652101" y="241908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AUDI</a:t>
            </a:r>
            <a:endParaRPr lang="hu-HU" b="1" dirty="0">
              <a:solidFill>
                <a:schemeClr val="tx1"/>
              </a:solidFill>
            </a:endParaRP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Megrendelő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8"/>
          <p:cNvSpPr/>
          <p:nvPr/>
        </p:nvSpPr>
        <p:spPr>
          <a:xfrm>
            <a:off x="1059813" y="43888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Rückert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Műszaki 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10"/>
          <p:cNvSpPr/>
          <p:nvPr/>
        </p:nvSpPr>
        <p:spPr>
          <a:xfrm>
            <a:off x="3679502" y="339115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Drees&amp;Sommer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Lebonyolító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12"/>
          <p:cNvSpPr/>
          <p:nvPr/>
        </p:nvSpPr>
        <p:spPr>
          <a:xfrm>
            <a:off x="139128" y="53032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Market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2"/>
          <p:cNvSpPr/>
          <p:nvPr/>
        </p:nvSpPr>
        <p:spPr>
          <a:xfrm>
            <a:off x="7324925" y="3368210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2"/>
          <p:cNvSpPr/>
          <p:nvPr/>
        </p:nvSpPr>
        <p:spPr>
          <a:xfrm>
            <a:off x="1923909" y="534693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2"/>
          <p:cNvSpPr/>
          <p:nvPr/>
        </p:nvSpPr>
        <p:spPr>
          <a:xfrm>
            <a:off x="3693803" y="534693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2" name="Lekerekített téglalap 4"/>
          <p:cNvSpPr/>
          <p:nvPr/>
        </p:nvSpPr>
        <p:spPr>
          <a:xfrm>
            <a:off x="1923909" y="339115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Rückert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8"/>
          <p:cNvSpPr/>
          <p:nvPr/>
        </p:nvSpPr>
        <p:spPr>
          <a:xfrm>
            <a:off x="2788005" y="43888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Óbuda Újlak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Műszaki 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12"/>
          <p:cNvSpPr/>
          <p:nvPr/>
        </p:nvSpPr>
        <p:spPr>
          <a:xfrm>
            <a:off x="139128" y="339115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Tervellenőr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5" name="Lekerekített téglalap 8"/>
          <p:cNvSpPr/>
          <p:nvPr/>
        </p:nvSpPr>
        <p:spPr>
          <a:xfrm>
            <a:off x="6460829" y="43888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Rückert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Műszaki ellenőr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7" name="Lekerekített téglalap 12"/>
          <p:cNvSpPr/>
          <p:nvPr/>
        </p:nvSpPr>
        <p:spPr>
          <a:xfrm>
            <a:off x="5478544" y="534693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2"/>
          <p:cNvSpPr/>
          <p:nvPr/>
        </p:nvSpPr>
        <p:spPr>
          <a:xfrm>
            <a:off x="7324925" y="5346931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Market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Kivitelező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9" name="Lekerekített téglalap 8"/>
          <p:cNvSpPr/>
          <p:nvPr/>
        </p:nvSpPr>
        <p:spPr>
          <a:xfrm>
            <a:off x="4614448" y="4388829"/>
            <a:ext cx="172819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Óbuda Újlak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Műszaki ellenőr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17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Esettanulmányok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11268"/>
            <a:ext cx="6400800" cy="3327532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Mérnöki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en-US" dirty="0" err="1" smtClean="0">
                <a:solidFill>
                  <a:schemeClr val="tx1"/>
                </a:solidFill>
              </a:rPr>
              <a:t>zaktudás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Tapasztalat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Alkalmazkodás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Jó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hazai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mérnökök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3675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Kérdések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24" y="1910800"/>
            <a:ext cx="6450478" cy="48056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187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subTitle" idx="1"/>
          </p:nvPr>
        </p:nvSpPr>
        <p:spPr>
          <a:xfrm>
            <a:off x="685800" y="3009900"/>
            <a:ext cx="7772400" cy="1752600"/>
          </a:xfrm>
        </p:spPr>
        <p:txBody>
          <a:bodyPr>
            <a:normAutofit/>
          </a:bodyPr>
          <a:lstStyle/>
          <a:p>
            <a:r>
              <a:rPr lang="hu-HU" sz="6000" dirty="0" smtClean="0">
                <a:solidFill>
                  <a:srgbClr val="000000"/>
                </a:solidFill>
              </a:rPr>
              <a:t>Köszönöm a figyelmet!</a:t>
            </a:r>
            <a:endParaRPr lang="hu-HU" sz="6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442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pic>
        <p:nvPicPr>
          <p:cNvPr id="4" name="Picture 3" descr="3784_100462-nagy-fal-d0000095Ab85a6f1792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82" y="2656255"/>
            <a:ext cx="3980086" cy="2982545"/>
          </a:xfrm>
          <a:prstGeom prst="rect">
            <a:avLst/>
          </a:prstGeom>
        </p:spPr>
      </p:pic>
      <p:pic>
        <p:nvPicPr>
          <p:cNvPr id="9" name="Picture 8" descr="piram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5" y="1784938"/>
            <a:ext cx="4844851" cy="2482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92" y="4364631"/>
            <a:ext cx="3775438" cy="2199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4222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pic>
        <p:nvPicPr>
          <p:cNvPr id="5" name="Picture 4" descr="birdsnest_bocog_guo_dayue_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10" y="4512428"/>
            <a:ext cx="2976306" cy="2252743"/>
          </a:xfrm>
          <a:prstGeom prst="rect">
            <a:avLst/>
          </a:prstGeom>
        </p:spPr>
      </p:pic>
      <p:pic>
        <p:nvPicPr>
          <p:cNvPr id="9" name="Picture 8" descr="ka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7" y="1776929"/>
            <a:ext cx="3521016" cy="2643963"/>
          </a:xfrm>
          <a:prstGeom prst="rect">
            <a:avLst/>
          </a:prstGeom>
        </p:spPr>
      </p:pic>
      <p:pic>
        <p:nvPicPr>
          <p:cNvPr id="10" name="Picture 9" descr="guggenhei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46" y="2374280"/>
            <a:ext cx="4077233" cy="3157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4546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42724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Nagylétesítmények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Magyar </a:t>
            </a:r>
            <a:r>
              <a:rPr lang="en-US" dirty="0" err="1" smtClean="0">
                <a:solidFill>
                  <a:schemeClr val="tx1"/>
                </a:solidFill>
              </a:rPr>
              <a:t>valóság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Elmaradott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infrastruktúra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Magasszintű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</a:t>
            </a:r>
            <a:r>
              <a:rPr lang="en-US" dirty="0" err="1" smtClean="0">
                <a:solidFill>
                  <a:schemeClr val="tx1"/>
                </a:solidFill>
              </a:rPr>
              <a:t>érnöki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szaktudás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Pontos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en-US" dirty="0" err="1" smtClean="0">
                <a:solidFill>
                  <a:schemeClr val="tx1"/>
                </a:solidFill>
              </a:rPr>
              <a:t>zervezés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31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Válság</a:t>
            </a:r>
            <a:r>
              <a:rPr lang="en-US" dirty="0" smtClean="0">
                <a:solidFill>
                  <a:schemeClr val="tx1"/>
                </a:solidFill>
              </a:rPr>
              <a:t>, mint </a:t>
            </a:r>
            <a:r>
              <a:rPr lang="en-US" dirty="0" err="1" smtClean="0">
                <a:solidFill>
                  <a:schemeClr val="tx1"/>
                </a:solidFill>
              </a:rPr>
              <a:t>állapot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Csökkenő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megrendelésállomány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Növekvő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kockázatok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Lassuló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gazdaság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Csökkenő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fogyasztás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23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322817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Finanszírozási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nehézségek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Magasépítési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piac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haldoklik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dirty="0" err="1" smtClean="0">
                <a:solidFill>
                  <a:schemeClr val="tx1"/>
                </a:solidFill>
              </a:rPr>
              <a:t>Megérett</a:t>
            </a:r>
            <a:r>
              <a:rPr lang="en-US" dirty="0" smtClean="0">
                <a:solidFill>
                  <a:schemeClr val="tx1"/>
                </a:solidFill>
              </a:rPr>
              <a:t>” </a:t>
            </a:r>
            <a:r>
              <a:rPr lang="en-US" dirty="0" err="1" smtClean="0">
                <a:solidFill>
                  <a:schemeClr val="tx1"/>
                </a:solidFill>
              </a:rPr>
              <a:t>épületek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 smtClean="0">
                <a:solidFill>
                  <a:schemeClr val="tx1"/>
                </a:solidFill>
              </a:rPr>
              <a:t>jogszabályok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Felelős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gazdaságpolitika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Választások</a:t>
            </a:r>
            <a:r>
              <a:rPr lang="en-US" dirty="0" smtClean="0">
                <a:solidFill>
                  <a:schemeClr val="tx1"/>
                </a:solidFill>
              </a:rPr>
              <a:t> 2014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563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5416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Piaci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szereplők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Multi </a:t>
            </a:r>
            <a:r>
              <a:rPr lang="en-US" sz="1600" dirty="0" err="1" smtClean="0">
                <a:solidFill>
                  <a:schemeClr val="tx1"/>
                </a:solidFill>
              </a:rPr>
              <a:t>cégek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Hazai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vállalkozások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Megrendelők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Multi </a:t>
            </a:r>
            <a:r>
              <a:rPr lang="en-US" sz="1600" dirty="0" err="1" smtClean="0">
                <a:solidFill>
                  <a:schemeClr val="tx1"/>
                </a:solidFill>
              </a:rPr>
              <a:t>cégek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Hazai</a:t>
            </a:r>
            <a:r>
              <a:rPr lang="en-US" sz="1600" dirty="0" smtClean="0">
                <a:solidFill>
                  <a:schemeClr val="tx1"/>
                </a:solidFill>
              </a:rPr>
              <a:t>/</a:t>
            </a:r>
            <a:r>
              <a:rPr lang="en-US" sz="1600" dirty="0" err="1" smtClean="0">
                <a:solidFill>
                  <a:schemeClr val="tx1"/>
                </a:solidFill>
              </a:rPr>
              <a:t>külföldi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fejlesztők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Állam</a:t>
            </a:r>
            <a:r>
              <a:rPr lang="en-US" sz="16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Közbeszerzés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Új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Kbt</a:t>
            </a:r>
            <a:r>
              <a:rPr lang="en-US" sz="1600" dirty="0" smtClean="0">
                <a:solidFill>
                  <a:schemeClr val="tx1"/>
                </a:solidFill>
              </a:rPr>
              <a:t> 2011 CVIII. </a:t>
            </a:r>
            <a:r>
              <a:rPr lang="en-US" sz="1600" dirty="0" err="1" smtClean="0">
                <a:solidFill>
                  <a:schemeClr val="tx1"/>
                </a:solidFill>
              </a:rPr>
              <a:t>Tv</a:t>
            </a:r>
            <a:r>
              <a:rPr lang="en-US" sz="1600" dirty="0" smtClean="0">
                <a:solidFill>
                  <a:schemeClr val="tx1"/>
                </a:solidFill>
              </a:rPr>
              <a:t>. (hat 2012.01.02)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306/2011 </a:t>
            </a:r>
            <a:r>
              <a:rPr lang="en-US" sz="1600" dirty="0" err="1" smtClean="0">
                <a:solidFill>
                  <a:schemeClr val="tx1"/>
                </a:solidFill>
              </a:rPr>
              <a:t>Korm</a:t>
            </a:r>
            <a:r>
              <a:rPr lang="en-US" sz="1600" dirty="0" smtClean="0">
                <a:solidFill>
                  <a:schemeClr val="tx1"/>
                </a:solidFill>
              </a:rPr>
              <a:t>. Rend. (hat 2012.01.02) </a:t>
            </a:r>
            <a:r>
              <a:rPr lang="en-US" sz="1600" dirty="0" err="1" smtClean="0">
                <a:solidFill>
                  <a:schemeClr val="tx1"/>
                </a:solidFill>
              </a:rPr>
              <a:t>Építési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beruházások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közbeszerzésének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részletes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szabályai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6343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572</Words>
  <Application>Microsoft Macintosh PowerPoint</Application>
  <PresentationFormat>Diavetítés a képernyőre (4:3 oldalarány)</PresentationFormat>
  <Paragraphs>300</Paragraphs>
  <Slides>35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6" baseType="lpstr">
      <vt:lpstr>Office Theme</vt:lpstr>
      <vt:lpstr>Mérnöki nagylétesítmények megvalósítási tapasztalatai</vt:lpstr>
      <vt:lpstr>Bemutatott témák</vt:lpstr>
      <vt:lpstr>Bevezető gondolatok</vt:lpstr>
      <vt:lpstr>Bevezető gondolatok</vt:lpstr>
      <vt:lpstr>Bevezető gondolatok</vt:lpstr>
      <vt:lpstr>Bevezető gondolatok</vt:lpstr>
      <vt:lpstr>Építőipar jelenlegi helyzete</vt:lpstr>
      <vt:lpstr>Építőipar jelenlegi helyzete</vt:lpstr>
      <vt:lpstr>Építőipar jelenlegi helyzete</vt:lpstr>
      <vt:lpstr>Fejlesztési modellek</vt:lpstr>
      <vt:lpstr>Fejlesztési modellek</vt:lpstr>
      <vt:lpstr>Fejlesztési modellek</vt:lpstr>
      <vt:lpstr>Fejlesztési modellek</vt:lpstr>
      <vt:lpstr>Fejlesztési modellek</vt:lpstr>
      <vt:lpstr>Fejlesztési modellek</vt:lpstr>
      <vt:lpstr>Fejlesztési modellek</vt:lpstr>
      <vt:lpstr>Fejlesztési modellek</vt:lpstr>
      <vt:lpstr>Fejlesztési modellek</vt:lpstr>
      <vt:lpstr>Fejlesztési modellek</vt:lpstr>
      <vt:lpstr>Esettanulmányok</vt:lpstr>
      <vt:lpstr>Esettanulmányok</vt:lpstr>
      <vt:lpstr>Esettanulmányok 1.</vt:lpstr>
      <vt:lpstr>Esettanulmányok 1.</vt:lpstr>
      <vt:lpstr>Esettanulmányok 1.</vt:lpstr>
      <vt:lpstr>Esettanulmányok 2.</vt:lpstr>
      <vt:lpstr>Esettanulmányok 2.</vt:lpstr>
      <vt:lpstr>Esettanulmányok 2.</vt:lpstr>
      <vt:lpstr>Esettanulmányok 2.</vt:lpstr>
      <vt:lpstr>Esettanulmányok 3.</vt:lpstr>
      <vt:lpstr>Esettanulmányok 3.</vt:lpstr>
      <vt:lpstr>Esettanulmányok 3.</vt:lpstr>
      <vt:lpstr>Fejlesztési modellek 3.</vt:lpstr>
      <vt:lpstr>Esettanulmányok</vt:lpstr>
      <vt:lpstr>Kérdések</vt:lpstr>
      <vt:lpstr>35.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Mérnöki nagylétesítmények megvalósítási tapasztalatai</dc:title>
  <dc:creator>Mikusi Róbert</dc:creator>
  <cp:lastModifiedBy>Dr. Z. A. Vattai</cp:lastModifiedBy>
  <cp:revision>50</cp:revision>
  <dcterms:created xsi:type="dcterms:W3CDTF">2012-11-20T17:17:44Z</dcterms:created>
  <dcterms:modified xsi:type="dcterms:W3CDTF">2012-12-18T10:44:45Z</dcterms:modified>
</cp:coreProperties>
</file>