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0"/>
  </p:notesMasterIdLst>
  <p:sldIdLst>
    <p:sldId id="257" r:id="rId2"/>
    <p:sldId id="267" r:id="rId3"/>
    <p:sldId id="271" r:id="rId4"/>
    <p:sldId id="272" r:id="rId5"/>
    <p:sldId id="274" r:id="rId6"/>
    <p:sldId id="275" r:id="rId7"/>
    <p:sldId id="276" r:id="rId8"/>
    <p:sldId id="280" r:id="rId9"/>
    <p:sldId id="279" r:id="rId10"/>
    <p:sldId id="278" r:id="rId11"/>
    <p:sldId id="277" r:id="rId12"/>
    <p:sldId id="273" r:id="rId13"/>
    <p:sldId id="285" r:id="rId14"/>
    <p:sldId id="284" r:id="rId15"/>
    <p:sldId id="351" r:id="rId16"/>
    <p:sldId id="349" r:id="rId17"/>
    <p:sldId id="348" r:id="rId18"/>
    <p:sldId id="353" r:id="rId19"/>
    <p:sldId id="352" r:id="rId20"/>
    <p:sldId id="288" r:id="rId21"/>
    <p:sldId id="286" r:id="rId22"/>
    <p:sldId id="287" r:id="rId23"/>
    <p:sldId id="281" r:id="rId24"/>
    <p:sldId id="356" r:id="rId25"/>
    <p:sldId id="293" r:id="rId26"/>
    <p:sldId id="295" r:id="rId27"/>
    <p:sldId id="294" r:id="rId28"/>
    <p:sldId id="305" r:id="rId29"/>
    <p:sldId id="291" r:id="rId30"/>
    <p:sldId id="306" r:id="rId31"/>
    <p:sldId id="303" r:id="rId32"/>
    <p:sldId id="312" r:id="rId33"/>
    <p:sldId id="346" r:id="rId34"/>
    <p:sldId id="311" r:id="rId35"/>
    <p:sldId id="345" r:id="rId36"/>
    <p:sldId id="310" r:id="rId37"/>
    <p:sldId id="309" r:id="rId38"/>
    <p:sldId id="308" r:id="rId39"/>
    <p:sldId id="315" r:id="rId40"/>
    <p:sldId id="313" r:id="rId41"/>
    <p:sldId id="317" r:id="rId42"/>
    <p:sldId id="307" r:id="rId43"/>
    <p:sldId id="362" r:id="rId44"/>
    <p:sldId id="361" r:id="rId45"/>
    <p:sldId id="360" r:id="rId46"/>
    <p:sldId id="269" r:id="rId47"/>
    <p:sldId id="364" r:id="rId48"/>
    <p:sldId id="365" r:id="rId49"/>
    <p:sldId id="378" r:id="rId50"/>
    <p:sldId id="316" r:id="rId51"/>
    <p:sldId id="320" r:id="rId52"/>
    <p:sldId id="268" r:id="rId53"/>
    <p:sldId id="376" r:id="rId54"/>
    <p:sldId id="327" r:id="rId55"/>
    <p:sldId id="326" r:id="rId56"/>
    <p:sldId id="330" r:id="rId57"/>
    <p:sldId id="325" r:id="rId58"/>
    <p:sldId id="328" r:id="rId59"/>
    <p:sldId id="329" r:id="rId60"/>
    <p:sldId id="340" r:id="rId61"/>
    <p:sldId id="324" r:id="rId62"/>
    <p:sldId id="323" r:id="rId63"/>
    <p:sldId id="336" r:id="rId64"/>
    <p:sldId id="335" r:id="rId65"/>
    <p:sldId id="334" r:id="rId66"/>
    <p:sldId id="333" r:id="rId67"/>
    <p:sldId id="374" r:id="rId68"/>
    <p:sldId id="359" r:id="rId69"/>
    <p:sldId id="366" r:id="rId70"/>
    <p:sldId id="357" r:id="rId71"/>
    <p:sldId id="369" r:id="rId72"/>
    <p:sldId id="377" r:id="rId73"/>
    <p:sldId id="368" r:id="rId74"/>
    <p:sldId id="367" r:id="rId75"/>
    <p:sldId id="373" r:id="rId76"/>
    <p:sldId id="372" r:id="rId77"/>
    <p:sldId id="371" r:id="rId78"/>
    <p:sldId id="370" r:id="rId7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E2D1D-5B0A-4C9E-B8F8-5692DACCFB36}" type="datetimeFigureOut">
              <a:rPr lang="hu-HU" smtClean="0"/>
              <a:t>2025. 05. 14.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C11DF-6410-4E4D-A1EC-6976CA491AC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04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BA0490-353C-4FB0-8F10-B9782D62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3A9F965-EAB6-4DA5-BADF-BC63990C0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2A7AC5-191A-4FCD-860E-4AA68A2F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C458-1F23-4C64-96BF-9230A1B0FF07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8E41A1-5B4C-4AD0-87E7-62C10761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9BC1B3-121A-4EEE-88CB-9F9DA36E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304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B1634F-3163-44A7-8AFF-F05097A2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858B011-F688-403B-B143-DFFFEE6E2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C21785-114E-408E-9F46-091EE97A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B617-8986-4274-A03C-E8A3A2D4145A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6CB1D9-607B-4C88-B36F-FF130BB3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D1EDB9-5145-43F2-9D27-51BE5EB4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235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028F428-DBE5-4E03-A9F5-675955F6A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3500C43-27EC-4452-A0B8-5C2282E9A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DA6129-941C-4066-85E6-99BB52F3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070B-78E3-4FE2-9DEA-75D756E5E53F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D29A1F-B4D9-4D6A-895E-D663D5F0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60D3F4-807D-4F23-8974-192D85F4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499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4A369B-7C18-E44D-B51C-E74BA652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38" y="1056504"/>
            <a:ext cx="10515600" cy="4351338"/>
          </a:xfr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51262D2-AB58-8343-9E7B-991229FB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22B1-F5E8-4D0A-BE80-6103CAB684B9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69E26B-7FA5-774D-819A-2BC16971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8E4761-89B6-A447-B21C-39488008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538" y="5991225"/>
            <a:ext cx="2743200" cy="365125"/>
          </a:xfrm>
        </p:spPr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‹#›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813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D7FBB3-A8E8-4F96-82DF-A8F27E18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DEF044-A3DF-49DB-B018-D40DC7945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91E87D-D52E-464D-A416-2BEF9FDE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FD58-DBA7-4798-809F-E5381153D72E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1BC682-9645-46C4-9727-D52810AE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0834EB-5D85-4000-AF17-E8A7C53A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6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0A187-E6FE-431F-B132-CA4427F4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5815A23-C228-4372-BE26-C6700154C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0B54BE-EB31-4EB1-B7A0-0B05B883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F0F-8DCE-4A87-9F8C-7E48F3C252D0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E1409A-76DE-49F3-AF7C-A45295DF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347C62-7064-498B-BAE2-00034090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110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80790D-0C7E-44CF-8FCB-773A291E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7E2FC2-9C02-4DFF-B221-C02054CC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F489EA0-8797-4E36-93E5-562894ADA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008D1F-92AA-45F7-9375-58BE4A19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90D3-4DE6-469D-9653-083E01EA45F8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D8DBB26-8532-4D06-9658-1769EE7F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AEE5B2-6373-4774-848F-0138B5E2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101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02187E-B53E-4866-AA2F-317334BD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0C748F2-2364-4E5D-8C72-76431786F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23331EF-93D2-474F-B026-430E32B0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72991E2-6B32-4800-99A4-4054726D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17E6FA1-D4F2-4606-AB53-3F518A6CE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322E431-EA86-41C3-B7FF-6DF14E82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1569-9464-457C-8606-29450E34F75D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B814873-B576-438E-9FE0-BA93A47E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7D86708-7252-4323-8223-9E57A0DC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80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C6F8BF-996F-4F80-90E4-15C0D6CD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9350B67-1BE4-4946-BE11-48EB96ED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2755-6ADA-444F-ABBF-94D5D73306E2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EF26C2E-3DD4-4427-8A83-94B6F0EA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A8DBB9C-AFC2-4AB9-97F4-AB4986D3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53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0914D11-FEFD-4A93-B871-75156DE9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5EBE-C1CC-4C9B-8D79-390451D0EF5D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D4674D-65FD-4117-BC16-6C032A55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6061CB2-61F6-4C32-B8D0-091FA7C3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460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B109A9-4A13-4FE4-99C0-C610440F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615B74-0F73-44DE-9935-586D20CC3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933CB27-3AA3-4954-B0AE-07A0C9610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62A2E76-0061-48D3-BE0E-338063C2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3905-4BAE-47AA-BD57-583635936238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34A6369-EADC-45C6-8E30-02605C98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41A2B6F-F621-48E3-9FCA-18F74CDA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493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6C7B44-3E99-4AD7-AEE5-F9BEE548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4465A01-0C97-43B7-80E8-E22413B1D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EA6F914-36A5-4797-BDC3-9B27D4C40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3961A4F-599C-4F8F-85AD-74EE34D1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160F-71CA-469E-8402-10B241740EB4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D29F3AB-D29D-4AA1-B081-F4092C06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46F458-5FB2-472C-826E-88360D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257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44510B6-A48B-4699-B8CF-35F2A9BB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205CC5-8342-4783-8BEE-EE190AEBF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8F7760-2AA0-4C62-8E5D-FBAAC075A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D6177-95E1-4949-9EE2-E5B6498A1B2B}" type="datetime1">
              <a:rPr lang="hu-HU" smtClean="0"/>
              <a:t>2025. 05. 14.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E371E8-D0E5-4A4D-BA19-7DF42B87B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67ACE2-5A68-4BB2-93D2-31F57E85B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92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data.com/store/report/china-construction-market-analysis/" TargetMode="External"/><Relationship Id="rId2" Type="http://schemas.openxmlformats.org/officeDocument/2006/relationships/hyperlink" Target="https://tst-europe.com/insights/construction-industry-statistics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ksh.hu/stadat_files/ara/hu/ara0031.html" TargetMode="Externa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k-egyesulet.hu/" TargetMode="Externa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k-egyesulet.hu/" TargetMode="Externa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6D8F123D-0147-744D-B2B5-2E5CE1BA31F6}"/>
              </a:ext>
            </a:extLst>
          </p:cNvPr>
          <p:cNvCxnSpPr>
            <a:cxnSpLocks/>
          </p:cNvCxnSpPr>
          <p:nvPr/>
        </p:nvCxnSpPr>
        <p:spPr>
          <a:xfrm>
            <a:off x="2280062" y="5787044"/>
            <a:ext cx="8259289" cy="0"/>
          </a:xfrm>
          <a:prstGeom prst="line">
            <a:avLst/>
          </a:prstGeom>
          <a:ln w="12700">
            <a:solidFill>
              <a:srgbClr val="1F456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D4FF40C4-3651-7347-B574-1184AFAD5BAA}"/>
              </a:ext>
            </a:extLst>
          </p:cNvPr>
          <p:cNvSpPr txBox="1"/>
          <p:nvPr/>
        </p:nvSpPr>
        <p:spPr>
          <a:xfrm>
            <a:off x="2186609" y="3762375"/>
            <a:ext cx="7862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b="1" dirty="0">
              <a:solidFill>
                <a:schemeClr val="accent1">
                  <a:lumMod val="50000"/>
                </a:schemeClr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endParaRPr lang="hu-HU" sz="2800" b="1" dirty="0">
              <a:solidFill>
                <a:schemeClr val="accent1">
                  <a:lumMod val="50000"/>
                </a:schemeClr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WÉBER LÁSZLÓ CÍMZETES EGYETEMI DOCENS</a:t>
            </a:r>
          </a:p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2025. </a:t>
            </a:r>
            <a:r>
              <a:rPr lang="hu-HU" sz="2800" b="1">
                <a:solidFill>
                  <a:schemeClr val="accent1">
                    <a:lumMod val="50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MÁJUS 20.</a:t>
            </a:r>
            <a:endParaRPr lang="hu-HU" sz="2800" b="1" dirty="0">
              <a:solidFill>
                <a:schemeClr val="accent1">
                  <a:lumMod val="50000"/>
                </a:schemeClr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B023CC5-C03A-CE98-3442-2758E5BB00E2}"/>
              </a:ext>
            </a:extLst>
          </p:cNvPr>
          <p:cNvSpPr txBox="1"/>
          <p:nvPr/>
        </p:nvSpPr>
        <p:spPr>
          <a:xfrm>
            <a:off x="834887" y="1896211"/>
            <a:ext cx="105454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400" b="1" dirty="0">
              <a:solidFill>
                <a:schemeClr val="accent1">
                  <a:lumMod val="50000"/>
                </a:schemeClr>
              </a:solidFill>
              <a:latin typeface="Avenir Next Ultra Light" panose="020B02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latin typeface="Avenir Next Ultra Light" panose="020B0203020202020204" pitchFamily="34" charset="0"/>
                <a:cs typeface="Aharoni" panose="02010803020104030203" pitchFamily="2" charset="-79"/>
              </a:rPr>
              <a:t>AZ ÉPÍTÉSI PIAC JELLEMZŐIRŐL</a:t>
            </a:r>
          </a:p>
          <a:p>
            <a:pPr algn="ctr"/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latin typeface="Avenir Next Ultra Light" panose="020B0203020202020204" pitchFamily="34" charset="0"/>
                <a:cs typeface="Aharoni" panose="02010803020104030203" pitchFamily="2" charset="-79"/>
              </a:rPr>
              <a:t>2023 -2024.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65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62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1" y="643548"/>
            <a:ext cx="10525539" cy="63834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2005 - 2016. - TIZENKÉT ESZTENDŐ:  AZ ÉPÍTŐIPARI TERMELÉS AZ EU-BAN</a:t>
            </a:r>
          </a:p>
          <a:p>
            <a:pPr marL="0" indent="0" algn="r">
              <a:buNone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FORRÁS: EUROSTAT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07997D4-2EBF-45C1-B5DE-56F7D712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72" y="643548"/>
            <a:ext cx="8436555" cy="460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AA09E64-08D0-47A0-AAB1-89106948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10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666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9" y="643548"/>
            <a:ext cx="9991725" cy="518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II. VÁLSÁG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A</a:t>
            </a:r>
            <a:r>
              <a:rPr lang="hu-HU" b="1" dirty="0"/>
              <a:t> </a:t>
            </a:r>
            <a:r>
              <a:rPr lang="hu-HU" b="1" dirty="0">
                <a:solidFill>
                  <a:srgbClr val="00B050"/>
                </a:solidFill>
              </a:rPr>
              <a:t>COVID 19 VILÁGJÁRVÁNY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ÉS ANNAK GAZDASÁGI HATÁSAI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JÁRVÁNY INTENZÍV SZAKASZA LÉNYEGÉBEN VÉGET ÉRT,  A HATÁSAI 	SZERTEÁGAZÓAK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BIZONYTALAN TENDENCIÁK, VÁRAKOZÁSOK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PIACI (ÉRTÉKESÍTÉSI) KILÁTÁSOK ROMLÁSA,  A VÁSÁRLÓERŐ 	CSÖKKENÉSE, AZ ÜZLETI PERSPEKTÍVÁK ERŐS SZŰKÜLÉSE JELLEMEZTE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NAGYFOKÚ BEFEKTETŐI, BERUHÁZÁSI ÓVATOSSÁG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KIKÖLTEKEZETT ÁLLAMOK, SOSEM LÁTOTT KÖLTSÉGVETÉSI HIÁNYOK;  A 	CÉL  	A „MÉG ROSSZABB” ELKERÜLÉSE (VOLT)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RELATÍVE HOSSZÚ FOLYAMAT (VOLT) A NORMALIZÁLÓDÁS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931EE62-2AB6-4CB8-A649-1149AC09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11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874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C8DDF1"/>
            </a:gs>
            <a:gs pos="100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58580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sz="1300" b="1" dirty="0"/>
          </a:p>
          <a:p>
            <a:pPr marL="0" lvl="0" indent="0">
              <a:buNone/>
            </a:pPr>
            <a:endParaRPr lang="hu-HU" sz="1300" b="1" dirty="0"/>
          </a:p>
          <a:p>
            <a:pPr marL="0" lvl="0" indent="0" algn="r">
              <a:buNone/>
            </a:pPr>
            <a:r>
              <a:rPr lang="da-DK" sz="1200" b="1" dirty="0">
                <a:solidFill>
                  <a:schemeClr val="accent1">
                    <a:lumMod val="50000"/>
                  </a:schemeClr>
                </a:solidFill>
              </a:rPr>
              <a:t>FORRÁS: EUROSTAT, 2020. DECEMBER 16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sz="1200" b="1" dirty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800E5E-45FB-4EDD-B786-CEE01EF5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43841"/>
            <a:ext cx="9239249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8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643548"/>
            <a:ext cx="9734550" cy="5538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800" b="1" dirty="0">
                <a:solidFill>
                  <a:srgbClr val="00B050"/>
                </a:solidFill>
              </a:rPr>
              <a:t>III. VÁLSÁG</a:t>
            </a:r>
          </a:p>
          <a:p>
            <a:pPr marL="0" indent="0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800" b="1" dirty="0">
                <a:solidFill>
                  <a:srgbClr val="00B050"/>
                </a:solidFill>
              </a:rPr>
              <a:t>A MEGHATÁROZÓ TERÜLETEKEN ZAJLÓ HÁBORÚK ÉS HATÁSAIK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ELSŐSORBAN AZ UKRÁN - OROSZ HÁBORÚ ÉS A PALESZTIN – IZRAELI 	HÁBORÚ 	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VAN-E MEGALAPOZOTT REMÉNY A BEFEJEZÉSÜKRE, BÉKEKÖTÉSEKRE?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SEM A TÁRSADALMI, SEM A POLITIKAI, SEM A HOSZZÚ TÁVÚ GAZDASÁGI 	KÖVETKEZMÉNYEIK NEM MÉRHETŐK FEL, DE: 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	ENERGIAÁRAK, TERMELÉS-ELLÁTÁSI PROBLÉMÁK, SZÁLLÍTÁSI UTAK, 	NYERSANYAGHIÁNYOK, ÁLTALÁNOS INFLÁCIÓ, GLOBÁLIS 			MUNKAERŐHIÁNY, KAMATOK EMELKEDÉSE, RECESSZIÓS 			VESZÉLYEK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INGATLANFEJLESZTŐI TEVÉKENYSÉG  ÉPÍTŐIPAR</a:t>
            </a:r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BIZONYTALANSÁG, KÉTELYEK, REMÉNYKEDÉSEK ...</a:t>
            </a:r>
          </a:p>
          <a:p>
            <a:pPr marL="0" indent="0">
              <a:buNone/>
            </a:pPr>
            <a:r>
              <a:rPr lang="hu-HU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7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5858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 algn="r">
              <a:buNone/>
            </a:pPr>
            <a:endParaRPr lang="hu-HU" sz="1200" b="1" dirty="0"/>
          </a:p>
          <a:p>
            <a:pPr marL="0" indent="0" algn="r">
              <a:buNone/>
            </a:pPr>
            <a:r>
              <a:rPr lang="hu-HU" sz="1200" b="1" dirty="0"/>
              <a:t>FORRÁS: EUROSTAT, 2025. ÁPRILIS 23.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329131-5293-4280-8338-55A5104AE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47" y="432541"/>
            <a:ext cx="8740588" cy="53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92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88107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u-HU" sz="2600" b="1" dirty="0"/>
          </a:p>
          <a:p>
            <a:pPr marL="0" lvl="0" indent="0">
              <a:buNone/>
            </a:pPr>
            <a:endParaRPr lang="hu-HU" sz="2600" b="1" dirty="0"/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ÉPÍTÉSI PRODUKCIÓ SZÁMADATOKBAN / 2023. ÉV 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		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EURÓPAI UNIÓ	  1.891  MILLIÁRD EURÓ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USA 		               1.822  MILLIÁRD EURÓ 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JAPÁN		      	     554  MILLIÁRD EURÓ </a:t>
            </a:r>
          </a:p>
          <a:p>
            <a:pPr marL="0" lvl="0" indent="0">
              <a:buNone/>
            </a:pPr>
            <a:r>
              <a:rPr lang="hu-HU" sz="2600" b="1" i="1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  <a:p>
            <a:pPr marL="0" lvl="0" indent="0">
              <a:buNone/>
            </a:pPr>
            <a:r>
              <a:rPr lang="hu-HU" sz="2600" b="1" i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KÍNA			  4.100  MILLIÁRD EURÓ ?</a:t>
            </a:r>
          </a:p>
          <a:p>
            <a:pPr marL="0" lvl="0" indent="0">
              <a:buNone/>
            </a:pPr>
            <a:endParaRPr lang="hu-H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lnSpc>
                <a:spcPct val="6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           FORRÁSOK: FIEC - STATISTICAL - REPORT.EU/2024., GLOBAL INSIGHT, KHL, </a:t>
            </a:r>
          </a:p>
          <a:p>
            <a:pPr marL="0" lvl="0" indent="0" algn="r">
              <a:lnSpc>
                <a:spcPct val="60000"/>
              </a:lnSpc>
              <a:buNone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TOVÁBBÁ: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 https://tst-europe.com/insights/construction-industry-statistics/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,</a:t>
            </a:r>
          </a:p>
          <a:p>
            <a:pPr marL="0" lvl="0" indent="0" algn="r">
              <a:lnSpc>
                <a:spcPct val="60000"/>
              </a:lnSpc>
              <a:buNone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https://www.globaldata.com/store/report/china-construction-market-analysis/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64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677400" cy="58525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EURÓPAI UNIÓ ÉPÍTŐIPARI TERMELÉSE, 2023.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NÉMETORSZÁG	486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FRANCIAORSZÁG	359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OLASZORSZÁG	221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SPANYOLORSZÁG	153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HOLLANDIA		110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BELGIUM		  70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LENGYELORSZÁG	  67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SVÉDORSZÁG		  61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AUSZTRIA 		  54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ROMÁNIA		  48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DÁNIA			  40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FINNORSZÁG		  38 MILLIÁRD €</a:t>
            </a:r>
          </a:p>
          <a:p>
            <a:pPr mar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FIEC, ÉVOSZ, STASTISTA.DE, STRABAG LAENDERBERICHT </a:t>
            </a:r>
          </a:p>
        </p:txBody>
      </p:sp>
    </p:spTree>
    <p:extLst>
      <p:ext uri="{BB962C8B-B14F-4D97-AF65-F5344CB8AC3E}">
        <p14:creationId xmlns:p14="http://schemas.microsoft.com/office/powerpoint/2010/main" val="226783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866775"/>
            <a:ext cx="9525000" cy="5372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EURÓPAI UNIÓ ÉPÍTŐIPARI TERMELÉSE, 2023. – FOLYTATÁS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ÍRORSZÁG		32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CSEHORSZÁG		32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PORTUGÁLIA		28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/>
              <a:t>		</a:t>
            </a:r>
            <a:r>
              <a:rPr lang="hu-HU" b="1" dirty="0">
                <a:solidFill>
                  <a:srgbClr val="00B050"/>
                </a:solidFill>
              </a:rPr>
              <a:t>MAGYARORSZÁG	19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/>
              <a:t>	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GÖRÖGORSZÁG	12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BULGÁRIA		11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LUXEMBURG		  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SZLOVÁKIA		  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HORVÁTORSZÁG	  8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LITVÁNIA		  6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SZLOVÉNIA		  4 MILLIÁRD € </a:t>
            </a: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FIEC, ÉVOSZ, STASTISTA.DE, STRABAG LAENDERBERICHT </a:t>
            </a:r>
          </a:p>
        </p:txBody>
      </p:sp>
    </p:spTree>
    <p:extLst>
      <p:ext uri="{BB962C8B-B14F-4D97-AF65-F5344CB8AC3E}">
        <p14:creationId xmlns:p14="http://schemas.microsoft.com/office/powerpoint/2010/main" val="297608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847724"/>
            <a:ext cx="9525000" cy="5381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EURÓPAI UNIÓ ÉPÍTŐIPARI TERMELÉSE, 2023. – FOLYTATÁS</a:t>
            </a:r>
          </a:p>
          <a:p>
            <a:pPr marL="0" lvl="0" indent="0">
              <a:lnSpc>
                <a:spcPct val="70000"/>
              </a:lnSpc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ÉSZTORSZÁG		  4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LETTORSZÁG		  4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CIPRUS		  3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MÁLTA		 	  3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-----------------------------------------------------------------------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EGYESÜLT KIRÁLYSÁG 316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SVÁJC			   72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TÖRÖKORSZÁG	   47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NORVÉGIA		   42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SZERBIA		     6 MILLIÁRD €</a:t>
            </a:r>
          </a:p>
          <a:p>
            <a:pPr marL="0" lvl="0" indent="0" algn="r">
              <a:lnSpc>
                <a:spcPct val="70000"/>
              </a:lnSpc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lnSpc>
                <a:spcPct val="70000"/>
              </a:lnSpc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lnSpc>
                <a:spcPct val="70000"/>
              </a:lnSpc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FIEC, ÉVOSZ, STASTISTA.DE, STRABAG LAENDERBERICHT </a:t>
            </a:r>
          </a:p>
        </p:txBody>
      </p:sp>
    </p:spTree>
    <p:extLst>
      <p:ext uri="{BB962C8B-B14F-4D97-AF65-F5344CB8AC3E}">
        <p14:creationId xmlns:p14="http://schemas.microsoft.com/office/powerpoint/2010/main" val="354781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5">
                <a:lumMod val="5000"/>
                <a:lumOff val="95000"/>
              </a:schemeClr>
            </a:gs>
            <a:gs pos="32984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643548"/>
            <a:ext cx="10401300" cy="58144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NÉMETORSZÁG	486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FRANCIAORSZÁG	359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OLASZORSZÁG	221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SPANYOLORSZÁG	153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HOLLANDIA		110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BELGIUM		  70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LENGYELORSZÁG	  67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SVÉDORSZÁG		  61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AUSZTRIA 		  54 MILLIÁRD €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TÖBBI TAGÁLLAM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  310 MILLIÁRD € 	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EU ÖSSZESEN	          1.891 MILLIÁRD €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BENNE MAGYARORSZÁG: 19 MILLIÁRD €  [A RANGSORBAN A 16/27. HELYEN]	</a:t>
            </a:r>
            <a:r>
              <a:rPr lang="hu-HU" b="1" dirty="0"/>
              <a:t>	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300D14C-F966-46CC-AAD8-9C0D223F4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363" t="3001" r="7273" b="4627"/>
          <a:stretch/>
        </p:blipFill>
        <p:spPr>
          <a:xfrm>
            <a:off x="6609392" y="1343025"/>
            <a:ext cx="4753934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04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6" y="643548"/>
            <a:ext cx="8965924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MIVEL FOGLALKOZUNK ?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FOGALMA,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KITEKINTÉS A MAI NEMZETKÖZI ÉPÍTÉSI PIACRA,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MAI MAGYARORSZÁGI ÉPÍTÉSI PIAC JELLEMZŐI,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NÉMI PIACI PROGNÓZIS, ÁLTALÁNOS SZAKMAI TENDENCIÁK FELVÁZOLÁSA.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4F2D6F9-C058-40DF-B8F2-47B56D97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2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377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51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419100"/>
            <a:ext cx="10172700" cy="5876925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 algn="ctr">
              <a:buNone/>
            </a:pPr>
            <a:endParaRPr lang="hu-HU" sz="5100" b="1" dirty="0"/>
          </a:p>
          <a:p>
            <a:pPr marL="0" lvl="0" indent="0" algn="ctr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A LEGJELENTŐSEBB </a:t>
            </a:r>
            <a:r>
              <a:rPr lang="hu-HU" sz="5100" b="1" dirty="0">
                <a:solidFill>
                  <a:srgbClr val="00B050"/>
                </a:solidFill>
              </a:rPr>
              <a:t>EURÓPAI </a:t>
            </a: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ÉPĺTŐIPARI CÉGEK 2023.</a:t>
            </a:r>
          </a:p>
          <a:p>
            <a:pPr marL="0" lvl="0" indent="0">
              <a:buNone/>
            </a:pPr>
            <a:endParaRPr lang="hu-HU" sz="3400" b="1" dirty="0"/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1.    VINCI (francia)		68,5 MD €  =  26.163 MD Ft 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7.</a:t>
            </a:r>
            <a:endParaRPr lang="hu-HU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								 (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</a:rPr>
              <a:t>~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 3,6 x magyar építőipar)</a:t>
            </a:r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2.    BOUYGUES (francia)	56,9 MD €   =  21.733 MD Ft 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8. </a:t>
            </a:r>
          </a:p>
          <a:p>
            <a:pPr marL="0" lvl="0" indent="0">
              <a:buNone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								 (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</a:rPr>
              <a:t>~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 2,9 x magyar építőipar) </a:t>
            </a:r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3.    GRUPO ACS (spanyol)	35,6 MD €   =  13.597 MD Ft 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11.</a:t>
            </a:r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4.    EIFFAGE (francia)		21,7 MD €  =     8.288 MD Ft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16.</a:t>
            </a:r>
          </a:p>
          <a:p>
            <a:pPr marL="514350" lvl="0" indent="-514350">
              <a:buAutoNum type="arabicPeriod" startAt="5"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STRABAG (osztrák) 	17,6  MD €  =    6.722 MD Ft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20.</a:t>
            </a:r>
            <a:endParaRPr lang="hu-HU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6.    ACCIONA (spanyol)  	16,9  MD €  =     6.455 MD Ft 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21.</a:t>
            </a:r>
          </a:p>
          <a:p>
            <a:pPr mar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7.    SKANSKA (svéd)		14,5  MD €  =     5.538 MD Ft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	VILÁGRANGLISTA 26.</a:t>
            </a:r>
          </a:p>
          <a:p>
            <a:pPr marL="0" lvl="0" indent="0" algn="r">
              <a:buNone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													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  </a:t>
            </a:r>
          </a:p>
          <a:p>
            <a:pPr marL="0" lvl="0" indent="0" algn="r">
              <a:buNone/>
            </a:pPr>
            <a:r>
              <a:rPr lang="hu-HU" sz="2500" b="1" dirty="0">
                <a:solidFill>
                  <a:schemeClr val="accent1">
                    <a:lumMod val="50000"/>
                  </a:schemeClr>
                </a:solidFill>
              </a:rPr>
              <a:t>FORRÁS: ENR Engineering News-Record, 2024. szeptember; GPoC 2023 (Global Powers of Construction), Deloitte, 2024</a:t>
            </a:r>
            <a:r>
              <a:rPr lang="hu-HU" sz="29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04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67152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A LEGJELENTŐSEBB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AMERIKAI EGYESÜLT ÁLLAMOKBELI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ÉPÍTŐIPARI CÉGEK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2023.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1.   DR. HORTON			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14.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		2.   LENNAR CORP.	                    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15.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3.   JACOBS ENGINEERING             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23.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		4.   PULTEGROUP		 </a:t>
            </a:r>
            <a:r>
              <a:rPr lang="hu-HU" sz="2800" b="1" dirty="0">
                <a:solidFill>
                  <a:srgbClr val="204764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      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25.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 5.   FLUOR CORP.			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27.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  6.   TOLL BROTHERS		</a:t>
            </a:r>
            <a:r>
              <a:rPr lang="hu-HU" sz="2800" b="1" dirty="0">
                <a:solidFill>
                  <a:srgbClr val="204764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 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40.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2024. szeptember; GPoC 2023 (Global Powers of Construction), Deloitte, 2024. </a:t>
            </a:r>
          </a:p>
          <a:p>
            <a:pPr marL="0" lvl="0" indent="0">
              <a:buNone/>
            </a:pPr>
            <a:endParaRPr lang="hu-HU" b="1" dirty="0">
              <a:latin typeface="Avenir Next LT Pro Light" panose="020B0304020202020204" pitchFamily="34" charset="-18"/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8960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44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4810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234A67"/>
                </a:solidFill>
              </a:rPr>
              <a:t>       A LEGJELENTŐSEBB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JAPÁN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ÉPÍTŐIPARI CÉGEK,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2023.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1.     DAIWA HOUSE INDUSTRY CO.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12. </a:t>
            </a:r>
          </a:p>
          <a:p>
            <a:pPr marL="342900" marR="0" lvl="0" indent="-34290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2.     SEKISUI HOUSE 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17.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3.     KAJIMA CORP. 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22.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4.     OBAYASHI CORP.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28.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5.     SHIMIZU CORP.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30.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    	  6.     SUMITOMO FORESTRY	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32.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</a:rPr>
              <a:t>		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2024.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, 2024. </a:t>
            </a:r>
          </a:p>
          <a:p>
            <a:pPr marL="0" lvl="0" indent="0" algn="ctr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99605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4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643548"/>
            <a:ext cx="10029825" cy="518575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100" b="1" i="0" u="none" strike="noStrike" kern="1200" cap="none" spc="0" normalizeH="0" baseline="0" noProof="0" dirty="0">
              <a:ln>
                <a:noFill/>
              </a:ln>
              <a:solidFill>
                <a:srgbClr val="1F4563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KÍNAI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ÉPÍTŐIPARI CÉGEK,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2023.</a:t>
            </a: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1F4563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1.   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CHINA STATE CONSTRUCTION ENG’G CORP.  LTD.</a:t>
            </a:r>
            <a:r>
              <a:rPr lang="hu-HU" sz="2800" b="1" dirty="0">
                <a:solidFill>
                  <a:srgbClr val="1F45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1.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3400" b="1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2.    </a:t>
            </a:r>
            <a:r>
              <a:rPr kumimoji="0" lang="hu-HU" sz="3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CHINA RAILWAY GROUP LTD.</a:t>
            </a:r>
            <a:r>
              <a:rPr kumimoji="0" lang="hu-HU" sz="3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	</a:t>
            </a:r>
            <a:r>
              <a:rPr kumimoji="0" lang="hu-HU" sz="2800" b="1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</a:rPr>
              <a:t>		             </a:t>
            </a:r>
            <a:r>
              <a:rPr kumimoji="0" lang="hu-HU" sz="2300" b="1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2.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3.    CHINA RAILWAY CONSTRUCTION CORP. LTD.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     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3. </a:t>
            </a:r>
            <a:endParaRPr kumimoji="0" lang="hu-HU" sz="2300" b="1" i="0" u="none" strike="noStrike" kern="1200" cap="none" spc="0" normalizeH="0" baseline="0" noProof="0" dirty="0">
              <a:ln>
                <a:noFill/>
              </a:ln>
              <a:solidFill>
                <a:srgbClr val="1F4563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4.    CHINA COMMUNICATIONS CONST. GROUP LTD. 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4.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5.   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CHINA METALLURGICAL GROUP CORP.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</a:rPr>
              <a:t>	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</a:rPr>
              <a:t>	     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5.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6.    POWER CONSTRUCTION CORP.	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	     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6.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	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			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			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1F4563"/>
              </a:solidFill>
              <a:effectLst/>
              <a:uLnTx/>
              <a:uFillTx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</a:rPr>
              <a:t>	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2024. szeptember;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, 2024. 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86644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6" y="643548"/>
            <a:ext cx="8965924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MIVEL FOGLALKOZUNK ?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FOGALMA,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KITEKINTÉS A MAI NEMZETKÖZI ÉPÍTÉSI PIACRA,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MAI MAGYARORSZÁGI ÉPÍTÉSI PIAC JELLEMZŐI,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NÉMI PIACI PROGNÓZIS, ÁLTALÁNOS SZAKMAI TENDENCIÁK FELVÁZOLÁSA.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4F2D6F9-C058-40DF-B8F2-47B56D97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8F9F-361A-E84F-AF46-CCB551DECAB7}" type="slidenum">
              <a:rPr kumimoji="0" lang="hu-HU" sz="1200" b="1" i="1" u="none" strike="noStrike" kern="1200" cap="none" spc="0" normalizeH="0" baseline="0" noProof="0" smtClean="0">
                <a:ln>
                  <a:noFill/>
                </a:ln>
                <a:solidFill>
                  <a:srgbClr val="1D4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1D40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5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7"/>
            <a:ext cx="9525000" cy="572867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TÉNYEK: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MAGYARORSZÁGI ADATOK, 2023.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2023. ÉVI BRUTTÓ HAZAI TERMÉK ÖSSZEGE: 74.992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2023. ÉVI ÉPÍTŐIPARI TERMELÉS:  7.367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ÉPÍTŐIPAR HELYZETE A NEMZETGAZDASÁGBAN: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A BRUTTÓ HOZZÁADOTT ÉRTÉKBŐL 		    6,1 %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AZ ALKALMAZÁSBAN ÁLLÓK SZÁMÁBÓL 		    6,1 %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A REGISZTRÁLT VÁLLALKOZÁSOK SZÁMÁBÓL    	    7,6 %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FORRÁSOK: MAGYAR STATISZTIKAI ZSEBKÖNYV, 2023. - KSH, 2024.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         </a:t>
            </a: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haroni" panose="02010803020104030203" pitchFamily="2" charset="-79"/>
              </a:rPr>
              <a:t>HELYZETKÉP AZ ÉPÍTŐIPARRÓL, 2023. - KSH, 2024.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haroni" panose="02010803020104030203" pitchFamily="2" charset="-79"/>
              </a:rPr>
              <a:t>GYORSTÁJÉKOZTATÓ – ÉPÍTŐIPAR, 2024. JANUÁR – KSH, 2024. FEBRUÁR 14.</a:t>
            </a:r>
          </a:p>
          <a:p>
            <a:pPr marL="0" lv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63448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9" y="466166"/>
            <a:ext cx="11012021" cy="6067984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ÉPÍTÉSI PRODUKCIÓ ÖSSZEGE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FOLYÓ ÁRON: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2006-BAN    2.205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         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2012 - BEN   1.604,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          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2015 - BEN   2.172,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2016 - BAN   1.813,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2018 - BAN   3.321,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2020 - BAN   4.240,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2021 - BEN   5.331,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2022 - BEN   6.779 MD Ft,  AZ ÉVES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ÉPÍTŐIPARI ÁRVÁLTOZÁS: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24,5 %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2023 - BAN  7.367 MD Ft,              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     15,9 %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[2024 - BEN   MINTEGY 7.767 MD Ft              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       5,6 %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		FORRÁS: MAGYAR STATISZTIKAI ZSEBKÖNYV 2023; KSH, 2024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hu-HU" sz="1600" b="1" dirty="0">
                <a:latin typeface="Gill Sans MT" panose="020B0502020104020203" pitchFamily="34" charset="-18"/>
                <a:cs typeface="Aharoni" panose="02010803020104030203" pitchFamily="2" charset="-79"/>
              </a:rPr>
              <a:t>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haroni" panose="02010803020104030203" pitchFamily="2" charset="-79"/>
              </a:rPr>
              <a:t>						             HELYZETKÉP AZ ÉPÍTŐIPARRÓL, 2023. - KSH, 2024.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haroni" panose="02010803020104030203" pitchFamily="2" charset="-79"/>
              </a:rPr>
              <a:t>GYORSTÁJÉKOZTATÓ – ÉPÍTŐIPAR, 2024. JANUÁR – KSH, 2024. FEBRUÁR 14.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4197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Tartalom helye 3">
            <a:extLst>
              <a:ext uri="{FF2B5EF4-FFF2-40B4-BE49-F238E27FC236}">
                <a16:creationId xmlns:a16="http://schemas.microsoft.com/office/drawing/2014/main" id="{84230F3A-8AA8-4AB7-9C67-5B6F70F36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" t="1672" r="910"/>
          <a:stretch/>
        </p:blipFill>
        <p:spPr>
          <a:xfrm>
            <a:off x="1428750" y="785595"/>
            <a:ext cx="9741064" cy="550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0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71915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AZ ÉPÍTŐIPARI TERMELÉS VOLUMENÉNEK VÁLTOZÁSA (2015 = 100 %)</a:t>
            </a:r>
          </a:p>
          <a:p>
            <a:pPr marL="0" indent="0" algn="ctr"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haroni" panose="02010803020104030203" pitchFamily="2" charset="-79"/>
              </a:rPr>
              <a:t>FORRÁS: HELYZETKÉP AZ ÉPÍTŐIPARRÓL, 2022. - KSH, 2023.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24B1AC1-9C6A-4768-9827-738A39BDB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698" y="643548"/>
            <a:ext cx="10438177" cy="418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89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7096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GYORSTÁJÉKOZTATÓ, ÉPÍTŐIPAR – KSH, 2025. MÁJUS 14.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665082A-912C-4995-B67A-3788D9A4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7" y="1147482"/>
            <a:ext cx="10590602" cy="425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97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8467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 algn="ctr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FOGALMA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ÁLTALÁNOS KÖZGAZDASÁGI ÉRTELEMBEN (PAUL SAMUELSON, 1998.)  </a:t>
            </a:r>
            <a:r>
              <a:rPr lang="hu-HU" b="1" dirty="0"/>
              <a:t>	 </a:t>
            </a:r>
            <a:r>
              <a:rPr lang="hu-HU" b="1" dirty="0">
                <a:solidFill>
                  <a:srgbClr val="00B050"/>
                </a:solidFill>
              </a:rPr>
              <a:t>A PIAC  AZ A MECHANIZMUS</a:t>
            </a:r>
            <a:r>
              <a:rPr lang="hu-HU" b="1" dirty="0"/>
              <a:t>,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AMELY RÉVÉN 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KERESLET, AZAZ A VÁSÁRLÓK ÉS 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KÍNÁLAT, AZAZ AZ ELADÓK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KÖLCSÖNHATÁSRA LÉPNEK EGYMÁSSAL, MELYNEK SORÁN 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TERMÉKEK ÉS A SZOLGÁLTATÁSOK ADOTT MENNYISÉGHEZ ÉS MINŐSÉGHEZ RENDELT ÁRÁT MEGHATÁROZZÁK, MAJD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AZOK GAZDÁT CSERÉLNEK.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PIACNAK AZ ÉPÍTŐIPARI TERMELÉS SAJÁTOSSÁGAIBÓL FAKADÓAN SOK SPECIÁLIS VONÁSA IS VAN.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D267E05-ED35-4E99-AE81-BAF52279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3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2431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9" y="643548"/>
            <a:ext cx="10182225" cy="579535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r>
              <a:rPr lang="hu-HU" b="1" dirty="0"/>
              <a:t>								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						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 BERUHÁZÁSOK 								VOLUMENE 2024. IV. 								NEGYEDÉVÉBEN 								13,8 %-KAL 									ELMARADT AZ 								ELŐZŐ ÉV AZONOS 								IDŐSZAKÁTÓL. </a:t>
            </a:r>
          </a:p>
          <a:p>
            <a:pPr marL="0" lvl="0" indent="0" algn="r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VÁLTOZÁS DIFFERENCIÁLT: 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AZ ÉPÍTÉSI BERUHÁZÁSOK 19,9 %-KAL,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A GÉPBERUHÁZÁSOK 4,8 %-KAL ESTEK VISSZA.</a:t>
            </a: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GYORSTÁJÉKOZTATÓ, BERUHÁZÁSOK – KSH, 2025. FEBRUÁR 24. 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3BBF79-6744-4C70-9F27-0BFD1C64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9" y="849736"/>
            <a:ext cx="6974689" cy="349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359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49" y="643548"/>
            <a:ext cx="9820275" cy="518575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ELMÚLT BŐ 15 ÉVBEN AZ ÉPÍTŐIPARI TERMELÉS VÁLTOZÁSAIT SOK TÉNYEZŐ BEFOLYÁSOLTA, NEM CSAK A GAZDASÁG „NORMÁLIS” IGÉNYEI: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VÁLSÁGOK,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ÁLLAMI KÖLTSÉGVETÉSI 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LAKÁS- ÉS CSALÁDPOLITIKA,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EU-TÁMOGATÁSI RENDSZEREK CIKLIKUSSÁGA STB.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ÍGY  SOK ESETBEN KVÁZI „MESTERSÉGES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FELFUTTATÁSOK ÉS VISSZAFOGÁSOK / VISSZAESÉSEK KÖVETIK, KÖVETTÉK EGYMÁST.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9792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643548"/>
            <a:ext cx="10572749" cy="5814402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EZ A „HULLÁMZÁS” SZINTE KÖVETHETETLEN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ÉPÍTÉSI - TERMELÉSI  KAPACITÁSOKKAL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TORZULNAK A CÉGEK, ROMLIK A TELJESÍTŐKÉPESSÉGÜK, HATÉKONYSÁGUK, JELENTŐS A SZAKEMBERHIÁNY STB. (ELVÁNDORLÁS, SZAKKÉPZÉSI HIÁNYOSSÁGOK STB.)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KÁROS KÖVETKEZMÉNYEK: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MINŐSÉGI ROMLÁS, ÁRROBBANÁS, HATÁRIDŐCSÚSZÁSOK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JÓ KÖVETKEZMÉNYEK: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BIZONYOS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TECHNOLÓGIAI FEJLESZTÉSEK KIKÉNYSZERÍTÉSE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solidFill>
                  <a:srgbClr val="00B050"/>
                </a:solidFill>
              </a:rPr>
              <a:t>ÚJABB NEHÉZSÉGEK 2022-TŐL: 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ANYAGELLÁTÁSI GONDOK,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ELSZÁLLÓ (ÉPÍTŐIPARI) INFLÁCIÓ [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ANYAGOK, SZERKEZETEK, MUNKABÉR, REZSI, FUVAR STB.],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CSÖKKENŐ MEGRENDELÉSEK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466279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KIK PRODUKÁLTÁK EZT AZ ÉPÍTŐIPARI TERMELÉST?</a:t>
            </a:r>
          </a:p>
          <a:p>
            <a:pPr mar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ÉPÍTŐIPARRA, ÉPÍTÉSI PIACRA VONATKOZÓAN TELJES KÖRŰ ADATOK 2023.  ÉVRŐL VANNAK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EZEKET HASZNÁLJUK A TOVÁBBIAKBAN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MILYEN CÉGEK VÉGEZTÉK EZEKET A MUNKÁKAT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REGISZTRÁLT ÉPĺTŐIPARI VÁLLALKOZÁSOK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SZÁMA 2023. ÉV VÉGÉN:    150.235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EBBŐL MŰKÖDŐ VÁLLALKOZÁS:	   	     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125.000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AZ MKIK ÁLTAL NYILVÁNTARTOTT:     	     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108.000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</a:rPr>
              <a:t>FORRÁS:  MAGYAR STATISZTIKAI ZSEBKÖNYV, 2023. – KSH, 2024., ÉVOSZ</a:t>
            </a:r>
            <a:endParaRPr kumimoji="0" lang="hu-HU" sz="1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0820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4" y="447675"/>
            <a:ext cx="10029825" cy="5934075"/>
          </a:xfr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GAZDÁLKODÁSI FORMÁK SZERINT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EGYÉNI VÁLLALKOZÓ				84.744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	TÁRSAS VÁLLALKOZÁS   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     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BETÉTI TÁRSASÁG			  	  7.390</a:t>
            </a:r>
          </a:p>
          <a:p>
            <a:pPr marL="1257300" lvl="2" indent="-342900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KORLÁTOLT FELELŐSSÉGŰ TÁRSASÁG	57.594</a:t>
            </a:r>
          </a:p>
          <a:p>
            <a:pPr marL="1257300" lvl="2" indent="-342900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RÉSZVÉNYTÁRSASÁG			     507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ÖSSZESEN      150.235</a:t>
            </a:r>
            <a:r>
              <a:rPr kumimoji="0" lang="hu-HU" sz="4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44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VÁLLALKOZÁS</a:t>
            </a:r>
            <a:endParaRPr kumimoji="0" lang="hu-HU" sz="44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LÉTSZÁM-KATEGÓRIÁK SZERINT 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 TÁRSAS VÁLLALKOZÁSOKBÓL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- 9 FŐS LÉTSZÁMÚ				60.186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10 - 49 FŐS						  4.882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50 - 249 FŐS					     403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250 ÉS ANNÁL TÖBB FŐS				       20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MAGYAR STATISZTIKAI ZSEBKÖNYV 2023. - KSH, 2024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 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66313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61437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AZ ELŐZŐ DIAKÉPRŐL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EGYÉNI VÁLLALKOZÓ					84.744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1 - 9 FŐS TÁRSAS VÁLLALKOZÁS			60.186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1 - 9 FŐS ÉPÍTŐIPARI VÁLLALKOZÁS ÖSSZESEN        144.930</a:t>
            </a: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AZ ÖSSZES ÉPÍTŐIPARI VÁLLALKOZÁS SZÁMA          </a:t>
            </a:r>
            <a:r>
              <a:rPr kumimoji="0" lang="hu-HU" sz="2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150.235 </a:t>
            </a:r>
            <a:r>
              <a:rPr kumimoji="0" lang="hu-HU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TAPASZTALAT ALAPJÁN FELTÉTELEZVE, HOGY AZ EGYÉNI VÁLLALKOZÓK ÁLTAL FOGLALKOZTATOTTAK LÉTSZÁMA IS 1 – 9 FŐ KÖZÖTT VAN,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VÁLLALKOZÁSOK MINTEGY 96 SZÁZALÉKA KEVESEBB,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MINT 10 FŐVEL RENDELKEZIK / DOLGOZIK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HATÉKONYSÁG ?  TERMELÉKENYSÉG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? 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INNOVÁCIÓ ?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TÖBBLÉPCSŐS ALVÁLLALKOZÓI LÁNCOK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42819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823927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lnSpc>
                <a:spcPct val="107000"/>
              </a:lnSpc>
              <a:buNone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07000"/>
              </a:lnSpc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AZ ÉPÍTŐIPARBAN </a:t>
            </a:r>
            <a:r>
              <a:rPr lang="hu-HU" sz="28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FOGLALKOZTATOTTAK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*</a:t>
            </a:r>
            <a:r>
              <a:rPr lang="hu-HU" sz="28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SZÁMA: 391.100 FŐ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 algn="l">
              <a:lnSpc>
                <a:spcPct val="107000"/>
              </a:lnSpc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ALKALMAZÁSBAN ÁLLÓK**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SZÁMA: 223.700 FŐ</a:t>
            </a:r>
          </a:p>
          <a:p>
            <a:pPr marL="0" indent="0" algn="l">
              <a:lnSpc>
                <a:spcPct val="107000"/>
              </a:lnSpc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        EBBŐL TELJES MUNKAIDŐBEN 182.900 FŐ;</a:t>
            </a:r>
          </a:p>
          <a:p>
            <a:pPr marL="0" indent="0" algn="l">
              <a:lnSpc>
                <a:spcPct val="107000"/>
              </a:lnSpc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NAGY PROBLÉMÁK: 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2012-15. KÖZÖTT 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ELHAGYTÁK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AZ IPARÁGAT A JÓ SZAKEMBEREK,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2017-TŐL ELSŐSORBAN 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SZAKKÉPZETLENEK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JÖTTEK  A HELYÜKRE;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JELENLEGI ÉPÍTŐIPARI DEKONJUNKTÚRA IDŐSZAKÁBAN 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ÚJABB SZAKEMBER-ELVÁNDORLÁS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KEZDŐDIK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  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SZEMÉLY,  AKINEK LEGALÁBB HETI 1 ÓRÁNYI, JÖVEDELMET BIZTOSÍTÓ MUNKÁJA VAN (A KSH 	DEFINÍCIÓJA)</a:t>
            </a:r>
          </a:p>
          <a:p>
            <a:pPr marL="0" lvl="0" indent="0" algn="l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**  MUNKAVÁLLALÓ, AKI A MUNKÁLATÓJÁVAL MUNKAVÉGZÉSRE IRÁNYULÓ JOGVISZONYBAN ÁLL, 	MINIMUM 60 ÓRA/HÓNAP IDŐTARTAMRA (A KSH DEFINÍCIÓJA)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r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1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FORRÁS: MAGYAR STATISZTIKAI ZSEBKÖNYV 2023., KSH, 2024.</a:t>
            </a:r>
            <a:endParaRPr lang="hu-HU" sz="1400" dirty="0">
              <a:solidFill>
                <a:schemeClr val="accent1">
                  <a:lumMod val="50000"/>
                </a:schemeClr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78321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9" y="643548"/>
            <a:ext cx="9915525" cy="5662002"/>
          </a:xfrm>
        </p:spPr>
        <p:txBody>
          <a:bodyPr>
            <a:noAutofit/>
          </a:bodyPr>
          <a:lstStyle/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MENNYIT KERESTEK AZ ÉPÍTŐIPARBAN DOLGOZÓK?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2023-BAN A TELJES MUNKAIDŐBEN ALKALMAZÁSBAN ÁLLÓK BRUTTÓ 	</a:t>
            </a: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ÁTLAGKERESETE: 443.425 Ft/HÓNAP,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MUNKAJÖVEDELME: 484.815 Ft/HÓNAP VOLT.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NEMZETGAZDASÁGI ÁTLAGKERESET BRUTTÓ 571.182 Ft / HÓ,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    	               ÁTLAG MUNKAJÖVEDELEM BRUTTÓ 614.426 Ft / HÓ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2023-BAN EHHEZ AZ ÁTLAGHOZ KÉPEST AZ ÉPÍTŐIPARI DOLGOZÓK 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 ÁTLAGKERESETE 22,4 %-KAL, 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 ÁTLAGJÖVEDELME 21,1 %-KAL </a:t>
            </a: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ALACSONYABB VOLT.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SZAKEMBER-UTÁNPÓTLÁS? SZAKKÉPZÉS?</a:t>
            </a:r>
          </a:p>
          <a:p>
            <a:pPr marL="0" lvl="0" indent="0" algn="r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FORRÁS: MAGYAR STATISZTIKAI ZSEBKÖNYV 2023., KSH, 2024.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447698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10077450" cy="573758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FEKETE FOGLALKOZTATÁS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hu-HU" sz="26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6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ELLENŐRZÉSEK 								ALAPJÁN A 									NEMZETGAZDASÁGI ÁGAK 							KÖZÖTT AZ ÉPÍTŐIPARBAN 							VOLT A LEGNAGYOBB 							ARÁNYÚ 2024. ÉVBEN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6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6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r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FORRÁS: NEMZETGAZDASÁGI MINISZTÉRIUM, FOGLALKOZTATÁS-FELÜGYELETI FŐOSZTÁLY</a:t>
            </a:r>
          </a:p>
          <a:p>
            <a:pPr marL="0" lvl="0" indent="0" algn="r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file:///C:/</a:t>
            </a:r>
            <a:r>
              <a:rPr lang="hu-HU" sz="1500" b="1" dirty="0" err="1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Users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/</a:t>
            </a:r>
            <a:r>
              <a:rPr lang="hu-HU" sz="1500" b="1" dirty="0" err="1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wlasz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/</a:t>
            </a:r>
            <a:r>
              <a:rPr lang="hu-HU" sz="1500" b="1" dirty="0" err="1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Downloads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/250417-</a:t>
            </a:r>
            <a:r>
              <a:rPr lang="hu-HU" sz="1500" b="1" dirty="0" err="1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NGM.FF.hatosagi.ellenorzesek.tapasztalatai_2024.pdf</a:t>
            </a:r>
            <a:endParaRPr lang="hu-HU" sz="1500" b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EB7D567-F6B0-4C3F-907C-5FE9BB874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6678"/>
          <a:stretch/>
        </p:blipFill>
        <p:spPr>
          <a:xfrm>
            <a:off x="1428750" y="1811779"/>
            <a:ext cx="5701552" cy="338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135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12" y="643548"/>
            <a:ext cx="9601201" cy="6214452"/>
          </a:xfrm>
        </p:spPr>
        <p:txBody>
          <a:bodyPr>
            <a:normAutofit/>
          </a:bodyPr>
          <a:lstStyle/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HAZAI ÉPÍTŐIPARI MUNKAERŐ PÓTLÁSA </a:t>
            </a:r>
            <a:r>
              <a:rPr lang="hu-HU" sz="24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KÜLFÖLDI KAPACITÁSOKKAL?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KERETE: 2024. MÁRCIUS 1-TŐL  </a:t>
            </a:r>
            <a:r>
              <a:rPr lang="hu-HU" sz="24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HARMADIK ORSZÁGBELI ÁLLAMPOLGÁROK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BEUTAZÁSÁRA ÉS TARTÓZKODÁSÁRA VONATKOZÓ ÁLTALÁNOS SZABÁLYOKRÓL SZÓLÓ </a:t>
            </a:r>
            <a:r>
              <a:rPr lang="hu-HU" sz="24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2023. ÉVI XC. TÖRVÉNY [IDEGENRENDÉSZETI TÖRVÉNY]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NEM VONATKOZIK A MAGYAR,  AZ EU ÉS AZ EGT -  TAGÁLLAMOK POLGÁRAIRA.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2024. JANUÁR: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MAGYARORSZÁGON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</a:rPr>
              <a:t>~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120 EZER HARMADIK ORSZÁGBELI VOLT JELEN VENDÉGMUNKÁSKÉNT: ELSŐSORBAN UKRÁNOK, SZERBEK, TÁVOL-KELETIEK; 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ÉPÍTŐIPARBAN DOLGOZOTT ENNEK 10 – 11 SZÁZALÉKA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ÚJ TÖRVÉNY IGEN SZIGORÚ;  ALAPELVE: HA VAN MAGYAR MUNKAVÁLLALÓ EGY ÁLLÁSRA, AKKOR AZT HARMADIK ORSZÁGBELI SZEMÉLY NEM KAPHATJA MEG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469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8765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AZ ÉPÍTÉSI PIAC SZEREPLŐI: </a:t>
            </a:r>
            <a:r>
              <a:rPr lang="hu-HU" b="1" dirty="0"/>
              <a:t>						                  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VÁSÁRLÓ =  A MEGRENDELŐ  (ÉPÍTTETŐ), 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   	AZ ELADÓ    =  AZ ÉPÍTŐIPARI VÁLLALKOZÓ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(KIVITELEZŐ, VAGY TERVEZŐ + KIVITELEZŐ EGYÜTT);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PIACOT AZ „ÁRUCSERE” NAGYSÁGÁVAL MÉRIK; 				MIVEL AZ ÉPÍTŐIPAR MINDIG MEGRENDELÉSRE TERMEL, 			A PÉNZBEN KIFEJEZETT ÁRUCSERE = ÉPÍTŐIPARI TERMELÉS,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EZÉRT </a:t>
            </a:r>
            <a:r>
              <a:rPr lang="hu-HU" b="1" dirty="0">
                <a:solidFill>
                  <a:srgbClr val="00B050"/>
                </a:solidFill>
              </a:rPr>
              <a:t>AZ ÉPÍTÉSI PIAC NAGYSÁGA =  AZ ÉPÍTŐIPARI TERMELÉS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ADOTT 	IDŐSZAKBAN; 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IGEN NAGYMÉRETŰ ÉS KITERJEDT;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NEMZETGAZDASÁGOKBAN KOMOLY SÚLYT KÉPVISEL ÉS BIZONYOS 	INDIKÁTOR SZEREPET IS BETÖLT;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9AE4023-AD4A-4B3E-98A6-8B1ACC2E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1580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643547"/>
            <a:ext cx="10934702" cy="5862027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ÉPÍTŐIPARI TERMELŐI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				  </a:t>
            </a: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2018. ÉS 2024. ÉVEK KÖZÖTT 							  AZ ÉPÍTŐIPARI TERMELŐI 								  ÁRINDEXEK A KÖVETKEZŐK 								  VOLTAK: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		  109,5 %  -  109,7 %  -  107,4 %  -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		  -  111,4 %   -  124,5 %  -  115,9 % -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		  -  105,9 %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EZEK AZ ÉVENKÉNTI MÉRTÉKEK LÁNCINDEXKÉNT KUMULÁLVA 219,6 % -OS 	ÉRTÉKET ADNAK ERRE A HÉT ÉVRE </a:t>
            </a: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AZ ÉPÍTŐIPARI TERMELŐI ÁRAK 	</a:t>
            </a:r>
            <a:r>
              <a:rPr lang="hu-HU" sz="31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ÖSSZESSÉGÜKBEN TÖBB, MINT MEGDUPLÁZÓDTAK.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FORRÁS:  HELYZETKÉP AZ ÉPÍTŐIPARRÓL, 2023. – KSH, 2024.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ÉPÍTŐIPARI TERMELŐI ÁRINDEXEK – KSH 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https://www.ksh.hu/stadat_files/ara/hu/ara0031.html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C0079FF-BC88-4E73-876F-27E568DC7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60" y="1856725"/>
            <a:ext cx="6149892" cy="258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254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ÉPÍTÉSI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MIÉRT VANNAK EZEK A SZOKATLANUL NAGY ÁREMELKEDÉSEK?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ELLÁTÁSI FORRÁSOK ÉS LÁNCOK PROBLÉMÁI (COVID-HATÁSOK, HÁBORÚK, LOGISZTIKAI GONDOK, KONTÉNER-HIÁNY, ÚJABBAN A VÖRÖS-TENGERI INCIDENSEK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HIÁNYZÓ TERMÉKEK (ÉPÍTÉSI FA,  ACÉL,  ALUMÍNIUM, MŰGYANTÁK STB.),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ENERGIAPIACI ÁRAK TÖBBSZÖRÖSÉRE UGRÁSA (CEMENT, ÉGETETT TERMÉKEK, FUVAROZÁS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DEVIZAÁRFOLYAMOK VÁLTOZÁSA, A FORINT LEÉRTÉKELŐDÉSE, ILLETVE  VOLATILITÁSA,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MAGYARORSZÁGI ÁLTALÁNOS INFLÁCIÓ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BÉREMELKEDÉSEK.</a:t>
            </a:r>
            <a:endParaRPr lang="hu-HU" sz="24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18861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302003" cy="5185751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 HAZAI ÉPÍTÉSI PIAC MEGHATÁROZÓ FORRÁSA (VOLT?)</a:t>
            </a:r>
            <a:endParaRPr lang="hu-HU" sz="2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AZ EURÓPAI UNIÓ FEJLESZTÉSI CÉLÚ TÁMOGATÁSI RENDSZERE.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ELVI ALAPJA: </a:t>
            </a:r>
          </a:p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AZ EURÓPAI UNIÓ FONTOS CÉLKITŰZÉSE SEGÍTENI AZ ELMARADOTT TAGÁLLAMOK ÉS TÉRSÉGEK TÁRSADALMI-GAZDASÁGI FELZÁRKÓZTATÁSÁT; ENNEK ÉRDEKÉBEN A KÖZÖS KÖLTSÉGVETÉSBŐL A TAGÁLLAMOK, ILLETVE AZOK RÉGIÓI - A FEJLETTSÉGI SZINTJÜKTŐL FÜGGŐEN - JELENTŐS STRUKTURÁLIS ÉS KOHÉZIÓS TÁMOGATÁSOKAT KAPNAK.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      	</a:t>
            </a:r>
          </a:p>
        </p:txBody>
      </p:sp>
    </p:spTree>
    <p:extLst>
      <p:ext uri="{BB962C8B-B14F-4D97-AF65-F5344CB8AC3E}">
        <p14:creationId xmlns:p14="http://schemas.microsoft.com/office/powerpoint/2010/main" val="2424665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7" y="643548"/>
            <a:ext cx="10694894" cy="599033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EU 2021 – 2027. ÉVEK KÖZÖTTI PROGRAMOZÁSI IDŐSZAKÁRA 	MEGFOGALMAZOTT  </a:t>
            </a:r>
            <a:r>
              <a:rPr lang="hu-HU" sz="2600" b="1" dirty="0">
                <a:solidFill>
                  <a:srgbClr val="00B050"/>
                </a:solidFill>
              </a:rPr>
              <a:t>ÖT SZAKPOLITIKAI CÉLKITŰZÉSE: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INTELLIGENSEBB, INNOVATÍVABB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INNOVÁCIÓ, K + F, FEJLETT TECHNOLÓGIÁK, IPARI ÁTALAKULÁS, DIGITALIZÁCIÓ;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KARBONSZEGÉNY ÉS ZÖLDEBB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ENERGIAHATÉKONYSÁG, FENNTARTHATÓ VÍZ- ÉS HULLADÉKGAZDÁLKODÁS, A TERMÉSZETI KATASZTRÓFÁKRA VALÓ FELKÉSZÜLÉS ÉS VÉDEKEZŐKÉPESSÉG, KLÍMAVÉDELEM;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JOBBAN ÖSSZEKAPCSOLT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TRANSZEURÓPAI KÖZLEKEDÉSI PÁLYÁK: ÚT, VASÚT, VÍZI ÚT, KERÉKPÁRÚT;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SZOCIÁLISABB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MUNKAPIACI SZEMPONTBÓL RELEVÁNS KÉPZÉSEK, OKTATÁS, EGÉSZSÉGÜGYI SZOLGÁLTATÁSOK, JOBB FOGLALKOZTATOTTSÁG;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A POLGÁROKHOZ KÖZELEBB ÁLLÓ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A MINDENNAPOKAT SEGÍTŐ SZOCIÁLIS, GAZDASÁGI, KULTURÁLIS, KÖRNYEZETVÉDELMI FEJLESZTÉSEK.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43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0795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254" y="438314"/>
            <a:ext cx="10834969" cy="6310355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AZ EU ÖT SZAKPOLITIKAI CÉLKITŰZÉSÉRE ALAPOZVA MAGYARORSZÁG KIEMELT CÉLKITŰZÉSEI 2021-2027 ÉVEKRE:</a:t>
            </a:r>
          </a:p>
          <a:p>
            <a:r>
              <a:rPr lang="hu-HU" sz="7400" b="1" dirty="0">
                <a:solidFill>
                  <a:srgbClr val="00B050"/>
                </a:solidFill>
              </a:rPr>
              <a:t>A GAZDASÁGI ÉS TÁRSADALMI VERSENYKÉPESSÉG 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NÖVELÉSE</a:t>
            </a:r>
            <a:r>
              <a:rPr lang="hu-HU" sz="7400" b="1" dirty="0">
                <a:solidFill>
                  <a:srgbClr val="00B050"/>
                </a:solidFill>
              </a:rPr>
              <a:t> </a:t>
            </a:r>
          </a:p>
          <a:p>
            <a:r>
              <a:rPr lang="hu-HU" sz="7400" b="1" dirty="0">
                <a:solidFill>
                  <a:srgbClr val="00B050"/>
                </a:solidFill>
              </a:rPr>
              <a:t>A TERÜLETI EGYENLŐTLENSÉGEK CSÖKKENTÉSE MELLETT.</a:t>
            </a:r>
          </a:p>
          <a:p>
            <a:pPr marL="0" lvl="0" indent="0">
              <a:buNone/>
            </a:pPr>
            <a:endParaRPr lang="hu-HU" sz="3800" b="1" dirty="0"/>
          </a:p>
          <a:p>
            <a:pPr marL="0" lvl="0" indent="0">
              <a:buNone/>
            </a:pPr>
            <a:r>
              <a:rPr lang="hu-HU" sz="3800" b="1" dirty="0"/>
              <a:t> </a:t>
            </a:r>
          </a:p>
          <a:p>
            <a:pPr marL="0" lvl="0" indent="0">
              <a:buNone/>
            </a:pPr>
            <a:r>
              <a:rPr lang="hu-HU" sz="3800" b="1" dirty="0"/>
              <a:t>						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HAT STRATÉGIAI CÉL</a:t>
            </a:r>
          </a:p>
          <a:p>
            <a:pPr marL="0" lvl="0" indent="0">
              <a:buNone/>
            </a:pPr>
            <a:endParaRPr lang="hu-HU" sz="6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6000" b="1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MAGASABB FEJLETTSÉG 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hu-HU" sz="7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							EMIATT CSÖKKENŐ ÉPÍTÉSI 								BERUHÁZÁSI ARÁNYOK</a:t>
            </a:r>
          </a:p>
          <a:p>
            <a:pPr marL="0" lvl="0" indent="0">
              <a:buNone/>
            </a:pPr>
            <a:endParaRPr lang="hu-HU" sz="6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6000" b="1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A HATÁROKON ÁTNYÚLÓ 									PROJEKTEK PRIORITÁSA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EZEK ALAPJÁN: </a:t>
            </a:r>
            <a:r>
              <a:rPr lang="hu-HU" sz="7400" b="1" dirty="0">
                <a:solidFill>
                  <a:srgbClr val="00B050"/>
                </a:solidFill>
              </a:rPr>
              <a:t>OPERATÍV PROGRAMOK</a:t>
            </a:r>
          </a:p>
          <a:p>
            <a:pPr marL="0" lvl="0" indent="0" algn="r">
              <a:buNone/>
            </a:pPr>
            <a:endParaRPr lang="hu-HU" sz="4300" b="1" dirty="0"/>
          </a:p>
          <a:p>
            <a:pPr marL="0" lvl="0" indent="0" algn="r">
              <a:buNone/>
            </a:pPr>
            <a:r>
              <a:rPr lang="hu-HU" sz="4300" b="1" dirty="0">
                <a:solidFill>
                  <a:schemeClr val="accent1">
                    <a:lumMod val="50000"/>
                  </a:schemeClr>
                </a:solidFill>
              </a:rPr>
              <a:t>FORRÁS: https://www.palyazat.gov.hu/altalnos 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44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020B6ED-26C9-4C90-B428-980C85F40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37" y="2225542"/>
            <a:ext cx="5406460" cy="36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388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7" y="643548"/>
            <a:ext cx="10774016" cy="594609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u-HU" sz="2600" b="1" dirty="0">
                <a:solidFill>
                  <a:srgbClr val="00B050"/>
                </a:solidFill>
              </a:rPr>
              <a:t>A HAT MEGHATÁROZÓ OPERATÍV PROGRAM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ÉS KERETÖSSZEGEIKNEK ARÁNYAI</a:t>
            </a:r>
          </a:p>
          <a:p>
            <a:pPr marL="0" lvl="0" indent="0">
              <a:buNone/>
            </a:pPr>
            <a:r>
              <a:rPr lang="hu-HU" sz="2600" b="1" dirty="0"/>
              <a:t>															</a:t>
            </a:r>
          </a:p>
          <a:p>
            <a:pPr marL="0" lvl="0" indent="0">
              <a:buNone/>
            </a:pPr>
            <a:r>
              <a:rPr lang="hu-HU" sz="2600" b="1" dirty="0"/>
              <a:t>						</a:t>
            </a:r>
          </a:p>
          <a:p>
            <a:pPr marL="0" lvl="0" indent="0">
              <a:buNone/>
            </a:pPr>
            <a:r>
              <a:rPr lang="hu-HU" sz="2600" b="1" dirty="0"/>
              <a:t>						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VINOP = VÁLLAKOZÁSFEJLESZTÉS,  										        INNOVÁCIÓ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VMOP = VERSENYKÉPES 											MAGYARORSZÁG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MIOP = MOBILITÁS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ZIKOP = ZÖLD INFRASTRUKTÚRA, 										KLÍMAVÉDELEM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DIMOP = DIGITÁLIS MEGÚJULÁS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HOP = HUMÁNFEJLESZTÉS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</a:rPr>
              <a:t>FORRÁS: https://www.palyazat.gov.hu/operativ-programok 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45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BD7566F-1CDA-4440-91B2-DB57437F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00" y="1349987"/>
            <a:ext cx="4810125" cy="45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133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4" y="699247"/>
            <a:ext cx="10829365" cy="588981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 LEGJELENTŐSEBB ELEM: </a:t>
            </a:r>
            <a:r>
              <a:rPr lang="hu-HU" sz="2600" b="1" dirty="0">
                <a:solidFill>
                  <a:srgbClr val="00B050"/>
                </a:solidFill>
              </a:rPr>
              <a:t>STRUKTURÁLIS ÉS KOHÉZIÓS TÁMOGATÁSOK (MFF):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NÉGY STRUKTURÁLIS ALAP 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EURÓPAI REGIONÁLIS FEJLESZTÉSI ALAP (ERFA),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EURÓPAI SZOCIÁLIS ALAP (ESZA),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EURÓPAI MEZŐGAZDASÁGI ORIENTÁCIÓS ÉS GARANCIA ALAP,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 HALÁSZATI ORIENTÁCIÓS ALAP,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EGY KOHÉZIÓS ALAP (KÖRNYEZETVÉDELEM, KÖZLEKEDÉS).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MAGYARORSZÁG EZEKBŐL A FORRÁSOKBÓL (ÁRFOLYAMOKTÓL FÜGGŐEN)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2008 - 2013. KÖZÖTT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 8.200 MILLIÁRD Ft,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2014 - 2021. KÖZÖTT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 8.000 MILLIÁRD Ft ÖSSZEGEKHEZ JUTOTT;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2021 - 2027. KÖZÖTT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 8.800 MILLIÁRD Ft,  AZAZ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22 MILLIÁRD EURO 										  ÖSSZEGHEZ JUTHAT.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[EZEKET AZ ÖSSZEGEKET KIEGÉSZÍTIK A KÖTELEZŐ HAZAI ÖNRÉSZEK]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46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8479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45831"/>
            <a:ext cx="10838330" cy="571051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MÁSIK ELEM EZEK MELLETT AZ ISMERTETETT  TÁMOGATÁSOK MELLETT:			A COVID - VÁLSÁG UTÁNI ÚJRAINDÍTÁST SEGÍTŐ, </a:t>
            </a:r>
            <a:r>
              <a:rPr lang="hu-HU" sz="2600" b="1" dirty="0">
                <a:solidFill>
                  <a:srgbClr val="00B050"/>
                </a:solidFill>
              </a:rPr>
              <a:t>HELYREÁLLÍTÁSI 			KÖLTSÉGVETÉSI (RRF) ÉS REPowerEU (REP) CSOMAGOK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(2021 - 2026.) 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CÉLJAI: 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 TAGÁLLAMI BERUHÁZÁSOK ÉS REFORMOK TÁMOGATÁSA,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 MAGÁNBERUHÁZÁSOK ÖSZTÖNZÉSE,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EGÉSZSÉGÜGY, A K+F ÉS A HUMANITÁRIUS SEGÍTSÉGNYÚJTÁS FELKAROLÁSA, 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ÖSSZESSÉGÉBEN A ZÖLD ÉS A DIGITÁLIS ÁTÁLLÁS SEGÍTÉSE.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ITT AZ ÖSSZES MAGYARORSZÁGRA JUTÓ FORRÁS: MINTEGY 10 MILLIÁRD EURO;  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EBBŐL VISSZA NEM TÉRÍTENDŐ TÁMOGATÁS: 6,5 MILLIÁRD EURO (RRF + REP),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TOVÁBBÁ 3,5 MILLIÁRD EURÓ KEDVEZMÉNYES HITELKERET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[A HARMADIK NAGY TÁMOGATÁS MEZŐGAZDASÁGI CÉLÚ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NEM TÉMÁNK MOST]</a:t>
            </a: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47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425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501650"/>
            <a:ext cx="10290362" cy="60963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ÖSSZEFOGLALVA A LEHETSÉGES EU-FORRÁSÚ TÁMOGATÁSOKAT (A 	MEZŐGAZDASÁGI TÁMOGATÁSOK NÉLKÜL):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2021 - 2027. ÉVEKBEN STRUKTURÁLIS ÉS KOHÉZIÓS TÁMOGATÁSOK (MFF)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22 MILLIÁRD EURO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8.800 MILLIÁRD FORINT,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2021 - 2026. ÉVEKBEN HELYREÁLLÍTÁSI KÖLTSÉGVETÉSI CSOMAG (RRF + REP)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6,5 MILLIÁRD EURO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2.400 MILLIÁRD FORINT,					3,5 MILLIÁRD EURO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1.400 MILLIÁRD FORINT KEDV. HITELKERET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hu-HU" b="1" dirty="0">
                <a:solidFill>
                  <a:srgbClr val="00B050"/>
                </a:solidFill>
              </a:rPr>
              <a:t>ÖSSZESEN 32 MILLIÁRD EURO </a:t>
            </a:r>
            <a:r>
              <a:rPr lang="hu-HU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b="1" dirty="0">
                <a:solidFill>
                  <a:srgbClr val="00B050"/>
                </a:solidFill>
              </a:rPr>
              <a:t> 12.000 MILLIÁRD FORINT.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 ÉS MAGYARORSZÁG KÖZÖTTI TÁRGYALÁSOK HOSSZÚ IDEJE FOLYNAK A 	TÁMOGATÁSOK IGÉNYBEVÉTELÉNEK FELTÉTELEIRŐL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48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3226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501650"/>
            <a:ext cx="10290362" cy="60963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 ÉS MAGYARORSZÁG KÖZÖTTI TÁRGYALÁSOK HOSSZÚ IDEJE FOLYNAK A 	TÁMOGATÁSOK IGÉNYBEVÉTELÉNEK FELTÉTELEIRŐL;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AKTUÁLIS HELYZET (2025. MÁJUSBAN): A FELHASZNÁLÁSBAN 				A LEHETŐSÉGEKHEZ KÉPEST </a:t>
            </a:r>
            <a:r>
              <a:rPr lang="hu-HU" b="1" dirty="0">
                <a:solidFill>
                  <a:srgbClr val="00B050"/>
                </a:solidFill>
              </a:rPr>
              <a:t>NAGYON JELENTŐS ELMARADÁS VAN.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ÖSSZES LEHETŐSÉG AZ ELŐZŐ DIAKÉP SZERINT (AZ AGRÁRTÁMOGATÁS NÉLKÜL) : </a:t>
            </a:r>
            <a:r>
              <a:rPr lang="hu-HU" b="1" dirty="0">
                <a:solidFill>
                  <a:srgbClr val="00B050"/>
                </a:solidFill>
              </a:rPr>
              <a:t>ÖSSZESEN 32 MILLIÁRD EURO ~ 12.000 MILLIÁRD FORINT.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MAGYARORSZÁG SZÁMÁRA MA HOZZÁFÉRHETŐ </a:t>
            </a:r>
          </a:p>
          <a:p>
            <a:pPr marL="0" lv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	ENNEK AZ ÖSSZEGNEK MINTEGY 40 % SZÁZALÉKA, 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FENNMARADÓ RÉSZEK BLOKKOLVA VANNAK, VAGY VÉGLEG ELVESZTEK.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hu-HU" b="1" dirty="0">
                <a:solidFill>
                  <a:srgbClr val="00B050"/>
                </a:solidFill>
              </a:rPr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KERETEINK AKKOR NYÍLNAK MEG, HA  A JOGÁLLAMISÁGI, A MENEDÉKJOGI,  	AZ ANTIKORRUPCIÓS ÉS EGYÉB FELTÉTELEK TELJESÜLTEK.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49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213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96000">
              <a:schemeClr val="accent5">
                <a:lumMod val="20000"/>
                <a:lumOff val="80000"/>
              </a:schemeClr>
            </a:gs>
            <a:gs pos="0">
              <a:schemeClr val="accent5">
                <a:lumMod val="45000"/>
                <a:lumOff val="55000"/>
              </a:schemeClr>
            </a:gs>
            <a:gs pos="18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ÓRIÁSI KOOPERÁCIÓS HÁTTERE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VAN: TERVEZŐK, SZAKÉRTŐK, GYÁRTÓK, 	KERESKEDŐK, SZÁLLÍTÓK, ALVÁLLALKOZÓK, SZOLGÁLTATÓK, EGYÉB 	KÖZREMŰKÖDŐK, VALAMINT PÉNZINTÉZETEK, BANKOK, 	BIZTOSÍTÓK;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ENNEK A „HÁTTÉRNEK” A SZERVEZETEI IGEN DIFFERENCIÁLTAK (MÉRET, 	SZAKMA, KÉPESSÉGEK, STB.);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MAGAS (ÉS KÖLTSÉGES) TECHNOLÓGIAI KÖVETELMÉNYEKBŐL ÉS AZ 	ELŐFINANSZÍROZÁSI  IGÉNYBŐL FAKADÓAN: TŐKEERŐS 	VÁLLALKOZÁSOK (IS) SZÜKSÉGESEK ;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KÜLÖNÖSEN NAGY ÉRTÉKEKBŐL ÉS A MINDIG EGYEDI KIVITELEZÉSI 	KÖRÜLMÉNYEKBŐL FAKADÓAN A MEGVALÓSÍTÁSBAN IGEN 	KOMOLY</a:t>
            </a:r>
            <a:r>
              <a:rPr lang="hu-HU" b="1" dirty="0"/>
              <a:t> </a:t>
            </a:r>
            <a:r>
              <a:rPr lang="hu-HU" b="1" dirty="0">
                <a:solidFill>
                  <a:srgbClr val="00B050"/>
                </a:solidFill>
              </a:rPr>
              <a:t>KOCKÁZATOK</a:t>
            </a:r>
            <a:r>
              <a:rPr lang="hu-HU" b="1" dirty="0"/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VANNAK, EZEK KEZELÉSE FONTOS 	(SZERZŐDÉSEK, BIZTOSÍTÉKOK, BIZTOSÍTÁSOK STB.).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B3ECD36-A412-4919-BCE6-4BE5ED9F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5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8384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473" y="324115"/>
            <a:ext cx="9525000" cy="6209770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MÁSIK FONTOS, KIEMELT SZEGMENS:  </a:t>
            </a:r>
            <a:r>
              <a:rPr kumimoji="0" lang="hu-HU" sz="28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LAKÁSÉPÍTÉS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7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ELMÚLT 100 ESZTENDŐ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2016-TÓL KORMÁNYZATI PROGRAMOK A LAKÁSÉPÍTÉSRE: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CSALÁDI OTTHONTEREMTÉSI KEDVEZMÉNY („CSOK”),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LAKÁS(ÉRTÉKESÍTÉSI) ÁFA-CSÖKKENTÉS 27 %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5 %  VOLT,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KAMATTÁMOGATÁS STB.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EGYÉRTELMŰ KERESLETNÖVELÉS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453FE43-0F7F-42F8-9FB0-E7A07748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3" y="953030"/>
            <a:ext cx="9754698" cy="294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87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643548"/>
            <a:ext cx="9848850" cy="5943519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UTÓBBI ÉVEK ADATAI		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6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[2013-BAN ÉPÜLT	  7.293 LAKÁS !]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6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2018-BAN ÉPÜLT 	17.681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2019-BEN ÉPÜLT	21.127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2020-BAN ÉPÜLT	28.208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2021-BEN ÉPÜLT	19.898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2022-BEN ÉPÜLT	20.540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2023-BAN ÉPÜLT	18.647 LAKÁS 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2024-BEN ÉPÜLT	13.295 LAKÁS 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ÚJ LAKÁS 2024 / 2023 : -̶  29 % 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ÉP. ENG. 2024 / 2023: :   ̶    5 % 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KSH GYORSTÁJÉKOZTATÓ, LAKÁSÉPÍTÉSEK; 2025. FEBRUÁR 20.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13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A9C01CC-1808-4BA4-BA2B-9CCF8E1F3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17" y="1973184"/>
            <a:ext cx="4808742" cy="363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907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643548"/>
            <a:ext cx="10856259" cy="59903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UTÓBBI ÉVEK TENDENCIÁJA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LAKÁSÉPÍTÉS ÁFA-KULCSÁNAK ÉS A LAKÁSÉPÍTÉSHEZ KAPCSOLÓDÓ TÁMOGATÁSOKNAK A VÁLTOZTATÁSA „RÁNGATTA” A LAKÁSÉPÍTÉSI PIACOT:  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ÁLTALÁNOS FORGALMI ADÓ KULCSA 27 %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5 %-RA LE, MAJD ISMÉT 27 % LETT,  AZUTÁN 2021-TŐL ÚJRA 5 %;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„KÖZEL NULLA” ENERGIAIGÉNYŰ ÉPÜLETEKRE VONATKOZÓ ELŐÍRÁS HATÁRIDEJÉNEK MÓDOSÍTGATÁSA;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MINDEZEK MELLETT AZ ÉPÍTÉSI KÖLTSÉGEK NAGYON JELENTŐS EMELKEDÉSE (HAT ÉV ALATT A DUPLÁJÁRA NŐTTEK).</a:t>
            </a:r>
          </a:p>
          <a:p>
            <a:pPr marL="0" lvl="0" indent="0">
              <a:buNone/>
            </a:pP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rgbClr val="00B050"/>
                </a:solidFill>
              </a:rPr>
              <a:t>TERVEZHETETLEN FOLYAMATOK AZ ÉPÍTÉSI CÉGEK SZÁMÁRA (IS)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AFB9CEE-A3DF-4C96-8E13-632DBC85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52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285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41" y="643548"/>
            <a:ext cx="10455043" cy="5712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TOVÁBBI FONTOS FORRÁS-ELEM </a:t>
            </a:r>
            <a:r>
              <a:rPr lang="hu-HU" b="1" dirty="0">
                <a:solidFill>
                  <a:srgbClr val="00B050"/>
                </a:solidFill>
                <a:cs typeface="Aharoni" panose="02010803020104030203" pitchFamily="2" charset="-79"/>
              </a:rPr>
              <a:t>AZ ÉPÍTÉSI BERUHÁZÁSOK KÖZBESZERZÉSE</a:t>
            </a:r>
          </a:p>
          <a:p>
            <a:pPr marL="3657600" lvl="8" indent="0">
              <a:buNone/>
            </a:pPr>
            <a:r>
              <a:rPr lang="hu-HU" b="1" dirty="0">
                <a:latin typeface="Gill Sans MT" panose="020B0502020104020203" pitchFamily="34" charset="-18"/>
                <a:cs typeface="Aharoni" panose="02010803020104030203" pitchFamily="2" charset="-79"/>
              </a:rPr>
              <a:t>                         	  </a:t>
            </a:r>
          </a:p>
          <a:p>
            <a:pPr marL="3657600" lvl="8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			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venir Next Ultra Light"/>
                <a:cs typeface="Aharoni" panose="02010803020104030203" pitchFamily="2" charset="-79"/>
              </a:rPr>
              <a:t>2023. ÉVBEN AZ ELŐZŐ 				ÉVHEZ KÉPEST AZ ÉPÍTÉSI 				CÉLÚ KÖZBESZERZÉSI 					ELJÁRÁSOK DRASZTIKUSAN 				CSÖKKENTEK: AZ ÉRTÉKÜK 				</a:t>
            </a:r>
            <a:r>
              <a:rPr lang="hu-HU" sz="2400" b="1" dirty="0">
                <a:solidFill>
                  <a:srgbClr val="00B050"/>
                </a:solidFill>
                <a:latin typeface="Avenir Next Ultra Light"/>
                <a:cs typeface="Aharoni" panose="02010803020104030203" pitchFamily="2" charset="-79"/>
              </a:rPr>
              <a:t>EGYHARMAD RÉSZRE 				ESETT VISSZA!</a:t>
            </a:r>
            <a:endParaRPr lang="hu-HU" sz="2400" b="1" dirty="0">
              <a:solidFill>
                <a:schemeClr val="accent1">
                  <a:lumMod val="50000"/>
                </a:schemeClr>
              </a:solidFill>
              <a:latin typeface="Avenir Next Ultra Light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							</a:t>
            </a:r>
            <a:r>
              <a:rPr lang="hu-HU" b="1" dirty="0">
                <a:solidFill>
                  <a:srgbClr val="00B050"/>
                </a:solidFill>
                <a:cs typeface="Aharoni" panose="02010803020104030203" pitchFamily="2" charset="-79"/>
              </a:rPr>
              <a:t>2024-BEN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 NÉMI EMELKEDÉS 								VOLT NÉHÁNY NAGYÉRTÉKŰ 								PROJEKT MIATT; </a:t>
            </a:r>
            <a:r>
              <a:rPr lang="hu-HU" b="1" dirty="0">
                <a:solidFill>
                  <a:srgbClr val="00B050"/>
                </a:solidFill>
                <a:cs typeface="Aharoni" panose="02010803020104030203" pitchFamily="2" charset="-79"/>
              </a:rPr>
              <a:t>2025-BEN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								NEM LÁTSZIK ÉLÉNKÜLÉS</a:t>
            </a:r>
          </a:p>
          <a:p>
            <a:pPr mar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GYORSJELENTÉS:  A MAGYAR KÖZBESZERZÉS SZÁMOKBAN, 2025. I. NEGYEDÉV  - KÖZBESZERZÉSI HATÓSÁG, 2025.</a:t>
            </a:r>
          </a:p>
          <a:p>
            <a:pPr mar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6969D0E-7CE9-4447-AB59-617B5A15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53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8C4017E-8CAA-4B45-9F91-B55E48D56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717" y="1502531"/>
            <a:ext cx="6263164" cy="365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802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094" y="643548"/>
            <a:ext cx="10450606" cy="561437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LÁTTUK, HOGY 2023. ÉVBEN A MAGYARORSZÁGI ÉPĺTÉSI TERMELÉS 		FOLYÓ ÁRON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.367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MILLIÁRD FORINT VOLT.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EBBŐL A PRODUKCIÓBÓL A KSH ADATAI SZERINT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MINTEGY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4.613 MILLIÁRD FORINTOT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TETT KI A MAGASÉPÍTÉS 	(ÉPÜLETEK 	ÉPÍTÉSE);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MINTEGY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2.754 MILLIÁRD FORINTOT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TETT KI AZ	ÚT-, HÍD - ÉS VASÚTÉPÍTÉS, 	KÖZMŰÉPÍTÉS, ÁLTALÁNOS ÉS SPECIÁLIS MÉLYÉPÍTÉS, ÁLTALÁNOSAN AZ 	INFRASTRUKTÚRA - ÉPÍTÉS (ÚN.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SAJÁTOS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ÉPÍTMÉNYFAJTÁK ÉPÍTÉSE);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MILYEN CÉGEK ÁLLTAK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2023-BAN A HAZAI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KIVITELEZŐI </a:t>
            </a: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ÁRBEVÉTELI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TOPLISTÁK ÉLÉN ? </a:t>
            </a:r>
            <a:endParaRPr lang="hu-HU" b="1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25405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595327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MAGASÉPĺTÉS  2023. ÉVBEN / 1. LAP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ÖSSZES PRODUKCIÓ AZ ÉPÍTMÉNYFŐCSOPORTBAN 4.613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1.176,674 MD Ft  [ = 25,5 % ]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MARKET ÉPÍTŐ ZRT.		     		321,694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KÉSz ÉPÍTŐ ÉS SZERELŐ ZRT.			147,954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SYNERGY CONSTRUCTION HUNGARY KFT. 	135,523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W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EST HUNGÁRIA BAU KFT.		  	 113,037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BAYER CONSTRUCT ÉPÍTŐIPARI ZRT.    	 100,080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SWIETELSKY MAGYARORSZÁG KFT.	  	   60,396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hu-HU" sz="23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  </a:t>
            </a:r>
            <a:endParaRPr kumimoji="0" lang="hu-HU" sz="2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					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MÉRLEGADATOK	</a:t>
            </a:r>
          </a:p>
          <a:p>
            <a:pPr marL="0" lvl="0" indent="0">
              <a:lnSpc>
                <a:spcPct val="120000"/>
              </a:lnSpc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68198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557227"/>
          </a:xfr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5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MAGASÉPĺTÉS  2023. ÉVBEN / 2. LAP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ÖSSZES PRODUKCIÓ AZ ÉPÍTMÉNYFŐCSOPORTBAN 4.613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1.176,674 MD Ft  [ = 25,5 % ]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	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</a:t>
            </a: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20000"/>
              </a:spcBef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ZÁÉV ÉPÍTŐIPARI ZRT.		   	 58,189 MD Ft 	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MERKBAU ÉPÍTŐIP. ÉS KERESKEDELMI ZRT.	 54,054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STRABAG ÉPÍTŐ KFT.	  		  	 48,959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FEJÉR - B.Á.L. ÉPÍTŐ ÉS SZOLG. ZRT.	  	 47,076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PEKA-BAU 2000 ÉPÍTŐIPARI KFT.		 44,579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PALLÉR CSARNOK ÉPÍTŐ KFT.		  	 43,133 MD Ft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				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FORRÁS: MÉRLEG-ADATOK	</a:t>
            </a:r>
          </a:p>
          <a:p>
            <a:pPr marL="0" lvl="0" indent="0">
              <a:lnSpc>
                <a:spcPct val="120000"/>
              </a:lnSpc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731940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438150"/>
            <a:ext cx="9525000" cy="5895975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INFRASTRUKTÚRA - ÉPÍTÉS  2023. ÉVBEN / 1. LAP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ÚT-, HÍD - ÉS VASÚTÉPÍTÉS, KÖZMŰÉPÍTÉS, ÁLTALÁNOS ÉS SPECIÁLIS MÉLYÉPÍTÉS – AZ ÖSSZES PRODUKCIÓ 2.754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 1.148,744 MD Ft [ = 41,7 % 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DUNA ASZFALT ÚT- ÉS MÉLYÉP. ZRT.      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214,588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V-HÍD ÉPÍTŐ ZRT. 			         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168,549</a:t>
            </a: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SUBTERRA A.S. MO-I FIÓKTELEPE	             133,294 MD Ft</a:t>
            </a:r>
            <a:endParaRPr kumimoji="0" lang="hu-HU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MÉSZÁROS ÉS MÉSZÁROS ZRT.   	             119,572 MD 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STRABAG ÉPÍTŐIPARI ZRT.		             109,927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RM INTERNATIONAL ZRT.		           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101,471 MD Ft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  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MÉRLEG-ADATOK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022122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438150"/>
            <a:ext cx="9525000" cy="5895975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INFRASTRUKTÚRA - ÉPÍTÉS  2023. ÉVBEN / 2. LAP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ÚT-, HÍD - ÉS VASÚTÉPÍTÉS, KÖZMŰÉPÍTÉS, ÁLTALÁNOS ÉS SPECIÁLIS MÉLYÉPÍTÉS – AZ ÖSSZES PRODUKCIÓ 2.754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 1.148,744 MD Ft [ = 41,7 % ]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None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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MÁV FKG FELÉPÍTMÉNYKARBANT. KFT.	 76,560 MD Ft</a:t>
            </a:r>
            <a:endParaRPr kumimoji="0" lang="hu-HU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COLAS ÚT ÉPÍTŐIPARI ZRT.	     	 	 70,469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SOLTÚT ÚTÉP. ÉS KARBANTARTÓ KFT.	 42,028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TRABAG ÁLTALÁNOS ÉPÍTŐ KFT.		 39,061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HÓDÚT ÉPÍTŐ KFT.				 38,448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SWIETELSKY ÉPÍTŐ KFT.		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34,777 MD Ft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MÉRLEG-ADATOK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62918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419099"/>
            <a:ext cx="10248900" cy="6717197"/>
          </a:xfr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TERVEZŐ CÉGEK 2023.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[KONTÚR CSOPORT TERV. , KIVITELEZŐ KFT.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                11,662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MD Ft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101 FŐ]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FŐMTERV MÉRNÖKI ZRT.                 	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	    9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,558 MD Ft    302 FŐ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CÉH ZRT. - TERVEZÉS				        	    5,467 MD Ft       n.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VIZITERV-ENVIRON KFT.         			        	    4,473 MD Ft    194 FŐ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UVATERV ZRT.					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	 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4,208 MD Ft    100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MVM ERBE ENGINEERING ZRT.		 	    4,173 MD Ft      36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UTIBER KÖZÚTI BER. KFT. - TERVEZÉS		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4,009 MD Ft       n.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M-TEAMPANNON ÉPÍTÉSZMÉRNÖKI KFT.	        	    3,712 MD Ft      19 FŐ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AFRY-ERŐTERV ENERG. TERVEZŐ ZRT.		    3,485 MD Ft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102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BORD ÉPÍTÉSZ STÚDIÓ KFT.			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	 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3,457 MD Ft      34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TRENECON TANÁCSADÓ ÉS TERVEZŐ KFT.	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3,450 MD Ft      69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RODEN MÉRNÖKI IRODA KFT.   			     3,294 MD Ft     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57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      *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KIVITELEZÉSI TEVÉKENYSÉGGEL EGYÜTT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MÉRLEG-ADATOK</a:t>
            </a:r>
            <a:endParaRPr lang="hu-HU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4269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96000">
              <a:schemeClr val="accent5">
                <a:lumMod val="20000"/>
                <a:lumOff val="80000"/>
              </a:schemeClr>
            </a:gs>
            <a:gs pos="0">
              <a:schemeClr val="accent5">
                <a:lumMod val="45000"/>
                <a:lumOff val="55000"/>
              </a:schemeClr>
            </a:gs>
            <a:gs pos="17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TÉMÁNK LESZ TEHÁT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KERESLET ÉS A KÍNÁLAT JELLEMZŐI,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KÍNÁLAT:  AZ ELADÓK,  AZAZ A VÁLLALKOZÁSOK, CÉGEK HELYZETE,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EZEKNEK A CÉGEKNEK A PRODUKCIÓJA,  AZAZ AZ ÉPÍTŐIPARI TERMELÉS (PÉNZBEN KIFEJEZVE).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EGYES ORSZÁGOK, TÉRSÉGEK ÉPÍTÉSI PRODUKCIÓJÁT,  AZ AZOKAT LÉTREHOZÓ LEGJELENTŐSEBB CÉGEK MŰKÖDÉSÉT ÉS ADATAIT RENDSZERESEN ELEMZIK;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TERMELÉS MÉRTÉKE FONTOS MUTATÓSZÁM, HISZEN AZ ADOTT TÉRSÉG, ORSZÁG BERUHÁZÁSI (FELHALMOZÁSI) KÉPESSÉGÉT,  VÉGSŐ SORON A FEJLŐDÉSÉT (IS) MUTATJA.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A55EB78-73F5-454B-B8C4-2424B6EB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6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0758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1" y="428626"/>
            <a:ext cx="9791699" cy="651882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hu-HU" sz="9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A LEGNAGYOBB HAZAI </a:t>
            </a:r>
            <a:r>
              <a:rPr lang="hu-HU" sz="9600" b="1" dirty="0">
                <a:solidFill>
                  <a:srgbClr val="00B050"/>
                </a:solidFill>
              </a:rPr>
              <a:t>MÉRNÖKI, BERUHÁZÁSLEBONYOLÍTÓ, 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rgbClr val="00B050"/>
                </a:solidFill>
              </a:rPr>
              <a:t>		             		MŰSZAKI ELLENŐR CÉGEK 2023. ÉVBEN</a:t>
            </a:r>
          </a:p>
          <a:p>
            <a:pPr marL="0" lvl="0" indent="0">
              <a:buNone/>
            </a:pPr>
            <a:r>
              <a:rPr lang="hu-HU" sz="7400" b="1" dirty="0"/>
              <a:t>	</a:t>
            </a: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MVM ERBE ENERGETIKA MI. ZRT.	           	11,492 MD Ft   298 FŐ</a:t>
            </a:r>
          </a:p>
          <a:p>
            <a:pPr mar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CÉH ZRT. – MÉRNÖKI TEVÉKENYSÉG   	  7,729 MD Ft      n.a.</a:t>
            </a:r>
          </a:p>
          <a:p>
            <a:pPr mar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ÓBUDA-ÚJLAK ZRT. - MÉRNÖKI TEV.   	  5,819 MD Ft      n.a.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FRIDAY CREATIVE KFT.			  4,531 MD Ft     59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FŐBER ZRT. 				   	  3,799 MD Ft     59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3E INTERNATIONAL BER. SZERVEZŐ KFT.  	  2,025 MD Ft     50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NOX BERUHÁZÓ ÉS FŐVÁLL. KFT.		  1,831 MD Ft	   19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TOMLIN SZOLGÁLTATÓ KFT.		                1,805 MD Ft	      4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FATUM PROPERTY INGATLANBER. KFT.	   1,728 MD Ft     11 FŐ</a:t>
            </a:r>
          </a:p>
          <a:p>
            <a:pPr mar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ECO-TEC MŰSZAKI TANÁCSADÓ KFT.   	   1,471 MD Ft     45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TSPC HUNGARY KFT. - MÉRNÖKI TEV.	   1,442 MD Ft	     n.a.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V – BER MÉRNÖKI ÉS TENDER KFT.		   1,408 MD Ft	    15 FŐ</a:t>
            </a:r>
          </a:p>
          <a:p>
            <a:pPr marL="0" lvl="0" indent="0" algn="r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FORRÁS: MÉRLEG-ADATOK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25241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247650"/>
            <a:ext cx="10118033" cy="622935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MŰSZAKI ELLENŐRI CÉGEK 2023. ÉVBEN / 2. </a:t>
            </a:r>
            <a:r>
              <a:rPr lang="hu-HU" sz="26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LAP</a:t>
            </a: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100 %-BAN ÁLLAMI TULAJDONÚ CÉGEK, KÜLÖNBÖZŐ MINISZTEREK 	TULAJDONOSI JOGGYAKORLÁSA MELLETT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NIF NEMZETI INFRASTRUKTÚRA FEJLESZTŐ ZRT. 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BERUHÁZÁSI ÜGYNÖKSÉG: BMSK ZRT. 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NEMZETI FEJLESZTÉSI PROGRAMIRODA NONPROFIT KFT.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BUDAPESTI FEJLESZTÉSI KÖZPONT NONPROFIT ZRT.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**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VÁROSLIGET INGATLANFEJLESZTŐ ZRT. 		247 FŐ / KIM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TUL.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JOGGY.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STEINDL IMRE PROGRAM NONPROFIT ZRT.	  	  20 FŐ / OGYH TUL. JOGGY.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MAGYAR KÖZÚT NONPROFIT ZRT.	          	          5.370 FŐ / ÉKM TUL. JOGGY.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hu-HU" sz="17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    2023. ÉV SORÁN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BEOLVADTAK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AZ ÉPÍTÉSI ÉS KÖZLEKEDÉSI MINISZTÉRIUMBA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** 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2022. ÉVBEN MEGSZŰNT</a:t>
            </a:r>
            <a:endParaRPr kumimoji="0" lang="hu-HU" sz="1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MÉRLEG-ADATOK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05425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285750"/>
            <a:ext cx="10420349" cy="6191250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KIVITELEZŐ VÁLLALKOZÁSOK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ÁRBEVÉTELI LISTÁJA MELLETT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ÉRDEMES MEGISMERNI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A CÉGÉRTEKEN ALAPULÓ LISTÁT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2023. ÉVRŐL: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FORBES MAGYARORSZÁG MAGAZIN, 2024. NOVEMBER:  										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A 100 LEGÉRTÉKESEBB MAGYAR CÉG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TÍZ ÉPÍTŐIPARI VÁLLALKOZÁS SZEREPEL A LISTÁN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CÉGÉRTÉKELÉSI MÓDSZERTAN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BONYOLULT, ÖSSZETETT;  A LÉNYEGE: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CÉG EBITDA - MUTATÓSZÁMA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Segoe UI" panose="020B0502040204020203" pitchFamily="34" charset="0"/>
              </a:rPr>
              <a:t>*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x  USA-FORBES SZERINTI IPARÁGI JELLEMZŐ,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KORRIGÁLVA A CÉGBEN LÉVŐ PÉNZESZKÖZÖKKEL (+),  A HOSSZÚ LEJÁRATÚ 	HITELEKKEL (-) ÉS A VEVŐI ELŐLEGEKKEL (-),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10 % LIKVIDITÁSI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DISZKONT ALKALMAZÁSA,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ÁLLAMI KITETTSÉG MIATTI KORREKCIÓ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HA A KÖZBESZERZÉS &gt; 80 %]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EBITDA = AZ ADOTT CÉG MÉRLEGÉBŐL SZÁMÍTOTT ADAT: EREDMÉNYESSÉGI MUTATÓ,  AMELY AZ AKTUÁLIS EREDMÉNYT 	JELZI, FÜGGETLENÜL A KAMAT- ÉS OSZTALÉKFIZETÉSTŐL ÉS ÉRTÉKCSÖKKENÉSI LEÍRÁSTÓL [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~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A 	PÉNZTERMELŐ KÉPESSÉG MUTATÓSZÁMA]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873581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304800"/>
            <a:ext cx="9667875" cy="6115050"/>
          </a:xfr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A LEGÉRTÉKESEBB MAGYAR ÉPÍTŐIPARI CÉGEK / 2023. ÉVI ADATOK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CÉGEK 100 % -BAN MAGYAR MAGÁNSZEMÉLYEK TULAJDONÁBAN VANNAK ÉS NINCSENEK A TŐZSDÉN]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TALENTIS CSOPORT - BENNE: V-HÍD ZRT. [7.]	 282,9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DUNA CSOPORT [8.]			       	 	 209,5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MARKET ÉPÍTŐ ZRT. [13.]			 	 128,7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KÉSZ HOLDING ZRT. [16.] 		 		   99,7 MD Ft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None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BAYER CONSTRUCT ZRT. [24.]			   59,8 MD Ft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WEST HUNGÁRIA BAU KFT. [29.] 			   47,3 MD Ft</a:t>
            </a: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GÉPÉSZ HOLDING KFT. [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37.]	 		   	   37,2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WEINBERG '93 ÉPÍTŐ KFT. 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[94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.]			   16,6 MD Ft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ÉPKAR ZRT. [97.]					   15,0 MD Ft	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LATEREX ÉPÍTŐ ZRT. [99.]			                14,7 MD Ft	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hu-HU" sz="1700" b="1" dirty="0">
                <a:solidFill>
                  <a:schemeClr val="accent1">
                    <a:lumMod val="50000"/>
                  </a:schemeClr>
                </a:solidFill>
              </a:rPr>
              <a:t>FORRÁS:  FORBES MAGYARORSZÁG MAGAZIN, 2024. NOVEMBER</a:t>
            </a:r>
            <a:endParaRPr lang="hu-HU" sz="1700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321169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474"/>
            <a:ext cx="10096500" cy="6416952"/>
          </a:xfrm>
        </p:spPr>
        <p:txBody>
          <a:bodyPr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5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AZ ÉPÍTŐIPARBAN TEVÉKENYKEDŐ VÁLLALKOZÁSOK PIACÁN </a:t>
            </a: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ELMÚLT  </a:t>
            </a: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NÉHÁNY ÉVBEN ÉS JELENLEG IS JELENTŐS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TULAJDONOSI ÁTRENDEZŐDÉS, ILLETVE 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TULAJDONOSI GENERÁCIÓVÁLTÁS  ZAJLIK.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OKOK ÖSSZETETTEK: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VÁLSÁGOK KÖVETKEZMÉNYEI,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MAGYARORSZÁG LECSÖKKENT VONZEREJE A KÜLFÖLDI ÉPÍTÉSI / ÉPÍTŐIPARI CÉGEK (TŐKE) SZEMÉBEN,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1990-1995. KÖZÖTTI CÉG-PRIVATIZÁCIÓ SORÁN  MEGJELENT HAZAI TULAJDONOSOK „KIÖREGEDÉSE”,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ERŐSÖDŐ TŐKEKONCENTRÁCIÓ, CÉGFELVÁSÁRLÁSOK, OLIGOPOL PIACSZERKEZET KIALAKULÁSA [AZ ÉPÍTMÉNY-FŐCSOPORTOK KIVITELEZŐI ÁRBEVÉTELI LISTÁINAK ÉLÉN ÁLLÓ KÉT CÉG EGYÜTT A TELJES HAZAI ÉPÍTÉSI PRODUKCIÓ 7,3 %-ÁT ADTA 2023-BAN].</a:t>
            </a:r>
          </a:p>
          <a:p>
            <a:pPr marL="0" lvl="0" indent="0">
              <a:buNone/>
            </a:pPr>
            <a:endParaRPr lang="hu-HU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60034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333375"/>
            <a:ext cx="10696575" cy="5895975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HAZAI MAGÁN-INGATLANFEJLESZTŐK MEGHATÁROZÓ SZAKMAI CSOPORTJA: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IFK,  ALAPÍTVA: 2009.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ADVENTUM GROUP				BÁRÁNY KRISTÓF, MARTON ANDRÁS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ATENOR 					BELGIUMI ANYACÉG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BIGGEORGE PROPERTY ZRT.			NAGYGYÖRGY TIBOR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CPI HUNGARY KFT.				CSEH ANYACÉG (VOLT ABLON)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CTP MANAGEMENT HUNGARY KFT.		HOLLAND ANYACÉG</a:t>
            </a: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ERSTE ALAPKEZELŐ ZRT.			ERSTE BANK GROUP, AUSZTRIA    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FORESTAY GROUP 				BOTOS BÁLINT, NÉMETH PÉTER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FUTUREAL DEVELOPMENT ZRT.		FUTÓ PÉTER ÉS FUTÓ GÁBOR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GLP HUNGARY KFT.				SZINGAPÚRI ANYACÉG (LOGISZTIKA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  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</a:rPr>
              <a:t>FORRÁS: </a:t>
            </a: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</a:rPr>
              <a:t> ÉS A CÉGEK HONLAPJAI</a:t>
            </a:r>
            <a:endParaRPr lang="hu-HU" sz="1300" dirty="0">
              <a:solidFill>
                <a:schemeClr val="accent1">
                  <a:lumMod val="50000"/>
                </a:schemeClr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lvl="0" indent="0">
              <a:buNone/>
            </a:pPr>
            <a:endParaRPr lang="hu-H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019722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1" y="333376"/>
            <a:ext cx="10753724" cy="6010274"/>
          </a:xfr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 2. LAP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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GRÁNIT PÓLUS CSOPORT			DEMJÁN SÁNDOR ÖRÖKÖSEI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GRAPHISOFT PARK SE				BOJÁR GÁBOR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GLOBAL TRADE CENTER (GTC) GROUP	MAGYAR, RÉGIÓS MŰKÖDÉS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HORIZON GROUP KFT. 			BIHARI VIRÁG, CZÁR BALÁZS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INFOGROUP         				MAGYAR (IRODA, LOGISZTIKA)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MAGYAR INGATLANBERUHÁZÓ ZRT.	INDOTEK-CSOPORT (JELLINEK DÁNIEL)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METRODOM KFT.				MAGYAR (LAKÓINGATLANOK)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NHOOD GROUP				FRANCIA-MAGYAR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OTP INGATLAN ZRT.				OTP-CSOPORT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PANATTONI GROUP				USA ANYA, EURÓPAI LEÁNYCÉG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  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endParaRPr kumimoji="0" lang="hu-HU" sz="1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FORRÁS: http://www.ifk-egyesulet.hu/ ÉS A CÉGEK HONLAPJAI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068977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643548"/>
            <a:ext cx="10915650" cy="57096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/ 3. LAP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	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PESTI HÁZAK ZRT.					MAGYAR (LAKÓINGATLANOK)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PROLOGIS HUNGARY MANAGEMENT KFT.		USA-BELI ANYACÉG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PROPERTY MARKET INGATLANFEJL. KFT.           	MARKET ÉPÍTŐ ZRT. LEÁNY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SKANSKA PROPERTY HUNGARY LTD. 		SVÉD ÉPÍTŐIPARI ANYACÉG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SUNDELL ESTATE NYRT.				MAGYAR / PIUKOVICS-TESTVÉREK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SZINORG UNIVERSAL ZRT. 				MAGYAR / HUNÉP ZRT.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TRIGRANIT FEJLESZTÉSI KFT. 				DRFG ANYACÉG (CSEHORSZÁG)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WHITE STAR REAL ESTATE KFT.              		USA-BELI ANYACÉG	 	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WING INGATLANFEJL. ÉS BERUHÁZÓ ZRT.    		WALLIS-CSOPORT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ÉS A CÉGEK HONLAPJAI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395832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6" y="643548"/>
            <a:ext cx="8965924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MIVEL FOGLALKOZUNK ?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FOGALMA,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KITEKINTÉS A MAI NEMZETKÖZI ÉPÍTÉSI PIACRA,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MAI MAGYARORSZÁGI ÉPÍTÉSI PIAC JELLEMZŐI,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NÉMI PIACI PROGNÓZIS, ÁLTALÁNOS SZAKMAI TENDENCIÁK FELVÁZOLÁSA.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4F2D6F9-C058-40DF-B8F2-47B56D97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8F9F-361A-E84F-AF46-CCB551DECAB7}" type="slidenum">
              <a:rPr kumimoji="0" lang="hu-HU" sz="1200" b="1" i="1" u="none" strike="noStrike" kern="1200" cap="none" spc="0" normalizeH="0" baseline="0" noProof="0" smtClean="0">
                <a:ln>
                  <a:noFill/>
                </a:ln>
                <a:solidFill>
                  <a:srgbClr val="1D4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1D40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808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IGEN SOK A </a:t>
            </a:r>
            <a:r>
              <a:rPr lang="hu-HU" b="1" dirty="0">
                <a:solidFill>
                  <a:srgbClr val="00B050"/>
                </a:solidFill>
              </a:rPr>
              <a:t>GAZDASÁGI ÉS POLITIKAI BIZONYTALANSÁG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HÁBORÚK, 	VÁLSÁGOK, A MAGYAR GAZDASÁG PROBLÉMÁI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SZIGORÚAN ÉPÍTÉSI PIACI SZEMPONTBÓL TEKINTVE A LEHETSÉGES HATÁSOK:</a:t>
            </a:r>
          </a:p>
          <a:p>
            <a:pPr lvl="0">
              <a:buClr>
                <a:srgbClr val="92D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BEFEKTETŐI, ÉPÍTTETŐI BIZALOM - EURÓPA, KÖZÉP-EURÓPA ?</a:t>
            </a:r>
          </a:p>
          <a:p>
            <a:pPr lvl="0">
              <a:buClr>
                <a:srgbClr val="92D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KÖZSZFÉRA ÉS A MAGÁNSZFÉRA PÉNZÜGYI FORRÁSAI? KÖLTSÉGVETÉSI BEVÉTELEK, HITELEK, KAMATOK, KOCKÁZATI FELÁRAK?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EZEK TÜKRÖZŐDNEK A GAZDASÁGI SZEREPLŐK, AZ ÜZLETI SZFÉRA VÁRAKOZÁSAIBAN IS.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69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445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96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7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490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(MÓDSZERTANI) NEHÉZSÉGEK AZ ADATOKKAL KAPCSOLATBAN; PÉLDÁUL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EGYÁLTALÁN VANNAK-E? KONZEKVENSEK-E? ÁGAZATI BESOROLÁSOK?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SZÁMVITELI, JOGI KÜLÖNBÖZŐSÉGEK;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ÜZLETI (PÉNZÜGYI) ÉV ? NAPTÁRI ÉV ?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NEMZETKÖZI (SOKSZOR GLOBÁLIS) MŰKÖDÉS,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 DEVIZAÁRFOLYAMOK ELTÉRÉSEI,  A SZÁMBAVÉTEL IDŐPONTJA, HALMOZÓDÁSOK KISZŰRÉSE STB.  (ITT:  AZ MNB / KSH ÉVES ÁTLAGÁRFOLYAMAI),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AGGREGÁLÁSI KÜLÖNBÖZŐSÉGEK (IDŐIGÉNY),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ÁRSZÍNVONALAK DIFFERENCIÁI.</a:t>
            </a:r>
          </a:p>
          <a:p>
            <a:pPr mar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SZÁMUNKRA MOST ELSŐSORBAN </a:t>
            </a:r>
            <a:r>
              <a:rPr lang="hu-HU" sz="2600" b="1" dirty="0"/>
              <a:t> </a:t>
            </a:r>
            <a:r>
              <a:rPr lang="hu-HU" sz="2600" b="1" dirty="0">
                <a:solidFill>
                  <a:srgbClr val="00B050"/>
                </a:solidFill>
              </a:rPr>
              <a:t>A TENDENCIÁK ÉS A NAGYSÁGRENDEK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FONTOSAK.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A155817-85C2-4C7C-98ED-DB1B8AFD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6162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644" y="634583"/>
            <a:ext cx="9525000" cy="62234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ÜZLETI ÉS FOGYASZTÓI VÁRAKOZÁSOK VÁLTOZÁSAI 	</a:t>
            </a:r>
          </a:p>
          <a:p>
            <a:pPr marL="0" lvl="0" indent="0" algn="ctr">
              <a:buNone/>
            </a:pPr>
            <a:r>
              <a:rPr lang="hu-HU" sz="1400" b="1" dirty="0">
                <a:solidFill>
                  <a:schemeClr val="accent1">
                    <a:lumMod val="50000"/>
                  </a:schemeClr>
                </a:solidFill>
              </a:rPr>
              <a:t>(EU - MÓDSZERTAN SZERINTI MÉRÉSSEL)</a:t>
            </a:r>
          </a:p>
          <a:p>
            <a:pPr marL="0" lv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GAZDASÁGKUTATÓ ZRT., 2025. ÁPRILIS 24. 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70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C2A1197-A569-4544-A6E9-AE7EBB30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23" y="1033539"/>
            <a:ext cx="8444753" cy="445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4336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25" y="643548"/>
            <a:ext cx="10399058" cy="571280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FEJLESZTÉSI FORRÁSOK ? </a:t>
            </a: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 ÉPÍTŐIPARI MEGRENDELÉSEK </a:t>
            </a:r>
            <a:r>
              <a:rPr lang="hu-HU" b="1" dirty="0">
                <a:solidFill>
                  <a:srgbClr val="00B050"/>
                </a:solidFill>
              </a:rPr>
              <a:t>?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MAGYAR GAZDASÁG HELYZETE – STAGNÁLÓ GDP, NEHÉZ TALPRA ÁLLÁS A 	VÁLSÁGOK UTÁN, A KÜLSŐ GAZDASÁGI KÖRNYEZET IS ROSSZ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ÁLLAMI KÖLTSÉGVETÉS HELYZETE – HIÁNYZÓ ADÓBEVÉTELEK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HIÁNYZANAK AZ EU-FEJLESZTÉSI FORRÁSOK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ÁLLAMI HITELFELVÉTELEK  	EZEK KAMATAI JELENTŐSEK [A VOLATILIS HUF-ÁRFOLYAMOK MIATT IS], 	NEMZETKÖZI HITELMINŐSÍTŐK (MOODY’S, S&amp;P, FITCH RATINGS)? 	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MAGÁNSZFÉRA ÓVATOS; A KÜLFÖLDI TŐKE NAGY TERMELŐ BERUHÁZÁSAI 	JELENTŐS MAGYAR ÁLLAMI TÁMOGATÁS MELLETT FOLYNAK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ÖSSZESÉGÉBEN </a:t>
            </a:r>
            <a:r>
              <a:rPr lang="hu-HU" b="1" dirty="0">
                <a:solidFill>
                  <a:srgbClr val="00B050"/>
                </a:solidFill>
              </a:rPr>
              <a:t>AZ ÉPÍTŐIPAR PIACÁT MEGHATÁROZÓ KILÁTÁSOK ? 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DE, MINDEZEK MELLETT: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VÁLASZTÁSI ÉV LESZ 2026.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KORMÁNYZATI 								          ÉLÉNKÍTÉS VÁRHATÓ 2025-TŐL 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KÉRDÉS: MENNYIRE ÉRINTI EZ AZ ÉPÍTÉSI BERUHÁZÁSOKAT?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71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2864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643548"/>
            <a:ext cx="10623177" cy="621445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DE, MINDEZEK MELLETT: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VÁLASZTÁSI ÉV LESZ 2026.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KORMÁNYZATI ÉLÉNKÍTÉS 								VÁRHATÓ 2025-TŐL 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KÉRDÉS: MENNYIRE ÉRINTI EZ AZ ÉPÍTÉSI BERUHÁZÁSOKAT? KEVÉS SZÓ ESIK RÓLA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MAGYAR KERESKEDELMI ÉS IPARKAMARA - ÉVNYITÓ 2025. MÁRCIUS 8-ÁN 	ORBÁN VIKTOR, VARGA MIHÁLY, NAGY MÁRTON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„ …. ÚJ PROGRAMOKAT NEM TUDUNK INDÍTANI, A FEJLESZTÉSRE 	RENDELKEZÉSRE FORRÁSOKAT VIDÉKI CÉLPONTOKRA KELL 	IRÁNYÍTANUNK, A VIDÉK FELZÁRKÓZTATÁSA ÉRDEKÉBEN KELL A 	FORRÁSOKAT MOZGÓSÍTANI …</a:t>
            </a:r>
          </a:p>
          <a:p>
            <a:pPr marL="0" indent="0">
              <a:buNone/>
            </a:pPr>
            <a:r>
              <a:rPr lang="hu-HU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… BUDAPEST FEJLETTSÉGE 165%-ÁN ÁLL AZ EURÓPAI ÁTLAGNÁL, MOST IS 	NAGY BERUHÁZÁSOK ZAJLANAK: DÉLI ELKERÜLŐ VASÚT, PÁZMÁNY PÉTER 	CAMPUS … ”</a:t>
            </a:r>
          </a:p>
          <a:p>
            <a:pPr marL="0" indent="0">
              <a:buNone/>
            </a:pPr>
            <a:r>
              <a:rPr lang="hu-H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72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73787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9" y="643548"/>
            <a:ext cx="10363199" cy="53476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HOL TARTOTTUNK A 2025. MÁRCIUS VÉGÉN?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KSH ADATAI SZERINT FOLYÓ ÁRON 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rgbClr val="00B050"/>
                </a:solidFill>
              </a:rPr>
              <a:t>A TELJES ÉPÍTŐIPARI TERMELÉS 3,4 %-KAL ELMARADT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EGY ÉVVEL 	KORÁBBITÓL,</a:t>
            </a:r>
          </a:p>
          <a:p>
            <a:pPr marL="0" lvl="0" indent="0">
              <a:buClr>
                <a:srgbClr val="00B050"/>
              </a:buClr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MIKÖZBEN AZ ÉPÍTŐIPAR TERMELÉSI ÁRAI 5,4 %-KAL NŐTTEK;</a:t>
            </a: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ÉPÍTŐIPARI VÁLLALKOZÁSOK </a:t>
            </a:r>
            <a:r>
              <a:rPr lang="hu-HU" b="1" dirty="0">
                <a:solidFill>
                  <a:srgbClr val="00B050"/>
                </a:solidFill>
              </a:rPr>
              <a:t>MEGKÖTÖTT ÚJ SZERZŐDÉSEINEK VOLUMENE 	27,3 %-KAL ALACSONYABB VOLT,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EZEN BELÜL</a:t>
            </a:r>
            <a:endParaRPr lang="hu-HU" b="1" dirty="0">
              <a:solidFill>
                <a:srgbClr val="00B050"/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AZ ÉPÜLETEK ÉPÍTÉSE (MAGASÉPÍTÉS) TERÉN 41,3 %-OS CSÖKKENÉS,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AZ INFRASTRUKTÚRA-ÉPÍTÉS TERÉN 10,4 %-OS NÖVEKEDÉS VOLT.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73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25815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MAGÁNFEJLESZTÉSEK?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IPARI ÉS LOGISZTIKAI BERUHÁZÁSOK MAGAS SZINTJE;  PÉLDÁUL BMW (DEBRECEN), BYD (SZEGED), KÜLÖNBÖZŐ  AKKUMLÁTORGYÁRAK ÉS KAPCSOLÓDÓ ÜZEMEK, MÁS HÁTTÉRIPARI ÜZEMEK ÉPÍTÉSE;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DE AZ ÉPÍTÉSI BERUHÁZÁSOK A KÜLFÖLDI BEFEKTETŐK / FEJLESZTŐK MIATT </a:t>
            </a:r>
            <a:r>
              <a:rPr lang="hu-HU" b="1" dirty="0">
                <a:solidFill>
                  <a:srgbClr val="00B050"/>
                </a:solidFill>
              </a:rPr>
              <a:t>JELENTŐS RÉSZBEN KÜLFÖLDI FŐVÁLLALKOZÓKKAL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VALÓSULNAK MEG; ENNEK OKA A HAZAI VÁLLALKOZÁSOKBAN IS KERESENDŐ;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IRODAPIAC BIZONYTALANSÁGAI (HOME OFFICE, BÉRLŐI KILÁTÁSOK);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SZÁLLODAPIAC LASSÚ TELITŐDÉSE;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ÚJ LAKÁSÉPÍTÉS ? ENERGIAHATÉKONY OTTHONFELÚJÍTÁS ?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74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4395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85" y="715264"/>
            <a:ext cx="9525000" cy="5864439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ÁLTALÁNOS SZAKMAI VÉLEKEDÉS SZERINT </a:t>
            </a:r>
            <a:r>
              <a:rPr lang="hu-HU" b="1" dirty="0">
                <a:solidFill>
                  <a:srgbClr val="00B050"/>
                </a:solidFill>
              </a:rPr>
              <a:t>2025. IS NEHÉZ IDŐSZAK 	LESZ A HAZAI ÉPÍTŐIPARBAN, AZ ÉPÍTÉSI PIACON.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ÖSSZESSÉGÉBEN VANNAK JELEK, HOGY GYORSABB NÖVEKEDÉSI PÁLYÁRA 	ÁLLÍTANÁ VISSZA A GAZDASÁGOT A KORMÁNY,  BÁR </a:t>
            </a:r>
          </a:p>
          <a:p>
            <a:pPr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 MUNKAERŐ KÍNÁLATA SZŰKÖS, </a:t>
            </a:r>
          </a:p>
          <a:p>
            <a:pPr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 KAMATSZINT TARTÓSAN MAGAS MARAD, </a:t>
            </a:r>
          </a:p>
          <a:p>
            <a:pPr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 ÁLLAMADÓSSÁG TERHEI NŐNEK, </a:t>
            </a:r>
          </a:p>
          <a:p>
            <a:pPr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 KÜLSŐ FORRÁSOK ÉRKEZÉSE AKADOZIK.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RÖVIDEBB TÁVON MARADNAK A JELENTŐS BIZONYTALANSÁGOK.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hu-HU" b="1" dirty="0">
                <a:solidFill>
                  <a:srgbClr val="00B050"/>
                </a:solidFill>
              </a:rPr>
              <a:t>ÉS HOSSZÚ TÁVON MILYEN IPARÁGI JÖVŐKÉP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VÁZOLHATÓ FEL?</a:t>
            </a:r>
          </a:p>
          <a:p>
            <a:pPr marL="0" lv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75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7438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41" y="367553"/>
            <a:ext cx="10112188" cy="642769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FELTÉTELEZVE, HOGY A HÁBORÚK REMÉLT MIELŐBBI LEZÁRÁSÁVAL ÉS A VÁLSÁGOK ELMÚLTÁVAL HELYREÁLL A „VILÁG RENDJE”, HOSSZÚ TÁVON PROGNOSZTIZÁLHATÓ </a:t>
            </a:r>
            <a:r>
              <a:rPr lang="hu-HU" b="1" dirty="0">
                <a:solidFill>
                  <a:srgbClr val="00B050"/>
                </a:solidFill>
              </a:rPr>
              <a:t>FONTOSABB ÁLTALÁNOS ÉPÍTÉSI TRENDEK:</a:t>
            </a:r>
          </a:p>
          <a:p>
            <a:pPr marL="0" lvl="0" indent="0">
              <a:lnSpc>
                <a:spcPts val="1800"/>
              </a:lnSpc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ÁLTALÁNOS </a:t>
            </a:r>
            <a:r>
              <a:rPr lang="hu-HU" b="1" dirty="0">
                <a:solidFill>
                  <a:srgbClr val="00B050"/>
                </a:solidFill>
              </a:rPr>
              <a:t>VÁROSIASODÁSI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FOLYAMATOK: 2025. UTÁN MÁR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30 	ÓRIÁSVÁROS (L &gt; 10 MILLIÓ FŐ) LESZ A VILÁGON, 2050-BEN A VILÁG 	NÉPESSÉGÉNEK 2/3 RÉSZE VÁROSOKBAN ÉL MAJD [2023-BAN 8,2 /4,6], 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rgbClr val="00B050"/>
                </a:solidFill>
              </a:rPr>
              <a:t>KÖRNYEZETTUDATOS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TELEPÜLÉSFEJLESZTÉSEK, 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rgbClr val="00B050"/>
                </a:solidFill>
              </a:rPr>
              <a:t>ÉLETCIKLUS-ELEMZÉSEN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(IS) ALAPULÓ PROJEKTFEJLESZTÉS, TERVEZÉS,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ALACSONY </a:t>
            </a:r>
            <a:r>
              <a:rPr lang="hu-HU" b="1" dirty="0">
                <a:solidFill>
                  <a:srgbClr val="00B050"/>
                </a:solidFill>
              </a:rPr>
              <a:t>ENERGIAFELHASZNÁLÁSÚ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ÉPÜLETEK (KÖTELEZŐEN) 		ÁLTALÁNOSSÁ VÁLÁSA, 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MEGLÉVŐ ÉPÜLET- ÉS ÉPÍTMÉNYÁLLOMÁNY ENERGIAHATÉKONY, 	</a:t>
            </a:r>
            <a:r>
              <a:rPr lang="hu-HU" b="1" dirty="0">
                <a:solidFill>
                  <a:srgbClr val="00B050"/>
                </a:solidFill>
              </a:rPr>
              <a:t>KOMPLEX, ÉRTÉKNÖVELŐ FELÚJÍTÁSA,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BONYOLULTABB, ÖSSZETETTEBB, </a:t>
            </a:r>
            <a:r>
              <a:rPr lang="hu-HU" b="1" dirty="0">
                <a:solidFill>
                  <a:srgbClr val="00B050"/>
                </a:solidFill>
              </a:rPr>
              <a:t>MŰSZAKILAG IGÉNYESEBB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, JOBB 	MINŐSÉGET, FENNTARTHATÓ ÜZEMELTETÉST, HOSSZABB 	ÉLETTARTAMOT GARANTÁLÓ </a:t>
            </a:r>
            <a:r>
              <a:rPr lang="hu-HU" b="1" dirty="0">
                <a:solidFill>
                  <a:srgbClr val="00B050"/>
                </a:solidFill>
              </a:rPr>
              <a:t>ÉPÍTÉSZETI ÉS MÉRNÖKI 	MEGOLDÁSOK,</a:t>
            </a:r>
          </a:p>
          <a:p>
            <a:pPr marL="0" lv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76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81545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85" y="715265"/>
            <a:ext cx="9804027" cy="5641085"/>
          </a:xfrm>
        </p:spPr>
        <p:txBody>
          <a:bodyPr>
            <a:noAutofit/>
          </a:bodyPr>
          <a:lstStyle/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TOVÁBB SPECIALIZÁLÓDÓ ÉS FELÉRTÉKELŐDŐ </a:t>
            </a:r>
            <a:r>
              <a:rPr lang="hu-HU" b="1" dirty="0">
                <a:solidFill>
                  <a:srgbClr val="00B050"/>
                </a:solidFill>
              </a:rPr>
              <a:t>ÉPÍTÉSZ- ÉS 	ÉPÍTŐMÉRNÖKI SZAKTUDÁS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EGÉSZ INGATLANFEJLESZTÉSI 	FOLYAMATBAN,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MEGVALÓSÍTÁSI (KIVITELEZÉSI) </a:t>
            </a:r>
            <a:r>
              <a:rPr lang="hu-HU" b="1" dirty="0">
                <a:solidFill>
                  <a:srgbClr val="00B050"/>
                </a:solidFill>
              </a:rPr>
              <a:t>FOLYAMAT KÖRNYEZET-BARÁTIBBÁ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VÁLÁSA, AZ (EGYEDI) ELŐREGYÁRTÁS NÖVEKVŐ SZEREPE,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ÚJFAJTA SZERZŐDÉSES VISZONYOK, </a:t>
            </a:r>
            <a:r>
              <a:rPr lang="hu-HU" b="1" dirty="0">
                <a:solidFill>
                  <a:srgbClr val="00B050"/>
                </a:solidFill>
              </a:rPr>
              <a:t>PARTNERSÉG A KÖZREMŰKÖDŐK: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A 	FEJLESZTŐ (ÉPÍTTETŐ), TERVEZŐK, KIVITELEZŐ, ÜZEMELTETŐ 		KÖZÖTT,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TERVEZÉSI, PROJEKT- ÉS KIVITELEZÉS-SZERVEZÉSI </a:t>
            </a:r>
            <a:r>
              <a:rPr lang="hu-HU" b="1" dirty="0">
                <a:solidFill>
                  <a:srgbClr val="00B050"/>
                </a:solidFill>
              </a:rPr>
              <a:t>MÓDSZEREK 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UGRÁSSZERŰ 	FEJLŐDÉSE (DIGITALIZÁCIÓ, PLATFORMOK, BIM STB.),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ÁLTALÁBAN </a:t>
            </a:r>
            <a:r>
              <a:rPr lang="hu-HU" b="1" dirty="0">
                <a:solidFill>
                  <a:srgbClr val="00B050"/>
                </a:solidFill>
              </a:rPr>
              <a:t>ÉPÍTŐIPAR 4.0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ÁTFOGÓ ÉS JELENTŐS FEJLŐDÉS.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hu-HU" b="1" dirty="0">
                <a:solidFill>
                  <a:srgbClr val="00B050"/>
                </a:solidFill>
              </a:rPr>
              <a:t>EZEK A TENDENCIÁK A KÉPZETTSÉG, SZAKTUDÁS 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rgbClr val="00B050"/>
                </a:solidFill>
              </a:rPr>
              <a:t>NÖVEKVŐ JELENTŐSÉGÉVEL JÁRNAK.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77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8850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85" y="715265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 algn="ctr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REMÉNYEINK SZERINT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EZEN ÁLTALÁNOS FEJLŐDÉSI TENDENCIÁK MENTÉN AZ ÉPÍTŐIPAR 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(A TERVEZÉS ÉS A KIVITELEZÉS, A TELJES HÁTTÉRIPARÁVAL EGYÜTT) HOSSZÚ TÁVON 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rgbClr val="00B050"/>
                </a:solidFill>
              </a:rPr>
              <a:t>A FENNTARTHATÓ FEJLŐDÉS 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EGYIK MOZGATÓRUGÓJÁVÁ VÁLHAT.</a:t>
            </a:r>
          </a:p>
          <a:p>
            <a:pPr marL="0" lv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78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344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62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643548"/>
            <a:ext cx="946785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BŐ TÍZ ESZTENDŐ - HÁROM JELENTŐS (VILÁG)VÁLSÁG ...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I. VÁLSÁG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LÉNYEGÉBEN MAGA MÖGÖTT  TUDJA  </a:t>
            </a:r>
            <a:r>
              <a:rPr lang="hu-HU" b="1" dirty="0">
                <a:solidFill>
                  <a:srgbClr val="00B050"/>
                </a:solidFill>
              </a:rPr>
              <a:t>A 2008-2012-ES 	ÉVEK PÉNZÜGYI ÉS GAZDASÁGI VÁLSÁGÁT, </a:t>
            </a:r>
            <a:r>
              <a:rPr lang="hu-HU" b="1" dirty="0"/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ANNAK 2018-2019-RE 	MÁR ALIG MARADT DIREKT HATÁSA  AZ INGATLANPIACRA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	ÍGY AZ ÉPÍTŐIPARRA SEM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„MÖGÖTTES”, INDIREKT HATÁSOK AZONBAN A (HAZAI) ÉPÍTŐIPARBAN 	MA IS JELEN VANNAK ÉS SOK VONATKOZÁSBAN DETERMINÁLJÁK 	AZT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F7C6D3F-DB8F-48DC-913B-F895DA16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8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404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62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KÖVETKEZMÉNYEK, HATÁSOK: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ym typeface="Wingdings" panose="05000000000000000000" pitchFamily="2" charset="2"/>
              </a:rPr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ÉPÍTŐIPARI MEGRENDELÉSEK JELENTŐS VISSZAESÉSE, A TERMELÉS 	KOMOLY CSÖKKENÉSE KÖVETKEZETT BE 2008-2012. KÖZÖTT ÉS  	ENNEK HATÁSAI 2015-IG ELHÚZÓDTAK;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ym typeface="Wingdings" panose="05000000000000000000" pitchFamily="2" charset="2"/>
              </a:rPr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EURÓPAI UNIÓ ORSZÁGAIBAN ÉS AZ AMERIKAI EGYESÜLT 	ÁLLAMOKBAN 2014 – 2015 – BEN LASSÚ, MAJD NÉMILEG 	GYORSULÓ ÉPÍTŐIPARI TERMELÉSNÖVEKEDÉS KEZDŐDÖTT;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ERŐSEN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DIFFERENCIÁLT NÖVEKEDÉS VOLT A VILÁG TÖBBI RÉSZÉN.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C86C647-C46C-4D1D-9174-C454EEA9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9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418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7496</Words>
  <Application>Microsoft Office PowerPoint</Application>
  <PresentationFormat>Szélesvásznú</PresentationFormat>
  <Paragraphs>959</Paragraphs>
  <Slides>78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78</vt:i4>
      </vt:variant>
    </vt:vector>
  </HeadingPairs>
  <TitlesOfParts>
    <vt:vector size="91" baseType="lpstr">
      <vt:lpstr>Arial</vt:lpstr>
      <vt:lpstr>Avenir Next</vt:lpstr>
      <vt:lpstr>Avenir Next LT Pro Light</vt:lpstr>
      <vt:lpstr>Avenir Next Ultra Light</vt:lpstr>
      <vt:lpstr>Calibri</vt:lpstr>
      <vt:lpstr>Calibri Light</vt:lpstr>
      <vt:lpstr>Cambria Math</vt:lpstr>
      <vt:lpstr>Gill Sans MT</vt:lpstr>
      <vt:lpstr>Segoe UI</vt:lpstr>
      <vt:lpstr>Tahoma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Wébr</dc:creator>
  <cp:lastModifiedBy>László Wébr</cp:lastModifiedBy>
  <cp:revision>89</cp:revision>
  <dcterms:created xsi:type="dcterms:W3CDTF">2024-11-17T16:03:23Z</dcterms:created>
  <dcterms:modified xsi:type="dcterms:W3CDTF">2025-05-14T17:12:19Z</dcterms:modified>
</cp:coreProperties>
</file>