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7" r:id="rId2"/>
    <p:sldId id="258" r:id="rId3"/>
    <p:sldId id="259" r:id="rId4"/>
    <p:sldId id="262" r:id="rId5"/>
    <p:sldId id="261" r:id="rId6"/>
    <p:sldId id="307" r:id="rId7"/>
    <p:sldId id="321" r:id="rId8"/>
    <p:sldId id="260" r:id="rId9"/>
    <p:sldId id="305" r:id="rId10"/>
    <p:sldId id="304" r:id="rId11"/>
    <p:sldId id="306" r:id="rId12"/>
    <p:sldId id="308" r:id="rId13"/>
    <p:sldId id="309" r:id="rId14"/>
    <p:sldId id="310" r:id="rId15"/>
    <p:sldId id="283" r:id="rId16"/>
    <p:sldId id="270" r:id="rId17"/>
    <p:sldId id="269" r:id="rId18"/>
    <p:sldId id="282" r:id="rId19"/>
    <p:sldId id="281" r:id="rId20"/>
    <p:sldId id="273" r:id="rId21"/>
    <p:sldId id="272" r:id="rId22"/>
    <p:sldId id="285" r:id="rId23"/>
    <p:sldId id="284" r:id="rId24"/>
    <p:sldId id="271" r:id="rId25"/>
    <p:sldId id="268" r:id="rId26"/>
    <p:sldId id="275" r:id="rId27"/>
    <p:sldId id="280" r:id="rId28"/>
    <p:sldId id="278" r:id="rId29"/>
    <p:sldId id="263" r:id="rId30"/>
    <p:sldId id="349" r:id="rId31"/>
    <p:sldId id="340" r:id="rId32"/>
    <p:sldId id="277" r:id="rId33"/>
    <p:sldId id="311" r:id="rId34"/>
    <p:sldId id="265" r:id="rId35"/>
    <p:sldId id="325" r:id="rId36"/>
    <p:sldId id="324" r:id="rId37"/>
    <p:sldId id="326" r:id="rId38"/>
    <p:sldId id="345" r:id="rId39"/>
    <p:sldId id="346" r:id="rId40"/>
    <p:sldId id="347" r:id="rId41"/>
    <p:sldId id="355" r:id="rId42"/>
    <p:sldId id="351" r:id="rId43"/>
    <p:sldId id="328" r:id="rId44"/>
    <p:sldId id="312" r:id="rId45"/>
    <p:sldId id="330" r:id="rId46"/>
    <p:sldId id="329" r:id="rId47"/>
    <p:sldId id="331" r:id="rId48"/>
    <p:sldId id="332" r:id="rId49"/>
    <p:sldId id="334" r:id="rId50"/>
    <p:sldId id="333" r:id="rId51"/>
    <p:sldId id="335" r:id="rId52"/>
    <p:sldId id="352" r:id="rId53"/>
    <p:sldId id="337" r:id="rId54"/>
    <p:sldId id="339" r:id="rId55"/>
    <p:sldId id="274" r:id="rId56"/>
    <p:sldId id="286" r:id="rId57"/>
    <p:sldId id="287" r:id="rId58"/>
    <p:sldId id="301" r:id="rId59"/>
    <p:sldId id="320" r:id="rId60"/>
    <p:sldId id="289" r:id="rId61"/>
    <p:sldId id="293" r:id="rId62"/>
    <p:sldId id="298" r:id="rId63"/>
    <p:sldId id="296" r:id="rId64"/>
    <p:sldId id="295" r:id="rId65"/>
    <p:sldId id="300" r:id="rId66"/>
    <p:sldId id="294" r:id="rId67"/>
    <p:sldId id="341" r:id="rId68"/>
    <p:sldId id="297" r:id="rId69"/>
    <p:sldId id="302" r:id="rId70"/>
    <p:sldId id="303" r:id="rId71"/>
    <p:sldId id="342" r:id="rId72"/>
    <p:sldId id="313" r:id="rId73"/>
    <p:sldId id="299" r:id="rId74"/>
    <p:sldId id="350" r:id="rId75"/>
    <p:sldId id="322" r:id="rId76"/>
    <p:sldId id="266" r:id="rId77"/>
    <p:sldId id="338" r:id="rId78"/>
    <p:sldId id="315" r:id="rId79"/>
    <p:sldId id="356" r:id="rId80"/>
    <p:sldId id="314" r:id="rId81"/>
    <p:sldId id="343" r:id="rId82"/>
    <p:sldId id="290" r:id="rId83"/>
    <p:sldId id="318" r:id="rId84"/>
    <p:sldId id="317" r:id="rId8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056F1B5-A201-4BD0-A04A-1CA1E2B9342B}">
          <p14:sldIdLst>
            <p14:sldId id="257"/>
            <p14:sldId id="258"/>
            <p14:sldId id="259"/>
            <p14:sldId id="262"/>
            <p14:sldId id="261"/>
            <p14:sldId id="307"/>
            <p14:sldId id="321"/>
            <p14:sldId id="260"/>
            <p14:sldId id="305"/>
            <p14:sldId id="304"/>
            <p14:sldId id="306"/>
            <p14:sldId id="308"/>
            <p14:sldId id="309"/>
            <p14:sldId id="310"/>
            <p14:sldId id="283"/>
            <p14:sldId id="270"/>
            <p14:sldId id="269"/>
            <p14:sldId id="282"/>
            <p14:sldId id="281"/>
            <p14:sldId id="273"/>
            <p14:sldId id="272"/>
            <p14:sldId id="285"/>
            <p14:sldId id="284"/>
            <p14:sldId id="271"/>
            <p14:sldId id="268"/>
            <p14:sldId id="275"/>
            <p14:sldId id="280"/>
            <p14:sldId id="278"/>
            <p14:sldId id="263"/>
            <p14:sldId id="349"/>
            <p14:sldId id="340"/>
            <p14:sldId id="277"/>
            <p14:sldId id="311"/>
            <p14:sldId id="265"/>
            <p14:sldId id="325"/>
            <p14:sldId id="324"/>
            <p14:sldId id="326"/>
            <p14:sldId id="345"/>
            <p14:sldId id="346"/>
            <p14:sldId id="347"/>
          </p14:sldIdLst>
        </p14:section>
        <p14:section name="Névtelen szakasz" id="{EBFED47C-4840-49BB-AF93-DD74E7AF4DE0}">
          <p14:sldIdLst>
            <p14:sldId id="355"/>
            <p14:sldId id="351"/>
            <p14:sldId id="328"/>
            <p14:sldId id="312"/>
            <p14:sldId id="330"/>
            <p14:sldId id="329"/>
            <p14:sldId id="331"/>
            <p14:sldId id="332"/>
            <p14:sldId id="334"/>
            <p14:sldId id="333"/>
            <p14:sldId id="335"/>
            <p14:sldId id="352"/>
            <p14:sldId id="337"/>
            <p14:sldId id="339"/>
            <p14:sldId id="274"/>
            <p14:sldId id="286"/>
            <p14:sldId id="287"/>
            <p14:sldId id="301"/>
            <p14:sldId id="320"/>
            <p14:sldId id="289"/>
            <p14:sldId id="293"/>
            <p14:sldId id="298"/>
            <p14:sldId id="296"/>
            <p14:sldId id="295"/>
            <p14:sldId id="300"/>
            <p14:sldId id="294"/>
            <p14:sldId id="341"/>
            <p14:sldId id="297"/>
            <p14:sldId id="302"/>
            <p14:sldId id="303"/>
            <p14:sldId id="342"/>
            <p14:sldId id="313"/>
            <p14:sldId id="299"/>
            <p14:sldId id="350"/>
            <p14:sldId id="322"/>
            <p14:sldId id="266"/>
            <p14:sldId id="338"/>
            <p14:sldId id="315"/>
          </p14:sldIdLst>
        </p14:section>
        <p14:section name="Névtelen szakasz" id="{B15BC705-4447-40B3-8864-505EFBAAF1E7}">
          <p14:sldIdLst>
            <p14:sldId id="356"/>
            <p14:sldId id="314"/>
            <p14:sldId id="343"/>
            <p14:sldId id="290"/>
            <p14:sldId id="318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35855-C1E1-4162-83D5-95C829B4A8AC}" type="datetimeFigureOut">
              <a:rPr lang="hu-HU" smtClean="0"/>
              <a:t>2024. 05. 04.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1AA3-A344-4C3E-9BD3-C35540852DF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32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2D8248-82F7-9ECE-2E31-8BEF59D9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D259BE7-7B38-1308-81DE-4E5380B9D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958C6C-34CD-4151-9A43-EFE6AA30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637-D38C-42FE-8796-30BC485B8336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E13DB8-FC31-2140-0722-053CE43E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C2A716-6F83-1ED7-362F-1747B317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69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CB70A2-C1D2-AC48-7941-F32AF29B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8CE1A7-E608-AB49-D2A0-359D4FD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21085A-D932-1F2C-0624-BE51F340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AD79-47A7-4104-9953-33DFC4CA3A3E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5751F9-728D-9EFD-E912-FE8484D7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FBF39B-42E6-96BB-7C20-7A9ADFBD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701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2B404D5-7A33-14E8-A77B-89EFE167B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95C472E-4CD7-BD86-2F90-7C72A9190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18DF8F-7955-F468-C248-6922E417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30D8-53E2-4F20-AC98-629BC84735AD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71713F-CA8C-41C8-6AE0-EA130FBA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1D8F36-0368-B9AB-48F9-8B40CBE3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59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31826D-5097-D309-29C0-EF2B29BC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0CA7FB-2E5F-87E2-03A1-2EAD2920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66F8B3-E0DE-304B-6201-302010FF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48F2-FA44-4BD4-A563-E1CB1E1E2C6B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04DE9E-3A9C-4B76-2BA7-0BB54565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D4B079-DD40-14F5-B8DE-046CA38A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69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80C858-F657-7626-60F4-96C41172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A3FFB8-EF43-99B7-1579-FEE388E41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CA59CB-FF04-E08D-57D4-66DDF5A1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F24-0125-4F4B-A95A-ABA02C258C0C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B8488F-81BC-3D41-F51F-E68EB5C8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446A58-C68B-A733-1299-304BC14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43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8B8EF4-DD35-8EF4-AD9B-996F1EE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3BEFFA-F9E4-B447-F358-7E3B0FCD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088E204-D1EE-87BE-468C-E3E817F6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79BFED0-423B-49B2-FAEB-024767F8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D3DB-FA65-4BAA-BD18-1A5E6CE8BDAF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E5B847-7B62-E6DE-7E69-4AA73FC4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1175E3-C31C-0E61-7BD9-B994327B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53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2781E0-56D5-072F-26B3-6182A575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6D113C-4E4F-7417-5130-813D1B8B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2DAB55-BA67-93B9-FF2E-B6361EEBE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D2D5336-7FB7-B3D0-5B97-35DA02A4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BE0CEFD-83A4-67F9-FBFA-725AB4F39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0847CD5-8AA6-3024-3BE1-657B6D9A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6E1-F4B0-4C09-BB8A-21E0C34838AB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3CCDFEA-2C16-2F36-3718-D0C630CF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4430392-BBCE-3D66-3CE9-E279AE33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17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3EF06D-CF55-E834-1E07-DCA76B5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4E4AB8-1D34-3040-8D55-CB3A1C9A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EF98-EC17-42E0-A795-6CACCE889385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4ACBC6-E6C5-7001-EA8F-4DE8DE6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C6AFBA9-D353-58C1-BEA0-45134535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66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0ED13DA-C146-3F7A-0AAD-6F824AEE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D96-3F40-4AB6-A66B-9D326D68A67D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BB253E-246B-8254-B226-945C0AF7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7F2132-CBC0-2FBF-3E9C-DF79D1F4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28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608F3C-F539-989B-63E5-DD300045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19C502-F11A-4C90-AE90-A3788F9A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378E5BC-E96A-E3B3-114C-FEF4F3FEB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286057-A5E5-C9A7-91C6-928F6ED9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BD78-4831-4997-8188-59C64E5E783C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A8A5079-B04E-6C87-89F4-F673AD3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E6ABB67-3D00-B34A-0E48-5D02E6F2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53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BFD217-8B0D-9BF5-2D3A-BFF74948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AABC5F-7215-D44D-8870-78F7C58AC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C1C3B8-5157-42F1-0A1A-9C2110129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D69AB0-9C00-50B8-585E-5410FEA4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0A7B-88C4-4278-9537-C7B76E4ED077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DB4052-E1F8-0FA4-DCFB-136CE376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6C0781-47B8-BD6F-B51C-819F3922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8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C5474A8-0241-ECEA-4F8B-C761306B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CE154B-29D2-B5C7-0928-303F444A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68A19C-B24D-F6EE-B6DF-4F328BD9D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A6B9-5B8D-4C63-ADCE-D45C2C71BBE4}" type="datetime1">
              <a:rPr lang="hu-HU" smtClean="0"/>
              <a:t>2024. 05. 04.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0E14FE-36F3-D722-BEF5-F60443D26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76A433-C0CE-EEFB-512D-76B10CB43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723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h.hu/stadat_files/ara/hu/ara0031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-egyesulet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-egyesulet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3DD4428-3107-2B81-8F0E-B5B2ADAE8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" b="1124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4FF40C4-3651-7347-B574-1184AFAD5BAA}"/>
              </a:ext>
            </a:extLst>
          </p:cNvPr>
          <p:cNvSpPr txBox="1"/>
          <p:nvPr/>
        </p:nvSpPr>
        <p:spPr>
          <a:xfrm>
            <a:off x="2397469" y="3466564"/>
            <a:ext cx="7827186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WÉBER LÁSZLÓ CÍMZETES EGYETEMI DOCENS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2024. MÁJUS </a:t>
            </a:r>
            <a:r>
              <a:rPr lang="hu-HU" sz="24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77818" y="2503638"/>
            <a:ext cx="9716655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kumimoji="0" lang="hu-HU" sz="36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algn="ctr"/>
            <a: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AZ ÉPÍTÉSI PIAC JELLEMZŐIRŐL</a:t>
            </a:r>
            <a:b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2021 – 2023.</a:t>
            </a:r>
            <a:endParaRPr lang="hu-HU" sz="5500" dirty="0">
              <a:solidFill>
                <a:schemeClr val="bg1"/>
              </a:solidFill>
              <a:latin typeface="Avenir Next Ultra Light" panose="020B02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96E392-30B8-1DA7-DCE3-915F1DCB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65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78541" y="1128161"/>
            <a:ext cx="10515600" cy="552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2005 - 2016. </a:t>
            </a:r>
            <a:r>
              <a:rPr lang="hu-HU" alt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KÖZÖTTI </a:t>
            </a: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12 ESZTENDŐ:  AZ ÉPÍTŐIPARI TERMELÉS AZ EU-BAN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FORRÁS: EUROSTAT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543C4A2-17C9-C12B-C92E-6F75D7E6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54" y="489716"/>
            <a:ext cx="8860972" cy="483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9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09549" y="1202052"/>
            <a:ext cx="10101451" cy="4847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II. VÁLSÁG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COVID 19 VILÁGJÁRVÁNY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ANNAK GAZDASÁGI HATÁSAI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JÁRVÁNYNAK MÁR VÉGE,  A HATÁSAI SZERTEÁGAZÓAK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BIZONYTALAN TENDENCIÁK, VÁRAKOZÁSOK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PIACI (ÉRTÉKESÍTÉSI) KILÁTÁSOK ROMLÁSA,  A VÁSÁRLÓERŐ CSÖKKENÉSE, AZ ÜZLETI PERSPEKTÍVÁK ERŐS SZŰKÜLÉSE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NAGYFOKÚ BEFEKTETŐI, BERUHÁZÁSI ÓVATOSSÁG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KIKÖLTEKEZETT ÁLLAMOK, SOSEM LÁTOTT KÖLTSÉGVETÉSI HIÁNYOK;  A CÉL  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MÉG ROSSZABB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”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ELKERÜLÉSE (VOLT)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GYORS VOLT A „VISSZAPATTANÁS”, UGYANAKKOR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RELATÍVE HOSSZÚ FOLYAMAT A NORMALIZÁLÓDÁS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6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1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95108" y="1195617"/>
            <a:ext cx="9317838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EUROSTAT, 2020. DECEMBER 16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60727" y="6027753"/>
            <a:ext cx="450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FB6CEF8-8FDC-2FAE-EFDA-BAF6D595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07" y="808794"/>
            <a:ext cx="7819903" cy="464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38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207002" cy="4719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III. VÁLSÁG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UKRÁN - OROSZ HÁBORÚ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ANNAK HATÁSAI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HÁBORÚ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MÁR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TÖBB, MINT KÉT ESZTENDEJE  TART,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TÁRSADALMI,  A POLITIKAI,  A GAZDASÁGI KÖVETKEZMÉNYEI NEHEZEN MÉRHETŐK FEL, DE AZ ÉPÍTÉSI PIAC SZEMPONTJÁBÓL: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ENERGIAÁRAK, TERMELÉS-ELLÁTÁSI PROBLÉMÁK,  	NYERSANYAGHIÁNYOK, ÁLTALÁNOS INFLÁCIÓ, 	MUNKAERŐHIÁNY, KAMATOK EMELKEDÉSE, RECESSZIÓS 	VESZÉLYEK, BEFEKTETÉSI HANGULAT 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VAN-E MEGALAPOZOTT REMÉNY A BEFEJEZÉSÉRE, BÉKEKÖTÉSRE?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BIZONYTALANSÁG, KÉTELYEK, REMÉNYKEDÉSEK ...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285221" y="6027753"/>
            <a:ext cx="525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-161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19201" y="1128161"/>
            <a:ext cx="9845964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EUROSTAT, 2024. ÁPRILIS 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hu-H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14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025D4C2-2E33-4FAD-9A52-719792CF1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2089" y="784412"/>
            <a:ext cx="7566212" cy="483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E0875F4-EBCA-44F3-898F-8FF764032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853" y="410618"/>
            <a:ext cx="9484659" cy="531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37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022274" cy="469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PRODUKCIÓ SZÁMADATOKBAN / 2022. ÉV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EURÓPAI UNIÓ	  1.768  MILLIÁRD EURÓ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USA 		               1.390  MILLIÁRD EURÓ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JAPÁN		      	     820  MILLIÁRD EURÓ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KÍNA			  1.550  MILLIÁRD EURÓ 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FIEC - STATISTICAL - REPORT.EU/2022.,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GLOBAL INSIGHT, KHL, BECSLÉS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40509" y="168527"/>
            <a:ext cx="10132291" cy="6555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ORSZÁGAI ÉPÍTŐIPARI TERMELÉSE, 2022.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NÉMETORSZÁG		476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FRANCIAORSZÁG        	355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OLASZORSZÁG	         	177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SPANYOLORSZÁG                   137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HOLLANDIA   		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98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SVÉDORSZÁG	        	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66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BELGIUM						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AUSZTRIA			  56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LENGYELORSZÁG	         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52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ROMÁNIA                                    48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DÁNIA	     	 	               38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FINNORSZÁG		             	  36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ÍRORSZÁG       	  	  32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CSEHORSZÁG                            27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PORTUGÁLIA	                            27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MAGYARORSZÁG                      18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 FIEC - STATISTICAL - REPORT.EU/2022, KSH, BECSLÉS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5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74255" y="322813"/>
            <a:ext cx="10649527" cy="6198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ORSZÁGAI ÉPÍTŐIPARI TERMELÉSE, 2022.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GÖRÖGORSZÁG             10 MD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SZLOVÁKIA                       9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LUXEMBURG				9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HORVÁTORSZÁG	      9 MD €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LITVÁNIA				      6 MD €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BULGÁRIA                        5 MD € 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SZLOVÉNIA		     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ÉSZTORSZÁG		     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LETTORSZÁG		     4 MD €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CIPRUS		     3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MÁLTA	                               2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UNIÓN KÍVÜLI EURÓPAI ORSZÁGOK KÖZÜL         		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TÖRÖKORSZÁG	       85 MD €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NORVÉGIA		       65 MD €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 FIEC - STATISTICAL - REPORT.EU/2022, BECSLÉS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27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5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02325" y="1128161"/>
            <a:ext cx="10731179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NÉMETORSZÁG	  476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FRANCIAORSZÁG  	  355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OLASZORSZÁG	  177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SPANYOLORSZÁG 	  137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HOLLANDIA	    	    98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SVÉDORSZÁG	    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BELGIUM		    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AUSZTRIA		    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LENGYELORSZÁG	    52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TÖBBI  TAGÁLLAM	  291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ÖSSZESEN     MD €    1.768		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FORRÁS:  FIEC - STATISTICAL - REPORT.EU/2022,. KSH, BECSLÉS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BENNE MAGYARORSZÁG: 18 MD € [A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RANGSORBAN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A 16/27. HELYEN]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D7774DA-C433-40FF-A31A-706576161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0787" y="1265650"/>
            <a:ext cx="5855280" cy="338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89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33451" y="1128160"/>
            <a:ext cx="10439399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ÉPÍTŐIPARI TERMELÉS VOLUMENÉNEK </a:t>
            </a:r>
          </a:p>
          <a:p>
            <a:pPr algn="ctr"/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VÁLTOZÁSA AZ ELŐZŐ ÉVHEZ KÉPEST</a:t>
            </a:r>
          </a:p>
          <a:p>
            <a:pPr algn="ctr"/>
            <a:endParaRPr lang="hu-HU" sz="12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r"/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FORRÁS: HELYZETKÉP AZ ÉPÍTŐIPARRÓL, 2022. - KSH, 2023.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27B3B5A-0B6C-4910-961E-9F0E959E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0" y="574228"/>
            <a:ext cx="11522439" cy="427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27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09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74982" y="1828800"/>
            <a:ext cx="9227127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</a:t>
            </a:fld>
            <a:endParaRPr lang="hu-HU" b="1" dirty="0">
              <a:solidFill>
                <a:srgbClr val="1D405A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5554C05-FBA7-5860-FAA3-06754ABE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8797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18472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71419" y="914401"/>
            <a:ext cx="10538690" cy="49121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EURÓPAI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ÉPĺTŐIPARI CÉGEK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2022.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  VINCI (francia)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		 61,7 MD €  =  24.135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7.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	     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3,5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BOUYGUES (francia)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44,3 MD €   = 17.345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9.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2,5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3.   GRUPO ACS (spanyol)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33,6 MD €   = 13.155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12.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4.   EIFFAGE (francia)		 20,3 MD €  =	 7.951 MD Ft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17.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5.   STRABAG (osztrák)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16,9 MD €  =     6.610 MD Ft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</a:t>
            </a:r>
            <a:r>
              <a:rPr lang="hu-HU" sz="1400" b="1" dirty="0">
                <a:solidFill>
                  <a:prstClr val="black"/>
                </a:solidFill>
                <a:latin typeface="Gill Sans MT" panose="020B0502020104020203"/>
              </a:rPr>
              <a:t> 21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	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1,0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6.   SKANSKA (svéd)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	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15,2 MD €  =     5.943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VILÁGRANGLISTA 25.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		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2023. szeptember; GPoC 2022 (Global Powers of Construction), Deloitte, 2023. 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7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42110" y="1128161"/>
            <a:ext cx="9947564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AMERIKAI EGYESÜLT ÁLLAMOKBELI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CÉGEK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1.   LENNAR CORP.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13.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2.   DR. HORTON	                      	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14.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3.   PULTEGROUP                             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24.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4.   JACOBS ENGINEERING	 	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26.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5.   FLUOR CORP.   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30.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6.   AECOM  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33.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2023. szeptember; GPoC 2022 (Global Powers of Construction), Deloitte, 2023.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5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0656" y="1016001"/>
            <a:ext cx="10317018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JAPÁN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ÉPÍTŐIPARI CÉGEK,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2022.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    DAIWA HOUSE INDUSTRY CO.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  SEKISUI HOUSE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16.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3.     KAJIMA CORP.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20.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4.     OBAYASHI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22.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5.     DAITO TRUST CONSTRUCTION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27.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   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6.     TAISEI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29.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	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2023.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58983" y="1128161"/>
            <a:ext cx="11174522" cy="474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KÍNAI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CÉGEK,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2022.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1.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CHINA STATE CONSTRUCTION ENG’G CORP.  LTD.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 CHINA RAILWAY GROUP LTD.</a:t>
            </a:r>
            <a:r>
              <a:rPr kumimoji="0" lang="hu-H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</a:t>
            </a:r>
            <a:r>
              <a:rPr kumimoji="0" lang="hu-HU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3.    CHINA RAILWAY CONSTRUCTION CORP. LTD.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3.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4.    CHINA COMMUNICATIONS CONST. GROUP LTD. 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4.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5.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CHINA METALLURGICAL GROUP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5.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6.    POWER CONSTRUCTION CORP.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6.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					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2023.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, 2023.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02690" y="886691"/>
            <a:ext cx="9310255" cy="4008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5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1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-805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71625" y="1128161"/>
            <a:ext cx="10039350" cy="5496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TÉNYEK: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MAGYARORSZÁGI ADATOK, 2022.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2022. ÉVI BRUTTÓ HAZAI TERMÉK ÖSSZEGE: 66.616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2022. ÉVI ÉPĺTŐIPARI TERMELÉS:  6.779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2023. ÉVI ÉPÍTŐIPARI TERMELÉS:  7.387 MILLIÁRD FORINT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 HELYZETE A NEMZETGAZDASÁGBAN: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BRUTTÓ HOZZÁADOTT ÉRTÉKBŐL 		    6,4 %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FOGLALKOZTATOTTAK SZÁMÁBÓL 		    8,1 %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REGISZTRÁLT VÁLLALKOZÁSOK SZÁMÁBÓL    7,9 %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FORRÁSOK: MAGYAR STATISZTIKAI ZSEBKÖNYV, 2022. - KSH, 2023.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	</a:t>
            </a:r>
            <a:r>
              <a:rPr lang="hu-HU" sz="1200" b="1" dirty="0"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         </a:t>
            </a:r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HELYZETKÉP AZ ÉPÍTŐIPARRÓL, 2022. - KSH, 2023.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GYORSTÁJÉKOZTATÓ – ÉPÍTŐIPAR, 2024.  JANUÁR – KSH, 2024. MÁRCIUS 14.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5" t="602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27200" y="572659"/>
            <a:ext cx="9769476" cy="623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PRODUKCIÓ ÖSSZEGE FOLYÓ ÁRON: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2006-BAN    2.205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     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2013 - BAN   I.775,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2014 - BEN   2.056,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2015 - BEN   2.172,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2016 - BAN   1.813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2017 - BEN   2.492 MD Ft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2018 - BAN   3.321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2019 - BEN   4.382 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30 % ÉVES SZINTŰ NÖVEKEDÉS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2020 - BAN   4.240 MD Ft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2021 - BEN    5.331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2022 - BEN    6.779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25 % ÉVES ÉPÍTŐIPARI INFLÁCIÓ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2023 - BAN   7.387 MD Ft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16 % ÉVES ÉPÍTŐIPARI INFLÁCIÓ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MAGYAR STATISZTIKAI ZSEBKÖNYV 2022; KSH, 2023.</a:t>
            </a: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GYORSTÁJÉKOZTATÓ – ÉPÍTŐIPAR,  KSH, 2024. MÁRCIUS 14.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8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3" y="1128161"/>
            <a:ext cx="1010145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dirty="0">
                <a:solidFill>
                  <a:srgbClr val="1F3F57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Szöveg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27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Tartalom helye 3">
            <a:extLst>
              <a:ext uri="{FF2B5EF4-FFF2-40B4-BE49-F238E27FC236}">
                <a16:creationId xmlns:a16="http://schemas.microsoft.com/office/drawing/2014/main" id="{4A03F602-AB7C-9A51-838A-47D0053EC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7" t="1672" r="910"/>
          <a:stretch/>
        </p:blipFill>
        <p:spPr>
          <a:xfrm>
            <a:off x="1314864" y="419605"/>
            <a:ext cx="9741064" cy="550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8267" y="632861"/>
            <a:ext cx="10360169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ÉPÍTŐIPARI TERMELÉS VOLUMENÉNEK VÁLTOZÁSA (2015 = 100 %)</a:t>
            </a:r>
          </a:p>
          <a:p>
            <a:pPr algn="ctr"/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haroni" panose="02010803020104030203" pitchFamily="2" charset="-79"/>
              </a:rPr>
              <a:t>FORRÁS: HELYZETKÉP AZ ÉPÍTŐIPARRÓL, 2022. - KSH, 2023.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1F3F57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haroni" panose="02010803020104030203" pitchFamily="2" charset="-79"/>
            </a:endParaRPr>
          </a:p>
          <a:p>
            <a:pPr algn="ct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BACC09C-C4F8-461A-9D19-68612DC6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11" y="872792"/>
            <a:ext cx="10438177" cy="418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29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52945" y="1128161"/>
            <a:ext cx="10980559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KSH GYORSTÁJÉKOZTATÓ - ÉPÍTŐIPAR, 2024. ÁPRILIS 12.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800" b="1" i="1" dirty="0">
              <a:solidFill>
                <a:srgbClr val="1D405A"/>
              </a:solidFill>
            </a:endParaRPr>
          </a:p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F785026-4A10-42FB-A0BC-415644B7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26" y="977153"/>
            <a:ext cx="10640550" cy="464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21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56146" y="914405"/>
            <a:ext cx="9642763" cy="50215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FOGALMA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ÁLTALÁNOS KÖZGAZDASÁGI ÉRTELEMBEN (PAUL SAMUELSON, 1998.)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  AZ A MECHANIZMUS,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AMELY RÉVÉN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KERESLET, AZAZ A VÁSÁRLÓK 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KÍNÁLAT, AZAZ AZ ELADÓK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KÖLCSÖNHATÁSRA LÉPNEK EGYMÁSSAL, MELYNEK SORÁN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TERMÉKEK ÉS A SZOLGÁLTATÁSOK ADOTT MENNYISÉGHEZ ÉS MINŐSÉGHEZ RENDELT ÁRÁT MEGHATÁROZZÁK, MAJD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AZOK GAZDÁT CSERÉLNEK.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PIACNAK AZ ÉPÍTŐIPARI TERMELÉS SAJÁTOSSÁGAIBÓL FAKADÓAN SPECIÁLIS VONÁSAI IS VANNAK.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5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37673" y="1960879"/>
            <a:ext cx="986720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REMÉNYEINK SZERINT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3CA675A-1D01-4A3A-A234-692DF2941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233595"/>
            <a:ext cx="684847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87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-161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90282" y="537882"/>
            <a:ext cx="10459421" cy="4832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i="0" dirty="0">
                <a:effectLst/>
                <a:latin typeface="Gill Sans MT" panose="020B0502020104020203" pitchFamily="34" charset="-18"/>
              </a:rPr>
              <a:t>				</a:t>
            </a: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31</a:t>
            </a:fld>
            <a:endParaRPr lang="hu-HU" b="1" dirty="0">
              <a:solidFill>
                <a:srgbClr val="1D405A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1A224FC-BC0E-4AE9-8AE6-D0B8F25C042A}"/>
              </a:ext>
            </a:extLst>
          </p:cNvPr>
          <p:cNvSpPr txBox="1"/>
          <p:nvPr/>
        </p:nvSpPr>
        <p:spPr>
          <a:xfrm>
            <a:off x="3012141" y="3029181"/>
            <a:ext cx="616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(an)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09B1EBA-148E-4C7F-9A71-F88AE8CB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39" y="5085571"/>
            <a:ext cx="7216765" cy="123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0780854-BE35-4A92-BD95-8998A4B4A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79" y="613684"/>
            <a:ext cx="6379142" cy="373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81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09675" y="460915"/>
            <a:ext cx="10487025" cy="5447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ELMÚLT BŐ 15 ÉVBEN AZ ÉPÍTŐIPARI TERMELÉS VÁLTOZÁSAIT SOK TÉNYEZŐ BEFOLYÁSOLTA, NEM CSAK A GAZDASÁG VALÓS IGÉNYEI: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VÁLSÁGOK,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ÁLLAMI KÖLTSÉGVETÉSI 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LAKÁS- ÉS CSALÁDPOLITIKA,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EU-TÁMOGATÁSI RENDSZEREK CIKLIKUSSÁGA STB.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ÍGY  SOK ESETBEN KVÁZI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„M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ESTERSÉGES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FELFUTTATÁSOK ÉS VISSZAFOGÁSOK / VISSZAESÉSEK KÖVETIK, KÖVETTÉK EGYMÁST.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0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09676" y="460915"/>
            <a:ext cx="10287000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EZ A „HULLÁMZÁS” SZINTE KÖVETHETETLEN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ÉPÍTÉSI - TERMELÉSI  KAPACITÁSOKKAL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TORZULNAK A CÉGEK, ROMLIK A TELJESÍTŐKÉPESSÉGÜK, HATÉKONYSÁGUK, JELENTŐS A SZAKEMBERHIÁNY STB. (ELVÁNDORLÁS, SZAKKÉPZÉSI HIÁNYOSSÁGOK STB.)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KÁROS KÖVETKEZMÉNYEK: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MINŐSÉGI ROMLÁS, ÁRROBBANÁS, HATÁRIDŐCSÚSZÁS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JÓ KÖVETKEZMÉNYEK: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TECHNOLÓGIAI FEJLESZTÉS KIKÉNYSZERÍTÉSE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</a:rPr>
              <a:t>VÁRATLAN ÚJABB NEHÉZSÉGEK 2022-BEN ÉS 2023-BAN: 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ANYAGELLÁTÁSI GONDOK,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ELSZÁLLÓ INFLÁCIÓ</a:t>
            </a:r>
            <a:r>
              <a:rPr lang="hu-HU" sz="2000" b="1" dirty="0">
                <a:solidFill>
                  <a:schemeClr val="bg1"/>
                </a:solidFill>
                <a:latin typeface="Gill Sans MT" panose="020B0502020104020203"/>
              </a:rPr>
              <a:t> </a:t>
            </a:r>
            <a:r>
              <a:rPr lang="hu-HU" sz="2000" b="1" dirty="0">
                <a:latin typeface="Gill Sans MT" panose="020B0502020104020203"/>
              </a:rPr>
              <a:t>[</a:t>
            </a:r>
            <a:r>
              <a:rPr lang="hu-HU" sz="2000" b="1" dirty="0">
                <a:latin typeface="Gill Sans MT" panose="020B0502020104020203"/>
                <a:sym typeface="Wingdings" panose="05000000000000000000" pitchFamily="2" charset="2"/>
              </a:rPr>
              <a:t></a:t>
            </a:r>
            <a:r>
              <a:rPr lang="hu-HU" sz="2000" b="1" dirty="0">
                <a:latin typeface="Gill Sans MT" panose="020B0502020104020203"/>
              </a:rPr>
              <a:t>ANYAGOK, SZERKEZETEK, MUNKABÉR, REZSI, FUVAR STB.]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57745" y="655783"/>
            <a:ext cx="9818255" cy="6138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KIK PRODUKÁLTÁK EZT AZ ÉPÍTŐIPARI TERMELÉST?</a:t>
            </a:r>
          </a:p>
          <a:p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ÉPÍTŐIPARRA, ÉPÍTÉSI PIACRA VONATKOZÓAN TELJES KÖRŰ ADATOK 2022.  ÉVRŐL VANNAK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EZEKET HASZNÁLJUK A TOVÁBBIAKBAN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MILYEN CÉGEK VÉGEZTÉK EZEKET A MUNKÁKAT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REGISZTRÁLT ÉPĺTŐIPARI VÁLLALKOZÁSOK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SZÁMA 2022. ÉV VÉGÉN:    146.224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EBBŐL MŰKÖDŐ VÁLLALKOZÁS:	     ~ 115.000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AZ MKIK ÁLTAL NYILVÁNTARTOTT:     	     ~ 100.000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 MAGYAR STATISZTIKAI ZSEBKÖNYV, 2022. – KSH, 2023., ÉVOSZ</a:t>
            </a:r>
            <a:endParaRPr lang="hu-HU" sz="1600" b="1" dirty="0"/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22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05165" y="277091"/>
            <a:ext cx="10270836" cy="6493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GAZDÁLKODÁSI FORMÁK SZERINT	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EGYÉNI VÁLLALKOZÓ				81.763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TÁRSAS VÁLLALKOZÁS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BETÉTI TÁRSASÁG			  	  7.839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KORLÁTOLT FELELŐSSÉGŰ TÁRSASÁG		56.136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RÉSZVÉNYTÁRSASÁG				     486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ÖSSZESEN	           146.224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VÁLLALKOZÁS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LÉTSZÁM-KATEGÓRIÁK SZERINT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TÁRSAS VÁLLALKOZÁSOKBÓL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- 9 FŐS LÉTSZÁMÚ				59.959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10 - 49 FŐS						  4.881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50 - 249 FŐS					     399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250 ÉS ANNÁL TÖBB FŐS				       20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MAGYAR STATISZTIKAI ZSEBKÖNYV 2022. - KSH, 2023.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62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4729" y="564776"/>
            <a:ext cx="10063561" cy="5437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AZ ELŐZŐ DIAKÉPRŐL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EGYÉNI VÁLLALKOZÓ					81.763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1 - 9 FŐS TÁRSAS VÁLLALKOZÁS				59.959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1 - 9 FŐS ÉPÍTŐIPARI VÁLLALKOZÁS ÖSSZESEN	           141.722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ÖSSZES ÉPÍTŐIPARI VÁLLALKOZÁS SZÁMA	            146.224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TAPASZTALAT ALAPJÁN FELTÉTELEZVE, HOGY AZ EGYÉNI VÁLLALKOZÓK ÁLTAL FOGLALKOZTATOTTAK LÉTSZÁMA IS 1 – 9 FŐ KÖZÖTT VAN,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VÁLLALKOZÁSOK 96 SZÁZALÉKA KEVESEBB,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MINT 10 FŐVEL RENDELKEZIK, DOLGOZIK!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HATÉKONYSÁG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 TERMELÉKENYSÉG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 INNOVÁCIÓ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TÖBBLÉPCSŐS ALVÁLLALKOZÓI LÁNCOK </a:t>
            </a:r>
            <a:r>
              <a:rPr lang="hu-HU" sz="2000" b="1" dirty="0">
                <a:solidFill>
                  <a:schemeClr val="bg1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50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23636" y="460915"/>
            <a:ext cx="10224655" cy="5733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7000"/>
              </a:lnSpc>
            </a:pPr>
            <a:endParaRPr lang="hu-HU" sz="2000" b="1" dirty="0">
              <a:latin typeface="Gill Sans MT" panose="020B0502020104020203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endParaRPr lang="hu-HU" sz="2000" b="1" dirty="0">
              <a:latin typeface="Gill Sans MT" panose="020B0502020104020203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r>
              <a:rPr lang="hu-HU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AZ ÉPÍTŐIPARBAN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FOGLALKOZTATOTTAK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SZÁMA: 380.400 FŐ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l">
              <a:lnSpc>
                <a:spcPct val="107000"/>
              </a:lnSpc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7000"/>
              </a:lnSpc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TELJES MUNKAIDŐBEN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ALKALMAZÁSBAN ÁLLÓK**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SZÁMA: 186.600 FŐ;</a:t>
            </a:r>
          </a:p>
          <a:p>
            <a:pPr algn="l">
              <a:lnSpc>
                <a:spcPct val="107000"/>
              </a:lnSpc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7000"/>
              </a:lnSpc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NAGY PROBLÉMA: 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2012-15. KÖZÖTT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ELHAGYTÁK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AZ IPARÁGAT A JÓ SZAKEMBEREK,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2017-TŐL ELSŐSORBAN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SZAKKÉPZETLENEK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JÖTTEK  A HELYÜKRE;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2023-TÓL,  A JELENLEGI ÉPÍTŐIPARI DEKONJUNKTÚRA IDŐSZAKÁBAN VALÓSZÍNŰLEG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ÚJABB SZAKEMBER-ELVÁNDORLÁS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KÖVETKEZIK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4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4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SZEMÉLY,  AKINEK LEGALÁBB HETI 1 ÓRÁNYI, JÖVEDELMET BIZTOSÍTÓ MUNKÁJA VAN (A KSH DEFINÍCIÓJA)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4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**  MUNKAVÁLLALÓ, AKI A MUNKÁLATÓJÁVAL MUNKAVÉGZÉSRE IRÁNYULÓ JOGVISZONYBAN ÁLL, MINIMUM 60 ÓRA/HÓNAP IDŐTARTAMRA (A KSH DEFINÍCIÓJA)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FORRÁS: MAGYAR STATISZTIKAI ZSEBKÖNYV 2022., KSH, 2023.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4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83672" y="335409"/>
            <a:ext cx="10224655" cy="5730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MENNYIT KERESTEK AZ ÉPÍTŐIPARBAN DOLGOZÓK?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2022-BEN A TELJES MUNKAIDŐBEN ALKALMAZÁSBAN ÁLLÓK BRUTTÓ 	ÁTLAGKERESETE: 379.852 Ft/HÓNAP,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MUNKAJÖVEDELME: 413.266 Ft/HÓNAP VOLT.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NEMZETGAZDASÁGI ÁTLAGKERESET BRUTTÓ 499.980 Ft / HÓ,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     ÁTLAG MUNKAJÖVEDELEM BRUTTÓ 537.451 Ft / HÓ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EHHEZ AZ ÁTLAGHOZ KÉPEST AZ ÉPÍTŐIPAROSOK KERESETE,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ILLETVE JÖVEDELME 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   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34 %-KAL ALACSONYABB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VOLT 2022-BEN.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FORRÁS: MAGYAR STATISZTIKAI ZSEBKÖNYV 2022., KSH, 2023.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7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83672" y="335409"/>
            <a:ext cx="10464256" cy="5853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FEKETE FOGLALKOZTATÁS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			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		AZ ELLENŐRZÉSEK 									ALAPJÁN A 										NEMZETGAZDASÁGI ÁGAK 							KÖZÖTT AZ ÉPÍTŐIPARBAN 							VOLT A LEGNAGYOBB 								ARÁNYÚ 2023. ELSŐ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		FÉLÉVÉBEN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FORRÁS: NEMZETGAZDASÁGI MINISZTÉRIUM, FOGLALKOZTATÁS-FELÜGYELETI FŐOSZTÁLY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BB93128-1C83-4454-B558-91C44953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39" y="1968378"/>
            <a:ext cx="5890770" cy="348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22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14425" y="962027"/>
            <a:ext cx="10506075" cy="5218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ÉPÍTÉSI PIAC SZEREPLŐI: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    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VÁSÁRLÓ =  A MEGRENDELŐ  (ÉPÍTTETŐ), 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	AZ ELADÓ   =  AZ ÉPÍTŐIPARI VÁLLALKOZÓ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(KIVITELEZŐ,  VAGY TERVEZŐ + KIVITELEZŐ EGYÜTT);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PIACOT AZ „ÁRUCSERE” NAGYSÁGÁVAL MÉRIK; 				MIVEL AZ ÉPÍTŐIPAR MINDIG MEGRENDELÉSRE TERMEL, 			A PÉNZBEN KIFEJEZETT ÁRUCSERE = ÉPÍTŐIPARI TERMELÉS,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EZÉRT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NAGYSÁGA =  AZ ÉPÍTŐIPARI TERMELÉS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ADOTT 	IDŐSZAKBAN;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IGEN NAGYMÉRETŰ ÉS KITERJEDT;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NEMZETGAZDASÁGOKBAN KOMOLY SÚLYT KÉPVISEL ÉS BIZONYOS 	INDIKÁTOR SZEREPET IS BETÖLT.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89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582706" y="335409"/>
            <a:ext cx="11098306" cy="65310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HAZAI ÉPÍTŐIPARI MUNKAERŐ PÓTLÁSA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KÜLFÖLDI KAPACITÁSOKKAL?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KERETE: 2024. MÁRCIUS 1-TŐL  A HARMADIK ORSZÁGBELI ÁLLAMPOLGÁROK BEUTAZÁSÁRA ÉS TARTÓZKODÁSÁRA VONATKOZÓ ÁLTALÁNOS SZABÁLYOKRÓL SZÓLÓ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2023. ÉVI XC. TÖRVÉNY [IDEGENRENDÉSZETI TÖRVÉNY]</a:t>
            </a: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NEM VONATKOZIK A MAGYAR,  AZ EU ÉS AZ EGT -  TAGÁLLAMOK POLGÁRAIRA.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2024. JANUÁR: </a:t>
            </a:r>
            <a:r>
              <a:rPr lang="hu-HU" sz="2000" b="1" dirty="0">
                <a:latin typeface="Gill Sans MT" panose="020B0502020104020203" pitchFamily="34" charset="-18"/>
              </a:rPr>
              <a:t>MAGYARORSZÁGON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~ </a:t>
            </a:r>
            <a:r>
              <a:rPr lang="hu-HU" sz="2000" b="1" dirty="0">
                <a:latin typeface="Gill Sans MT" panose="020B0502020104020203" pitchFamily="34" charset="-18"/>
              </a:rPr>
              <a:t>120 EZER HARMADIK ORSZÁGBELI VOLT JELEN VENDÉGMUNKÁSKÉNT: ELSŐSORBAN UKRÁNOK, SZERBEK, TÁVOL-KELETIEK</a:t>
            </a: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AZ ÉPÍTŐIPARBAN DOLGOZOTT ENNEK 10 – 11 SZÁZALÉKA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ÚJ TÖRVÉNY IGEN SZIGORÚ;  ALAPELVEI: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HA VAN MAGYAR MUNKAVÁLLALÓ EGY ÁLLÁSRA,  AKKOR AZT HARMADIK ORSZÁGBELI SZEMÉLY NEM KAPHATJA MEG;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HÁROM CÉL-KATEGÓRIA: SZEZONÁLIS, BERUHÁZÁSI, FOGLALKOZTATÁSI;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BERUHÁZÁSI (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~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ÉPÍTŐIPARI):  A FOGLALKOZTATÓ ÉS AZ ÁLLAM KÖZÖTTI MEGÁLLAPODÁS ALAPJÁN, CSAK ÚN. ELŐZETES CSOPORTOS MUNKAVÁLLALÁSI JÓVÁHAGYÁS SZERINT, MAX. HÁROM ÉVRE.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           			FORRÁS: NGM, CZOMBA SÁNDOR ÁLLAMTITKÁR, 2024. 03. 07.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23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380999" y="335409"/>
            <a:ext cx="11300013" cy="60631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HAZAI ÉPÍTŐIPARI MUNKAERŐ PÓTLÁSA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KÜLFÖLDI KAPACITÁSOKKAL?</a:t>
            </a:r>
          </a:p>
          <a:p>
            <a:pPr lvl="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VENDÉGMUNKÁS-TARTÓZKODÁSI ENGEDÉLYT AZOK A VENDÉGMUNKÁSOK KAPHATJÁK MEG, AKIK MINŐSÍTETT KÖLCSÖNBE ADÓN VAGY KEDVEZMÉNYES FOGLALKOZTATÓN KERESZTÜL ÉRKEZNEK MAGYARORSZÁGRA;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KORLÁTOZÁS: 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MAGYARORSZÁGON 2024. ÉVBEN MUNKAVÉGZÉSI CÉLBÓL – ÖSSZEVONT KÉRELMEZÉSI ELJÁRÁS KERETÉBEN – KIADHATÓ FOGLALKOZTATÁSI CÉLÚ TARTÓZKODÁSI ENGEDÉLYEK, VALAMINT VENDÉGMUNKÁS-TARTÓZKODÁSI ENGEDÉLYEK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LEGMAGASABB SZÁMA 65 000.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[LÁSD: 8/2024. (II. 29.) NGM RENDELET]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MUNKAKÖRI TILALMI LISTA: 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2024. ÉVBEN KÖZEL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300 FOGLALKOZÁS</a:t>
            </a:r>
            <a:r>
              <a:rPr lang="hu-HU" sz="2000" b="1" dirty="0">
                <a:solidFill>
                  <a:schemeClr val="bg1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AHOL NEM LEHET VENDÉGMUNKÁS; PÉLDÁUL ÉPÍTÉSZMÉRNÖK, ÉPÍTŐMÉRNÖK, EGYETEMI, FŐISKOLAI OKTATÓ, ÉPÍTŐIPARI CÉGVEZETŐ, TETŐFEDŐ, BÁDOGOS, KŐFARAGÓ, MŰKÖVES, ÜVEGEZŐ, EGYÉB ÉPÍTÉSI SZAKIPARI FOGLALKOZÁSÚ, KUBIKOS [LÁSD: NGM-KÖZLEMÉNY, HIVATALOS ÉRTESÍTŐ 2024. /12. SZÁM]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3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528918" y="803563"/>
            <a:ext cx="10619373" cy="586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ÉPÍTŐIPARI TERMELŐI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2018. ÉS 2023. ÉV KÖZÖTT AZ 							ÉPÍTŐIPARI TERMELŐI 								ÁRINDEXEK A KÖVETKEZŐK 							VOLTAK: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109,5 %  -  109,7 %  -  107,4 %  -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-  111,4 %   -  124,5 %  -  115,9 %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EZEK AZ ÉVENKÉNTI MÉRTÉKEK LÁNCINDEXKÉNT KUMULÁLVA 207,4 % -OS ÉRTÉKET ADNAK ERRE A HAT ÉVRE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							AZ ÉPÍTŐIPARI TERMELŐI ÁRAK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LÉNYEGÉBEN MEGDUPLÁZÓDTAK.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 HELYZETKÉP AZ ÉPÍTŐIPARRÓL, 2022. – KSH, 2023.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TERMELŐI ÁRINDEXEK – KSH 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https://www.ksh.hu/stadat_files/ara/hu/ara0031.html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8BFBD54-098B-470A-8224-CB4F1F693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18" y="1754193"/>
            <a:ext cx="6149892" cy="248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811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9890" y="803563"/>
            <a:ext cx="10141527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MIÉRT VANNAK EZEK A SZOKATLANUL NAGY ÁREMELKEDÉSEK?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ELLÁTÁSI FORRÁSOK ÉS LÁNCOK PROBLÉMÁI (COVID-HATÁSOK, HÁBORÚ, LOGISZTIKAI GONDOK, KONTÉNER-HIÁNY, ÚJABBAN A VÖRÖS-TENGERI INCIDENSEK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HIÁNYZÓ TERMÉKEK (ÉPÍTÉSI FA,  ACÉL,  ALUMÍNIUM, MŰGYANTÁK STB.),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ENERGIAPIACI ÁRAK TÖBBSZÖRÖSÉRE UGRÁSA (CEMENT,  ÉGETETT TERMÉKEK, FUVAROZÁS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DEVIZAÁRFOLYAMOK VÁLTOZÁSA,  A FORINT LEÉRTÉKELŐDÉSE, ILLETVE  VOLATILITÁSA,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MAGYARORSZÁGI ÁLTALÁNOS INFLÁCIÓ 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BÉREMELKEDÉSEK.</a:t>
            </a: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20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050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HAZAI ÉPÍTÉSI PIAC MEGHATÁROZÓ FORRÁSA</a:t>
            </a:r>
            <a:endParaRPr lang="hu-HU" sz="2000" b="1" dirty="0">
              <a:solidFill>
                <a:prstClr val="black"/>
              </a:solidFill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EURÓPAI UNIÓ FEJLESZTÉSI CÉLÚ TÁMOGATÁSI RENDSZERE,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AMELY REMÉLHETŐLEG A 2021 - 2027. ÉVEK EU-KÖLTSÉGVETÉSI IDŐSZAKÁBAN IS DÖNTŐ LESZ AZ ÉPÍTŐIPAR MEGRENDELÉSEIT ILLETŐEN.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ELVI ALAPJA: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FONTOS CÉLKITŰZÉSE SEGÍTENI AZ ELMARADOTT TAGÁLLAMOK ÉS TÉRSÉGEK TÁRSADALMI-GAZDASÁGI FELZÁRKÓZTATÁSÁT; ENNEK ÉRDEKÉBEN A KÖZÖS KÖLTSÉGVETÉSBŐL A TAGÁLLAMOK, ILLETVE AZOK RÉGIÓI - A FEJLETTSÉGI SZINTJÜKTŐL FÜGGŐEN - JELENTŐS STRUKTURÁLIS ÉS KOHÉZIÓS TÁMOGATÁSOKAT KAPNAK.</a:t>
            </a:r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7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86691" y="674255"/>
            <a:ext cx="10522989" cy="60728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JELENTŐS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STRUKTURÁLIS ÉS KOHÉZIÓS TÁMOGATÁSOK (MFF):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NÉGY STRUKTURÁLIS ALAP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REGIONÁLIS FEJLESZTÉSI ALAP (ERFA),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SZOCIÁLIS ALAP (ESZA),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MEZŐGAZDASÁGI ORIENTÁCIÓS ÉS GARANCIA ALAP,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HALÁSZATI ORIENTÁCIÓS ALAP,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EGY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KOHÉZIÓS ALAP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(KÖRNYEZETVÉDELEM, KÖZLEKEDÉS).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MAGYARORSZÁG EZEKBŐL A FORRÁSOKBÓL (ÁRFOLYAMOKTÓL FÜGGŐEN)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2008 - 2013.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8.200 MILLIÁRD Ft,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2014 - 2021.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8.000 MILLIÁRD Ft ÖSSZEGEKHEZ JUTOTT / JUT;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2021 - 2027.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8.600 MILLIÁRD Ft,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AZAZ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</a:rPr>
              <a:t>~ 21 MILLIÁRD EURO 								Ö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SSZEGHEZ TERVEZ JUTNI.</a:t>
            </a:r>
          </a:p>
          <a:p>
            <a:pPr>
              <a:lnSpc>
                <a:spcPct val="107000"/>
              </a:lnSpc>
              <a:spcBef>
                <a:spcPct val="20000"/>
              </a:spcBef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>
              <a:lnSpc>
                <a:spcPct val="107000"/>
              </a:lnSpc>
              <a:spcBef>
                <a:spcPct val="20000"/>
              </a:spcBef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[EZEKET AZ ÖSSZEGEKET KIEGÉSZÍTIK A KÖTELEZŐ HAZAI ÖNRÉSZEK]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16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5237" y="822037"/>
            <a:ext cx="10384444" cy="59154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</a:rPr>
              <a:t>AZ EU 2021 – 2027. ÉVEK KÖZÖTTI PROGRAMOZÁSI IDŐSZAKÁRA 	MEGFOGALMAZOTT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ÖT SZAKPOLITIKAI CÉLKITŰZÉSE:</a:t>
            </a:r>
          </a:p>
          <a:p>
            <a:endParaRPr lang="hu-HU" sz="2000" b="1" dirty="0">
              <a:solidFill>
                <a:srgbClr val="C00000"/>
              </a:solidFill>
              <a:latin typeface="Gill Sans MT" panose="020B050202010402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INTELLIGENSEBB, INNOVATÍVABB EURÓPA </a:t>
            </a:r>
            <a:r>
              <a:rPr lang="hu-HU" sz="2000" b="1" dirty="0">
                <a:latin typeface="Gill Sans MT" panose="020B0502020104020203" pitchFamily="34" charset="-18"/>
              </a:rPr>
              <a:t>(AZAZ INNOVÁCIÓ, K + F, FEJLETT TECHNOLÓGIÁK, IPARI ÁTALAKULÁS, DIGITALIZÁCIÓ),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KARBONSZEGÉNY ÉS ZÖLDEBB EURÓPA </a:t>
            </a:r>
            <a:r>
              <a:rPr lang="hu-HU" sz="2000" b="1" dirty="0">
                <a:latin typeface="Gill Sans MT" panose="020B0502020104020203" pitchFamily="34" charset="-18"/>
              </a:rPr>
              <a:t>(AZAZ ENERGIAHATÉKONYSÁG, FENNTARTHATÓ VÍZ- ÉS HULLADÉKGAZDÁLKODÁS, A TERMÉSZETI KATASZTRÓFÁKRA VALÓ FELKÉSZÜLÉS ÉS VÉDEKEZŐKÉPESSÉG, KLÍMAVÉDELEM),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JOBBAN ÖSSZEKAPCSOLT EURÓPA </a:t>
            </a:r>
            <a:r>
              <a:rPr lang="hu-HU" sz="2000" b="1" dirty="0">
                <a:latin typeface="Gill Sans MT" panose="020B0502020104020203" pitchFamily="34" charset="-18"/>
              </a:rPr>
              <a:t>(AZAZ TRANSZEURÓPAI KÖZLEKEDÉSI PÁLYÁK: ÚT, VASÚT, VÍZI ÚT, KERÉKPÁRÚT),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SZOCIÁLISABB EURÓPA </a:t>
            </a:r>
            <a:r>
              <a:rPr lang="hu-HU" sz="2000" b="1" dirty="0">
                <a:latin typeface="Gill Sans MT" panose="020B0502020104020203" pitchFamily="34" charset="-18"/>
              </a:rPr>
              <a:t>(AZAZ MUNKAPIACI SZEMPONTBÓL RELEVÁNS KÉPZÉSEK, OKTATÁS, EGÉSZSÉGÜGYI SZOLGÁLTATÁSOK, JOBB FOGLALKOZTATOTTSÁG),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 POLGÁROKHOZ KÖZELEBB ÁLLÓ EURÓPA </a:t>
            </a:r>
            <a:r>
              <a:rPr lang="hu-HU" sz="2000" b="1" dirty="0">
                <a:latin typeface="Gill Sans MT" panose="020B0502020104020203" pitchFamily="34" charset="-18"/>
              </a:rPr>
              <a:t>(AZAZ A MINDENNAPOKAT SEGÍTŐ SZOCIÁLIS, GAZDASÁGI, KULTURÁLIS, KÖRNYEZETVÉDELMI FEJLESZTÉSEK).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38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65018" y="526473"/>
            <a:ext cx="11120582" cy="596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ERRE ALAPOZVA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MAGYARORSZÁG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KIEMELT CÉLKITŰZÉSEI 2021-2027 ÉVEKRE: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A GAZDASÁGI ÉS TÁRSADALMI VERSENYKÉPESSÉG NÖVELÉSE</a:t>
            </a:r>
            <a:r>
              <a:rPr lang="hu-HU" sz="2000" dirty="0">
                <a:latin typeface="Gill Sans MT" panose="020B0502020104020203" pitchFamily="34" charset="-18"/>
              </a:rPr>
              <a:t>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A TERÜLETI EGYENLŐTLENSÉGEK CSÖKKENTÉSE MELLETT.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							      	HAT STRATÉGIAI CÉL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								MAGASABB FEJLETTSÉG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								EMIATT KISEBB ÉPÍTÉSI 								BERUHÁZÁSI ARÁNYOK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sym typeface="Wingdings" panose="05000000000000000000" pitchFamily="2" charset="2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								A HATÁROKON ÁTNYÚLÓ 								PROJEKTEK PRIORITÁSA</a:t>
            </a:r>
            <a:endParaRPr lang="hu-HU" sz="2000" b="1" dirty="0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https://www.palyazat.gov.hu/ltalnos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47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998989A-6215-FD37-1AF7-E0459EBB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3" y="1744299"/>
            <a:ext cx="6447059" cy="435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796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77819" y="452582"/>
            <a:ext cx="9931862" cy="579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CÉLOK ELÉRTÉSNEK ESZKÖZE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HÉT OPERATÍV PROGRAM: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C00000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FORRÁS: https://www.palyazat.gov.hu/operatv-programok</a:t>
            </a: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AD349D0-A299-6C7C-067F-878E627E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92" y="1321895"/>
            <a:ext cx="8280616" cy="412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93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7623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			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Calibri" panose="020F0502020204030204" pitchFamily="34" charset="0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AZ EGYES OPERATÍV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							PR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OGRAMOK 								KERETÖSSZEGEINEK ARÁNYAI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(A MAKOP NÉLKÜL)				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VINOP = VÁLLAKOZÁSFEJL., INNOVÁCIÓ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VMOP = VERSENYKÉPES MAGYARORSZÁG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MIOP = MOBILITÁS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							ZIKOP = ZÖLD INFRASTRUKTÚRA, KLÍMAVÉD.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DIMOP = DIGITALIZÁCIÓ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							HOP = HUMÁNFEJLESZTÉS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4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4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4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</a:rPr>
              <a:t>FORRÁS: https://www.palyazat.gov.hu/operatv-programok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8A489B5-02A7-2534-D6C0-68E834DD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35" y="1288064"/>
            <a:ext cx="4810125" cy="45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1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81101" y="857250"/>
            <a:ext cx="10315574" cy="5247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ÓRIÁSI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KOOPERÁCIÓS HÁTTERE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VAN:  TERVEZŐK, SZAKÉRTŐK, GYÁRTÓK, 	KERESKEDŐK, SZÁLLÍTÓK,  ALVÁLLALKOZÓK, SZOLGÁLTATÓK, EGYÉB 	KÖZREMŰKÖDŐK, VALAMINT PÉNZINTÉZETEK, BANKOK, 	BIZTOSÍTÓK;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Segoe UI Black" panose="020B0A02040204020203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ENNEK A „HÁTTÉRNEK” A SZERVEZETEI IGEN DIFFERENCIÁLTAK (MÉRET, 	SZAKMA, KÉPESSÉGEK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STB.);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MAGAS (ÉS KÖLTSÉGES) TECHNOLÓGIAI KÖVETELMÉNYEKBŐL ÉS AZ 	ELŐFINANSZÍROZÁSI  IGÉNYBŐL FAKADÓAN: TŐKEERŐS 	VÁLLALKOZÁSOK (IS) SZÜKSÉGESEK 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KÜLÖNÖSEN NAGY ÉRTÉKEKBŐL ÉS A MINDIG EGYEDI KIVITELEZÉSI 	KÖRÜLMÉNYEKBŐL FAKADÓAN A MEGVALÓSÍTÁSBAN IGEN KOMOLY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KOCKÁZATOK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VANNAK, EZEK KEZELÉSE FONTOS (SZERZŐDÉSEK, 	BIZTOSÍTÉKOK, BIZTOSÍTÁSOK STB.).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1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33719" y="573741"/>
            <a:ext cx="10575962" cy="58854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MÁSIK ELEM EZEK MELLETT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ISMERTETETT  TÁMOGATÁSOK MELLETT: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VÁLSÁG UTÁNI ÚJRAINDÍTÁST SEGÍTŐ,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HELYREÁLLÍTÁSI 				KÖLTSÉGVETÉSI CSOMAG (RRF)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REPowerEU CSOMAG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A FELHASZNÁLÁSI IDŐSZAKUK: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2021 - 2026. ÉVEK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CÉLJAI: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TAGÁLLAMI BERUHÁZÁSOK ÉS REFORMOK TÁMOGATÁSA,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MAGÁNBERUHÁZÁSOK ÖSZTÖNZÉSE,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AZ EGÉSZSÉGÜGY, A KUTATÁS-FEJLESZTÉS ÉS A HUMANITÁRIUS SEGÍTSÉGNYÚJTÁS FELKAROLÁSA,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ÖSSZESSÉGÉBEN A ZÖLD ÉS A DIGITÁLIS ÁTÁLLÁS SEGÍTÉSE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AZ ÖSSZES MAGYARORSZÁGRA JUTÓ FORRÁS: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10,4 MILLIÁRD EURO;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EBBŐL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VISSZA NEM TÉRÍTENDŐ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TÁMOGATÁS: 6,5 MILLIÁRD EURO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(RRF + REP),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TOVÁBBÁ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3,9 MILLIÁRD EURÓ HITELKERET 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NYÍLHAT MEG KEDVEZŐ,  A PIACINÁL JOBB KAMATFELTÉTELEK MELLETT.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3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484095" y="360218"/>
            <a:ext cx="10925586" cy="5749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ÖSSZEFOGLALVA A LEHETSÉGES EU-FORRÁSÚ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TÁMOGATÁSOKAT: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2021 - 2027. ÉVEKBEN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cs typeface="Calibri" panose="020F0502020204030204" pitchFamily="34" charset="0"/>
              </a:rPr>
              <a:t>STRUKTURÁLIS ÉS KOHÉZIÓS TÁMOGATÁSOK (MFF)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			21 MILLIÁRD EURO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~ 8.600 MILLIÁRD FORINT,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2021 - 2026. ÉVEKBEN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HELYREÁLLÍTÁSI 	KÖLTSÉGVETÉSI CSOMAG (RRF + REP)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			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6,5 MILLIÁRD EURO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~ 2.400 MILLIÁRD FORINT,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ÖSSZESEN 27,5 MILLIÁRD EURO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~ 11.275 MILLIÁRD FORINT.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AZ EU ÉS MAGYARORSZÁG KÖZÖTTI TÁRGYALÁSOK HOSSZÚ IDEJE FOLYNAK A TÁMOGATÁSOK IGÉNYBEVÉTELÉNEK FELTÉTELEIRŐL;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  <a:sym typeface="Wingdings 2" panose="05020102010507070707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  <a:sym typeface="Wingdings 2" panose="05020102010507070707" pitchFamily="18" charset="2"/>
              </a:rPr>
              <a:t>AZ AKTUÁLIS HELYZET (2024. MÁRCIUSBAN):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MFF EGY RÉSZÉT: 12,2 MILLIÁRD EUROT, VALAMINT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RRF EGY RÉSZÉT: 1 MILLIÁRD EUROT LEHÍVHAT MAGYARORSZÁG; 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 TELJES KERETEK AKKOR NYÍLNAK MEG, HA  A JOGÁLLAMISÁGI,  	ANTIKORRUPCIÓS ÉS EGYÉB FELTÉTELEK TELJESÜLTEK.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4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99881" y="360218"/>
            <a:ext cx="9439837" cy="5235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  <a:sym typeface="Wingdings 2" panose="05020102010507070707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  <a:sym typeface="Wingdings 2" panose="05020102010507070707" pitchFamily="18" charset="2"/>
              </a:rPr>
              <a:t>AZ AKTUÁLIS HELYZET (2024. MÁRCIUSBAN):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MFF EGY RÉSZÉT: 12,2 MILLIÁRD EUROT, VALAMINT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RRF EGY RÉSZÉT: 1 MILLIÁRD EUROT LEHÍVHAT MAGYARORSZÁG; 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 TELJES KERETEK AKKOR NYÍLNAK MEG, HA  A JOGÁLLAMISÁGI,  	ANTIKORRUPCIÓS ÉS EGYÉB FELTÉTELEK TELJESÜLTEK.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TEHÁT A 2021 – 2027. ÉVI (A REPowerEU ESETÉBEN 2021- 2026. ÉVI) TÁMOGATÁSI ÖSSZEGEK MINTEGY FELE RÉSZE: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haroni" panose="02010803020104030203" pitchFamily="2" charset="-79"/>
              </a:rPr>
              <a:t>13,2 MILLIÁRD EURO FOLYÓSÍTHATÓ MAGYARORSZÁG SZÁMÁRA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MILYEN PROGRAMOK MENTÉN?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9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95928" y="953594"/>
            <a:ext cx="9993745" cy="5836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AZ MFF (KOHÉZIÓS) FORRÁSOKNAK A 65 %-ÁT A NÉGY LEGHÁTRÁNYOSABB HELYZETŰ MAGYARORSZÁGI RÉGIÓBAN TERVEZIK FELHASZNÁLNI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AZ RRF (HELYREÁLLÍTÁSI) FORRÁSOK CSAKNEM EGÉSZE  KÉT FŐ STRATÉGIAI FEJLESZTÉST FOG SZOLGÁLNI: „ZÖLD” PROGRAMOK ÉS DIGITÁLIS ÁTMENET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MEKKORA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ÉPÍTÉSI BERUHÁZÁSOKKAL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JÁRHATNAK EZEK? A VONATKOZÓ KORMÁNYZATI TERVEKBEN AZ ELŐZŐ DIAKÉPEN SZEREPLŐ TELJES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11.275 MD Ft ÖSSZEGBŐL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ENERGIAHATÉKONYSÁGGAL ÖSSZEFÜGGŐ ÉPÍTÉSEKRE 800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INFRASTRUKTURÁLIS ÉPÍTÉSEKRE 1.600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MAGASÉPÍTÉSEKRE 2.800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KOMPLEX ÉPÍTÉSI BERUHÁZÁSOKRA 1.800 MD Ft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ELŐIRÁNYZAT SZEREPEL.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F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ORRÁS: https://www.palyazat.gov.hu/operatv-programok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4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95928" y="953594"/>
            <a:ext cx="10085837" cy="6198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MEKKORA ÉPÍTÉSI BERUHÁZÁSOKKAL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FOGNAK EZEK JÁRNI?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VONATKOZÓ KORMÁNYZATI TERVEKBEN A TELJES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11.000 MD Ft ÖSSZEGBŐL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AZ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ELŐZŐ DIAKÉPEN RÉSZLETEZETTEK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7.000 MD Ft-OT TESZNEK 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CSAKNEM EGY ÉVI TELJES TERMELÉSE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MAGYARORSZÁGI ÉPÍTŐIPARNAK! (EMLÉKZETETŐÜL: 2023-BAN A HAZAI ÉPÍTŐIPARI TERMELÉS 7.387 MD Ft VOLT)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MOST MÁR VALÓJÁBAN 2024-2027. KÖZÖTT KELLENE / LEHETNE ENNYIT TELJESÍTENI, HA AZ EU-TÁRGYALÁSOK SIKERREL FOLYATÓDNAK;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FOLYÓSÍTHATÓ ÖSSZEGEKRE SZÓLÓ PÁLYÁZATI KIÍRÁSOK FOLYAMATBAN VANNAK –  A TELJESÍTÉSÜK 2024. MÁSODIK FELÉTŐL VÁRHATÓ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</a:t>
            </a: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3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81175" y="619127"/>
            <a:ext cx="10252329" cy="5816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MÁSIK FONTOS, KIEMELT SZEGMENS: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LAKÁSÉPÍTÉS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ELMÚLT 90 ESZTENDŐ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2016-TÓL KORMÁNYZATI PROGRAMOK A LAKÁSÉPÍTÉSRE: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CSALÁDI OTTHONTEREMTÉSI KEDVEZMÉNY („CSOK”),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LAKÁS(ÉRTÉKESÍTÉSI) ÁFA-CSÖKKENTÉS 27 %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5 %  VOLT,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KAMATTÁMOGATÁS STB.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EGYÉRTELMŰ KERESLETNÖVELÉS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55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A7634DE-B10B-39A0-2C4E-72BD2E9F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35" y="1202266"/>
            <a:ext cx="9754698" cy="294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33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1128162"/>
            <a:ext cx="10566400" cy="6087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UTÓBBI ÉVEK ADATAI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(2013-BAN ÉPÜLT	  7.293 LAKÁS ! 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2018-BAN ÉPÜLT 	17.681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2019-BEN ÉPÜLT	21.127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2020-BAN ÉPÜLT	28.208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2021-BEN ÉPÜLT	19.898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2022-BEN ÉPÜLT	20.540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2023-BAN ÉPÜLT	18.647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ÚJ LAKÁS: -- 9,8 % 2023 / 2022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ÉP. ENG.:    -- 39 %  2023 / 2022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KSH GYORSTÁJÉKOZTATÓ, 2024. FEBRUÁR 20.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56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7E9A94B-C281-4796-86F8-2294E017E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53" y="1273749"/>
            <a:ext cx="5002306" cy="38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461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6161" y="322812"/>
            <a:ext cx="11007344" cy="6186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UTÓBBI ÉVEK TENDENCIÁJA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LAKÁSÉPÍTÉS ÁFA-KULCSÁNAK ÉS A LAKÁSÉPÍTÉSHEZ KAPCSOLÓDÓ TÁMOGATÁSOKNAK A VÁLTOZTATÁSA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RÁNGATTA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A LAKÁSÉPÍTÉSI PIACOT: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2016. ÉVI ÁTMENETI 5 %-RÓL ISMÉT 27 % LETT,  MAJD 2021-TŐL ÚJRA 5 %;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EZEN KÍVÜL: 2020-BAN FÉLELEM AZ ÚJ ENERGETIKAI SZABÁLYOZÁSTÓL (A 	BEVEZETÉS HATÁRIDEJÉT AKKOR KITOLTÁK 2022. JÚNIUS 30-IG); 	MOST PEDIG AZ ÚJ HATÁRIDŐ: 2024. JÚNIUS 30. (!);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TERVEZHETETLEN FOLYAMATOK AZ ÉPÍTÉSI CÉGEK SZÁMÁRA (IS)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2022-TŐL HATÁLYOS ÚJ ÁFATÖRVÉNY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MÁR HOSSZABB IDŐTÁVRA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(HAT ÉVRE ELŐRE) ENGED TERVEZNI:  AZ ÚJ MÓDOSÍTÁSA SZERINT 2024. 	DECEMBER 31-IG ENGEDÉLYEZETT / BEJELENTETT ÚJ LAKÁSOK ÁFA-		KULCSA 2026. DECEMBER 31-IG 5 % MARAD;  MOST ÚJABB MÓDOSÍTÁSSAL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TOVÁBBI KÉT ÉVRE LESZ ÉRVÉNYES EZ A KEDVEZMÉNYES ÁFA-KULCS;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EZZEL EGYÜTT:  A BIZONYTALAN SZABÁLYOZÁS MIATT ELŐREHOZOTT 	ÁTADÁSOK VOLTAK 2020-RA + AZ ÉPÍTÉSI KÖLTSÉGEK JELENTŐS 	EMELKEDÉSE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34159" y="670561"/>
            <a:ext cx="9683815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TOVÁBBI FONTOS ELEM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haroni" panose="02010803020104030203" pitchFamily="2" charset="-79"/>
              </a:rPr>
              <a:t>AZ ÉPÍTÉSI BERUHÁZÁSOK KÖZBESZERZÉSE</a:t>
            </a:r>
          </a:p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2023-BAN AZ ELŐZŐ ÉVHEZ KÉPEST 57 ELJÁRÁSSAL KEVESEBB ÉPÍTÉSI BERUHÁZÁS INDULT,  AZONBAN ÉRTÉKÜK ARÁNYA JELENTŐSEN, TÖBB MINT 66,4 %-KAL CSÖKKENT. </a:t>
            </a:r>
          </a:p>
          <a:p>
            <a:pPr algn="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KÖZBESZERZÉSI HATÓSÁG, 2024. MÁRCIUS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2B274E4-7046-4531-9A14-B50B89504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9288" y="1269265"/>
            <a:ext cx="5693424" cy="367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013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-26895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5" y="1128161"/>
            <a:ext cx="9559637" cy="4877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ÉPÍTÉSI ÉS KÖZLEKEDÉSI MINISZTÉRIUM (ÉKM) </a:t>
            </a:r>
            <a:r>
              <a:rPr lang="hu-HU" sz="2000" b="1" dirty="0">
                <a:solidFill>
                  <a:schemeClr val="bg1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ÚJ TÖRVÉNYEKET </a:t>
            </a: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KÉSZÍTETT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ÁLLAMI ÉPÍTÉSI BERUHÁZÁSOK RENDJÉRŐL [2023. ÉVI LXIX. TÖRVÉNY]; HATÁLYBA LÉPETT:  2023. NOVEMBER 9.;  EU-KONFORM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TÖRVÉNY A „MAGYAR ÉPÍTÉSZETRŐL” [2023. ÉVI C. TÖRVÉNY]; HATÁLYBA LÉPETT:  2023. DECEMBER 31., ILLETVE 2024. OKTÓBER 1.; NAGYON SZÉLES KÖRBEN ÚJRASZABÁLYOZZA A TELJES HAZAI ÉPÍTÉSÜGYET,  AZ ÉPÍTÉSI ÉS MŰEMLÉKVÉDELMI FOLYAMATOKAT,  VALAMINT AZ EZEN A TERÜLETEN MŰKÖDŐ KÖZTESTÜLETI KAMARÁKAT (MÉK, MMK);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ÚJ TÖRVÉNYEK MIATT 38 (!) ÚJ JOGSZABÁLY MEGALKOTÁSA, ILLETVE KORÁBBI JOGSZABÁLYOK MÓDOSÍTÁSA SZÜKSÉGES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7" y="387927"/>
            <a:ext cx="9873672" cy="6129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TÉMÁNK LESZ TEHÁT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KERESLET ÉS A KÍNÁLAT JELLEMZŐI,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KÍNÁLAT:  AZ ELADÓK,  AZAZ A VÁLLALKOZÁSOK, CÉGEK HELYZETE,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EZEKNEK A CÉGEKNEK A PRODUKCIÓJA,  AZAZ AZ ÉPÍTŐIPARI TERMELÉS (PÉNZBEN KIFEJEZVE).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EGYES ORSZÁGOK, TÉRSÉGEK ÉPÍTÉSI PRODUKCIÓJÁT,  AZ AZOKAT LÉTREHOZÓ LEGJELENTŐSEBB CÉGEK MŰKÖDÉSÉT ÉS ADATAIT RENDSZERESEN ELEMZIK;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TERMELÉS MÉRTÉKE FONTOS MUTATÓSZÁM, HISZEN AZ ADOTT  TÉRSÉG, ORSZÁG BERUHÁZÁSI (FELHALMOZÁSI) KÉPESSÉGÉT,  VÉGSŐ SORON A FEJLŐDÉSÉT (IS) MUTATJA.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62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13581" y="1128161"/>
            <a:ext cx="9253183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LÁTTUK, HOGY 2022. ÉVBEN A MAGYARORSZÁGI ÉPĺTÉSI TERMELÉS FOLYÓ ÁRON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6.779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MILLIÁRD FORINT VOLT.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EBBŐL A PRODUKCIÓBÓL A KSH ADATAI SZERINT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MINTEGY 2.512 MILLIÁRD FORINTOT TETT KI AZ 	INFRASTRUKTURÁLIS, KÖZMŰ- ÉS MÉLYÉPÍTÉS;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MINTEGY 4.267 MILLIÁRD FORINTOT TETT KI A MAGASÉPÍTÉS.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MILYEN CÉGEK ÁLLTAK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2022-BEN A HAZAI ÉPÍTÉSI TOPLISTÁK ÉLÉN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44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66851" y="561975"/>
            <a:ext cx="10029824" cy="5924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MÉLY- ÉS INFRASTRUKTURÁLIS ÉPÍTÉS  2022. ÉVBEN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ÚT-, HÍD - ÉS VASÚTÉPÍTÉS, KÖZMŰÉPÍTÉS, ÁLTALÁNOS ÉS SPECIÁLIS MÉLYÉPÍTÉS – AZ ÖSSZES PRODUKCIÓ 2.512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 826,109 MD Ft [ = 32,9 % ]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DUNA ASZFALT ÚT- ÉS MÉLYÉP. ZRT.       214,993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V-HÍD ÉPÍTŐ ZRT. 			    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108,70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MÉSZÁROS ÉS MÉSZÁROS ZRT.   	             74,329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COLAS ÚT ÉPÍTŐIPARI ZRT.	     	72,818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ÁLTALÁNOS ÉPÍTŐ KFT.	59,758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SOLTÚT ÚTÉP. ÉS KARBANTARTÓ KFT.	57,454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ÉPÍTŐIPARI ZRT.		52,535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SWIETELSKY ÉPÍTŐ KFT.			44,442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SZABADICS ÉPÍTŐIPARI ZRT.		39,435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MÁV FELÉPÍTMÉNYKARBANT. KFT.	38,748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RAIL KFT. 			35,917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HE-DO ÚTÉPÍTŐ KFT.			26,976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7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-160106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24025" y="610886"/>
            <a:ext cx="9654055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MAGASÉPĺTÉS  2022. ÉVBEN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ÖSSZES PRODUKCIÓ AZ ALÁGAZATBAN 4.267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976,930 MD Ft  [ = 22,9 % ]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MARKET ÉPÍTŐ ZRT.		     	306,044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KÉSz ÉPÍTŐ ÉS SZERELŐ ZRT.		  97,021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ZÁÉV ÉPÍTŐIPARI ZRT.		   	  79,708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WEST HUNGÁRIA BAU KFT.		  78,565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FEJÉR - B.Á.L. ÉPÍTŐ ÉS SZOLG. ZRT.	  65,048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BAYER CONSTRUCT ÉPÍTŐIPARI ZRT.    	  63,884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SWIETELSKY MAGYARORSZÁG KFT.	  60,396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STRABAG ÉPÍTŐ KFT.	  		  54,544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MAGYAR ÉPÍTŐ ZRT.	  		  50,818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MERKBAU ÉPTŐIPARI ÉS KER. ZRT.	  46,238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LATEREX ÉPÍTŐ KFT.			  38,321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PEKA-BAU 2000 ÉPÍTŐIPARI KFT.		  36,343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					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05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08364" y="657227"/>
            <a:ext cx="10039927" cy="579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TERVEZŐ CÉGEK 2022.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FŐMTERV MÉRNÖKI ZRT.                 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10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,836 MD Ft    308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[KONTÚR CSOPORT TERV. ÉS KIV. KFT.  (</a:t>
            </a:r>
            <a:r>
              <a:rPr lang="el-GR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 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rial" panose="020B0604020202020204" pitchFamily="34" charset="0"/>
              </a:rPr>
              <a:t>  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,472 MD Ft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 79 FŐ]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SPECIÁLTERV ÉPÍTŐMÉRNÖKI KFT.		5,141 MD Ft	 75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CÉH ZRT. - TERVEZÉS				5,047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PAULINYI &amp; PARTNERS ZRT.		   	4,879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UTIBER KÖZÚTI BER. KFT. - TERVEZÉS		4,702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KÖRÖS-CONSULT MŰSZAKI TERV. KFT.		4,681 MD Ft	  23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VIZITERV-ENVIRON KFT.         			4,185 MD Ft	273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BORD ÉPÍTÉSZ STÚDIÓ KFT.			3,539 MD Ft	  33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AFRY-ERŐTERV ENERG. TERVEZŐ ZRT.		3,506 MD Ft	101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M-TEAMPANNON ÉPÍTÉSZMÉRNÖKI KFT.	3,385 MD Ft	  30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RODEN MÉRNÖKI IRODA KFT.   			3,359 MD Ft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59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FŐ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* KIVITELEZÉSI TEVÉKENYSÉGGEL EGYÜTT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73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54545" y="457205"/>
            <a:ext cx="9725891" cy="59770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         MŰSZAKI ELLENŐR CÉGEK 2022.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MVM – ERBE ENERGETIKAI MI. ZRT.	           11,492 MD Ft   300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FRIDAY CREATIVE KFT.			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,686 MD Ft     46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ÓBUDA-ÚJLAK ZRT. - MÉRNÖKI TEV.   		3,839 MD Ft      N.A.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CÉH ZRT. – MÉRNÖKI TEVÉKENYSÉG   		3,622 MD Ft   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FŐBER ZRT. 				   	3,009 MD Ft     71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NOX BERUHÁZÓ ÉS FŐVÁLL.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KFT.		2,179 MD Ft	19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TSPC HUNGARY KFT. - MÉRNÖKI TEV.		1,668 MD Ft	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3E INTERNATIONAL BERUHÁZÁSSZERV. KFT.	1,624 MD Ft     48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TOMLIN SZOLGÁLTATÓ KFT.		             1,578 MD Ft	 4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 – BER MÉRNÖKI ÉS TENDER KFT.	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1,522 MD Ft	14 FŐ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ECO-TEC MŰSZAKI TANÁCSADÓ KFT.   		1,469 MD Ft     50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FATUM PROPERTY INGATLANBER. KFT.		1,311 MD Ft     12 FŐ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1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 t="-134"/>
          <a:stretch/>
        </p:blipFill>
        <p:spPr>
          <a:xfrm>
            <a:off x="0" y="73891"/>
            <a:ext cx="12192001" cy="686723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83855" y="619125"/>
            <a:ext cx="10108045" cy="56384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MŰSZAKI ELLENŐRI CÉGEK 2022. ÉVBEN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100 %-BAN ÁLLAMI TULAJDONÚ CÉGEK, KÜLÖNBÖZŐ MINISZTEREK TULAJDONOSI JOGGYAKORLÁSA MELLETT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NIF NEMZETI INFRASTRUKTÚRA FEJLESZTŐ ZRT.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BERUHÁZÁSI ÜGYNÖKSÉG: BMSK ZRT. 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NEMZETI FEJLESZTÉSI PROGRAMIRODA NONPROFIT KFT.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BUDAPESTI FEJLESZTÉSI KÖZPONT NZRT.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VÁROSLIGET INGATLANFEJLESZTŐ ZRT. 		231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STEINDL IMRE PROGRAM NONPROFIT ZRT.		  21 FŐ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2023. ÉV SORÁN BEOLVADTAK AZ ÉPÍTÉSI ÉS KÖZLEKEDÉSI MINISZTÉRIUMBA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**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2022. ÉVBEN MEGSZŰNT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60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"/>
          <a:stretch/>
        </p:blipFill>
        <p:spPr>
          <a:xfrm>
            <a:off x="0" y="0"/>
            <a:ext cx="12221187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674255"/>
            <a:ext cx="11035977" cy="581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KIVITELEZŐ VÁLLALKOZÁSOK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ÁRBEVÉTELI LISTÁJA MELLETT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ÉRDEMES MEGISMERNI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CÉGÉRTEKEN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/>
                <a:ea typeface="+mn-ea"/>
                <a:cs typeface="+mn-cs"/>
              </a:rPr>
              <a:t>ALAPULÓ LISTÁT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2022. ÉVRŐL: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FORBES MAGAZIN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2023. NOVEMBER: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100 LEGÉRTÉKESEBB MAGYAR CÉG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		TÍZ ÉPÍTŐIPARI VÁLLALKOZÁS SZEREPEL A LISTÁN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CÉGÉRTÉKELÉSI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MÓDSZERTAN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BONYOLULT, ÖSSZETETT;  AZ ELVE: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 EBITDA - MUTATÓSZÁMA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x  USA-FORBES SZERINTI IPARÁGI JELLEMZŐ,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KORRIGÁLVA A CÉGBEN LÉVŐ PÉNZESZKÖZÖKKEL (+),  A HOSSZÚ LEJÁRATÚ 	HITELEKKEL (-) ÉS A 	VEVŐI ELŐLEGEKKEL (-),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10 % LIKVIDITÁSI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DISZKONT ALKALMAZÁSA,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ÁLLAMI KITETTSÉG MIATTI KORREKCIÓ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[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 A KÖZBESZERZÉS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&gt;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80 %]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EBITDA = AZ ADOTT CÉG MÉRLEGÉBŐL SZÁMÍTOTT ADAT: EREDMÉNYESSÉGI MUTATÓ,  AMELY AZ 	AKTUÁLIS EREDMÉNYT JELZI, FÜGGETLENÜL A KAMAT- ÉS OSZTALÉKFIZETÉSTŐL ÉS 	ÉRTÉKCSÖKKENÉSI LEÍRÁSTÓL [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~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A PÉNZTERMELŐ KÉPESSÉG MUTATÓSZÁMA]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8F9F-361A-E84F-AF46-CCB551DECAB7}" type="slidenum">
              <a:rPr kumimoji="0" lang="hu-HU" sz="1800" b="1" i="1" u="none" strike="noStrike" kern="1200" cap="none" spc="0" normalizeH="0" baseline="0" noProof="0" smtClean="0">
                <a:ln>
                  <a:noFill/>
                </a:ln>
                <a:solidFill>
                  <a:srgbClr val="1D4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1D40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328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2" r="-5302"/>
          <a:stretch/>
        </p:blipFill>
        <p:spPr>
          <a:xfrm>
            <a:off x="0" y="0"/>
            <a:ext cx="12840157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86390" y="270981"/>
            <a:ext cx="10269537" cy="64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LEGÉRTÉKESEBB MAGYAR ÉPÍTŐIPARI CÉGEK A 2022. ÉVI ADATOK ALAPJÁN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(FORBES-LISTA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 A CÉGEK 100 % -BAN MAGYAR MAGÁNSZEMÉLYEK 					TULAJDONÁBAN  VANNAK ÉS NINCSENEK A TŐZSDÉN)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DUNA - CSOPORT	(A 7. HELYEN)				 168,0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MARKET - CSOPORT (A 10. HELYEN)	       			 127,6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KÉSZ HOLDING ZRT.  (A 18. HELYEN) 				   73,1 MD Ft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V-HÍD ZRT. (A 21. HELYEN)						   67,8 MD Ft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BAYER CONSTRUCT ZRT. (A 26. HELYEN)			   39,5 MD Ft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WEST HUNGÁRIA BAU KFT. (A 34. HELYEN)			   35,9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GÉPÉSZ HOLDING KFT.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(A 39. HELYEN) 				   33,6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WEINBERG '93 ÉPÍTŐ KFT. (A 78. HELYEN)			   18,9 MD Ft</a:t>
            </a:r>
          </a:p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FEJÉR-B.Á.L. ZRT. (A 96. HELYEN)					   14,9 MD Ft	</a:t>
            </a: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ÉPKAR ZRT. (A 97. HELYEN)					   14,8 MD Ft				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</a:rPr>
              <a:t>FORRÁS:  FORBES MAGYARORSZÁG MAGAZIN, 2023. NOVEMBER</a:t>
            </a:r>
            <a:endParaRPr lang="hu-HU" sz="12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47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41295" y="645459"/>
            <a:ext cx="10650070" cy="58832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ÉPÍTÉSI / ÉPÍTŐIPARI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VÁLLALKOZÁSOK PIACÁN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ELMÚLT NÉHÁNY ÉVBEN ÉS JELENLEG IS JELENTŐS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TULAJDONOSI ÁTRENDEZŐDÉS, ILLETVE 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TULAJDONOSI GENERÁCIÓVÁLTÁS  ZAJLIK.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OKOK ÖSSZETETTEK: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VÁLSÁGOK KÖVETKEZMÉNYEI,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MAGYARORSZÁG LECSÖKKENT VONZEREJE A KÜLFÖLDI ÉPÍTÉSI / ÉPÍTŐIPARI CÉGEK (TŐKE) SZEMÉBEN,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1990-1995. KÖZÖTTI CÉG-PRIVATIZÁCIÓ SORÁN  MEGJELENT HAZAI TULAJDONOSOK „KIÖREGEDÉSE”,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ERŐSÖDŐ TŐKEKONCENTRÁCIÓ, CÉGFELVÁSÁRLÁSOK, OLIGOPOL PIACSZERKEZET KIALAKULÁSA [AZ ÉPÍTŐIPARI FŐCSOPORT-TOPLISTÁK ÉLÉN ÁLLÓ KÉT CÉG EGYÜTT A TELJES HAZAI ÉPÍTÉSI PRODUKCIÓ 7,6 %-ÁT ADTA]</a:t>
            </a:r>
          </a:p>
        </p:txBody>
      </p:sp>
    </p:spTree>
    <p:extLst>
      <p:ext uri="{BB962C8B-B14F-4D97-AF65-F5344CB8AC3E}">
        <p14:creationId xmlns:p14="http://schemas.microsoft.com/office/powerpoint/2010/main" val="1839321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38908" y="904879"/>
            <a:ext cx="10889673" cy="5142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HAZAI MAGÁN-INGATLANFEJLESZTŐK JELLEMZŐ CSOPORTJA: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EGYESÜLET, 2022.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IFK,  ALAPÍTVA: 2009.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ATENOR 					BELGIUMI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BIGGEORGE PROPERTY ZRT.		NAGYGYÖRGY TIBOR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CODIC HUNGARY KFT.			LUXEMBURGI, FRANCIA, BELGA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CPI HUNGARY KFT.			LUXEMBURGI ANYACÉG (VOLT ABLON)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CTP MANAGEMENT HUNGARY KFT.	HOLLAND ANYACÉG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ECE PROJEKTMANAGEMENT BP.  KFT.	NÉMET ANYACÉG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FORESTAY GROUP 			BOTOS BÁLINT, NÉMETH PÉTER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FUTUREAL DEVELOPMENT ZRT.		FUTÓ PÉTER ÉS FUTÓ GÁBOR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GLP HUNGARY KFT.			SZINGAPÚRI ANYACÉG (LOGISZTIKA)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ÉS A CÉGEK HONLAPJAI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75855" y="554182"/>
            <a:ext cx="10603345" cy="62027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(MÓDSZERTANI) NEHÉZSÉGEK AZ ADATOKKAL KAPCSOLATBAN; PÉLDÁUL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EGYÁLTALÁN VANNAK-E? KONZEKVENSEK-E? ÁGAZATI BESOROLÁSOK?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SZÁMVITELI, JOGI KÜLÖNBÖZŐSÉGEK;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ÜZLETI (PÉNZÜGYI) ÉV ? NAPTÁRI ÉV 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NEMZETKÖZI (SOKSZOR GLOBÁLIS) MŰKÖDÉS;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DEVIZAÁRFOLYAMOK ELTÉRÉSEI,  A SZÁMBAVÉTEL IDŐPONTJA, HALMOZÓDÁSOK KISZŰRÉSE STB.  (ITT:  AZ MNB ÉVES KÖZÉPÁRFOLYAMAI);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AGGREGÁLÁSI KÜLÖNBÖZŐSÉGEK (IDŐIGÉNY);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ÁRSZÍNVONALAK DIFFERENCIÁI;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2023. ÉVI GAZDASÁGI ADATOK MA MÉG NEM ISMERTEK – A 2022. ÉVI ADATOKKAL FOGUNK DOLGOZNI.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SZÁMUNKRA MOST ELSŐSORBAN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TENDENCIÁK ÉS A NAGYSÁGRENDEK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FONTOSAK.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83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582707" y="685801"/>
            <a:ext cx="11134164" cy="6150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GRÁNIT PÓLUS CSOPORT			DEMJÁN SÁNDOR ÖRÖKÖSEI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GRAPHISOFT PARK SE				BOJÁR GÁBOR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GLOBAL TRADE CENTER (GTC) GROUP		MAGYAR, RÉGIÓS MŰKÖDÉS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HB REAVIS HUNGARY KFT.			SZLOVÁK ANYACÉG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HORIZON GROUP KFT. 				BIHARI VIRÁG, CZÁR BALÁZS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INFOGROUP         					MAGYAR (IRODA, LOGISZTIKA)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 INGATLANBERUHÁZÓ ZRT.		INDOTEK-CSOPORT (JELLINEK D.)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METRODOM KFT.					MAGYAR (LAKÓINGATLANOK)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NHOOD GROUP					FRANCIA-MAGYAR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OTP INGATLAN ZRT.				OTP-CSOPORT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PANATTONI GROUP				USA ANYA, EURÓPAI LEÁNYCÉG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PESTI HÁZAK ZRT.				MAGYAR (LAKÓINGATLANOK)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PROLOGIS HUNGARY MANAGEMENT KFT.	USA-BELI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http://www.ifk-egyesulet.hu/ ÉS A CÉGEK HONLAPJAI</a:t>
            </a:r>
          </a:p>
          <a:p>
            <a:pPr marR="0" lvl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65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582707" y="685801"/>
            <a:ext cx="11116234" cy="4416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PROPERTY MARKET INGATLANFEJL. KFT.           MARKET ÉPÍTŐ ZRT. LEÁNY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SKANSKA PROPERTY HUNGARY LTD. 		SVÉD ÉPÍTŐIPARI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SUNDELL ESTATE NYRT.				MAGYAR – PIUKOVICS-TESTVÉREK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TRIGRÁNIT					TPG REAL ESTATE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VGP CSOPORT					CSEH ANYACÉG (IPARI ING.)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WHITE STAR REAL ESTATE KFT.              		USA-BELI ANYACÉG	 	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WING INGATLANFEJL. ÉS BERUHÁZÓ ZRT.    	WALLIS-CSOPORT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ÉS A CÉGEK HONLAPJAI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1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02690" y="886691"/>
            <a:ext cx="9310255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53801" y="6027753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148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11564" y="1128161"/>
            <a:ext cx="10185112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MAI HELYZETBEN LEHETETLEN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BIZTOS PROGNÓZIST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ADNI; AZ ELŐREJELZÉSEK HULLÁMZÓAK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HOGYAN LÁTTÁK A SZAKEMBEREK A KÖZELJÖVŐT JÓ KÉT ÉVE,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JANUÁRBAN? 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AKKORI VÉLEKEDÉS SZERINT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HAZAI ÉPÍTŐIPAR TERMELÉSE "VISSZAPATTANT" A 2020. ÉV ELEJI MÉLYPONTRÓL (COVID 19 JÁRVÁNY) ÉS HULLÁMOZVA EMELKEDIK;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ÉPÍTŐIPARI INFLÁCIÓ MÉRTÉKE VÁRHATÓAN NEM VÁLTOZIK;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2022-23. ÉVEKRE VÁRHATÓ TERMELÉST ALAPVETŐEN MEGHATÁROZZA A KERESLET / PIAC ÉS A KÜLSŐ KÖRNYEZET ALAKULÁSA.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FEBRUÁRBAN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KITÖRT AZ OROSZ-UKRÁN HÁBORÚ, 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AMI A KORÁBBI JÖVŐKÉPET ALAPVETŐEN ÁTRAJZOLTA ÉS SOK TEKINTETBEN MEGVÁLTOZTATTA A VILÁGOT.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304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39906" y="1168766"/>
            <a:ext cx="10456769" cy="527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AZ ÜZLETI ÉS FOGYASZTÓI VÁRAKOZÁSOK VÁLTOZÁSAI, </a:t>
            </a: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EU-MÓDSZERTAN SZERINTI MÉRÉSSEL</a:t>
            </a: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12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GKI GAZDASÁGKUTATÓ ZRT., 2024. FEBRUÁR 26.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74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0165766-6C63-455A-8A06-FAACA9EF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58" y="632161"/>
            <a:ext cx="8301318" cy="427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6448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63783" y="1128161"/>
            <a:ext cx="10144298" cy="3847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SZIGORÚAN ÉPÍTÉSI PIACI SZEMPONTBÓL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TEKINTVE A LEHETSÉGES HATÁSOK: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BEFEKTETŐI, ÉPÍTTETŐI BIZALOM - EURÓPA, KÖZÉP-EURÓPA 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KÖZSZFÉRA ÉS A MAGÁNSZFÉRA PÉNZÜGYI FORRÁSAI? KÖLTSÉGVETÉSI BEVÉTELEK, HITELEK, KAMATOK, KOCKÁZATI FELÁRAK?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ANYAGOK BESZERZÉSE? HIÁNY, HELYETTESÍTÉS, ÁTTERVEZÉS?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ÁRAK VÁLTOZÁSA? BEGYŰRŰZŐ (INDIREKT) ÉS DIREKT ÁREMELKEDÉSEK?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2BA2157-37B1-5046-9E40-F7B42D1DF55A}"/>
              </a:ext>
            </a:extLst>
          </p:cNvPr>
          <p:cNvSpPr txBox="1"/>
          <p:nvPr/>
        </p:nvSpPr>
        <p:spPr>
          <a:xfrm>
            <a:off x="10584124" y="6397085"/>
            <a:ext cx="1901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rgbClr val="1D405A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BLMI5 | ’22–23</a:t>
            </a:r>
            <a:endParaRPr lang="hu-HU" sz="1300" b="1" dirty="0">
              <a:solidFill>
                <a:srgbClr val="1D405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0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9273" y="731521"/>
            <a:ext cx="10081762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HOL TARTUNK MOST?  </a:t>
            </a: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A KSH ADATAI SZERINT</a:t>
            </a:r>
            <a:endParaRPr lang="hu-HU" sz="2000" b="1" i="0" dirty="0">
              <a:latin typeface="Gill Sans MT" panose="020B0502020104020203" pitchFamily="34" charset="-18"/>
            </a:endParaRPr>
          </a:p>
          <a:p>
            <a:pPr algn="just"/>
            <a:endParaRPr lang="hu-HU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2023.  DECEMBERÉBEN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ELŐZŐ ÉV AZONOS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HÓNAPJÁHOZ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KÉPEST FOLYÓ ÁRON AZ ÉPÍTMÉNYFŐCSOPORTOK TERMELÉSE KÖZÜL 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ÉPÜLETEKÉ 6 %-KAL ELMARADT,  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ÉPÍTMÉNYEKÉ LÉNYEGÉBEN NEM VÁLTOZOTT.</a:t>
            </a:r>
          </a:p>
          <a:p>
            <a:pPr algn="just">
              <a:buClr>
                <a:schemeClr val="bg1"/>
              </a:buClr>
            </a:pPr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>
              <a:buClr>
                <a:schemeClr val="bg1"/>
              </a:buClr>
            </a:pPr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A TELJES ÉPÍTŐIPARI ÁGAZAT </a:t>
            </a:r>
            <a:r>
              <a:rPr lang="hu-HU" sz="2000" b="1" dirty="0">
                <a:latin typeface="Gill Sans MT" panose="020B0502020104020203" pitchFamily="34" charset="-18"/>
              </a:rPr>
              <a:t>TERMELÉSÉNEK VOLUMENE ÖSSZESEN 		</a:t>
            </a:r>
            <a:r>
              <a:rPr lang="hu-HU" sz="2000" b="1" dirty="0">
                <a:solidFill>
                  <a:schemeClr val="bg1"/>
                </a:solidFill>
                <a:latin typeface="Gill Sans MT" panose="020B0502020104020203" pitchFamily="34" charset="-18"/>
              </a:rPr>
              <a:t>4,3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 %-KAL CSÖKKENT</a:t>
            </a:r>
            <a:r>
              <a:rPr lang="hu-H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 </a:t>
            </a:r>
            <a:r>
              <a:rPr lang="hu-HU" sz="2000" b="1" dirty="0">
                <a:latin typeface="Gill Sans MT" panose="020B0502020104020203" pitchFamily="34" charset="-18"/>
              </a:rPr>
              <a:t>FOLYÓ ÁRON.</a:t>
            </a:r>
          </a:p>
          <a:p>
            <a:pPr>
              <a:buClr>
                <a:schemeClr val="bg1"/>
              </a:buClr>
            </a:pPr>
            <a:endParaRPr lang="hu-HU" sz="2000" b="1" i="0" dirty="0">
              <a:solidFill>
                <a:srgbClr val="333333"/>
              </a:solidFill>
              <a:effectLst/>
              <a:latin typeface="Gill Sans MT" panose="020B0502020104020203" pitchFamily="34" charset="-18"/>
            </a:endParaRPr>
          </a:p>
          <a:p>
            <a:pPr algn="l"/>
            <a:r>
              <a:rPr lang="hu-HU" sz="2000" b="1" dirty="0">
                <a:latin typeface="Gill Sans MT" panose="020B0502020104020203" pitchFamily="34" charset="-18"/>
              </a:rPr>
              <a:t>2023. ÉVBEN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AZ ÉPÍTŐIPAR TERMELŐI ÁRAI 15,9%-KAL NŐTTEK </a:t>
            </a:r>
            <a:r>
              <a:rPr lang="hu-HU" sz="2000" b="1" dirty="0">
                <a:latin typeface="Gill Sans MT" panose="020B0502020104020203" pitchFamily="34" charset="-18"/>
              </a:rPr>
              <a:t> AZ ELŐZŐ ÉVHEZ MÉRTEN.</a:t>
            </a:r>
          </a:p>
          <a:p>
            <a:pPr algn="l"/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algn="l"/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FORRÁS: KSH GYORSTÁJÉKOZTATÓ - ÉPÍTŐIPAR, 2024. FEBRUÁR 14.</a:t>
            </a:r>
          </a:p>
          <a:p>
            <a:pPr algn="just"/>
            <a:endParaRPr lang="hu-H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567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08907" y="695661"/>
            <a:ext cx="9974186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IGEN AGGASZTÓ ADATOK:</a:t>
            </a:r>
          </a:p>
          <a:p>
            <a:pPr algn="just"/>
            <a:endParaRPr lang="hu-HU" sz="2000" b="1" i="0" dirty="0">
              <a:solidFill>
                <a:srgbClr val="333333"/>
              </a:solidFill>
              <a:effectLst/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ÉPÍTŐIPARI VÁLLALKOZÁSOK 2024. FEBRUÁR VÉGI 	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SZERZŐDÉSÁLLOMÁNYÁNAK </a:t>
            </a:r>
            <a:r>
              <a:rPr lang="hu-HU" sz="2000" b="1" i="0" dirty="0">
                <a:solidFill>
                  <a:schemeClr val="bg1"/>
                </a:solidFill>
                <a:effectLst/>
                <a:latin typeface="Gill Sans MT" panose="020B0502020104020203" pitchFamily="34" charset="-18"/>
              </a:rPr>
              <a:t>VOLUMENE 7,6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 %-KAL KISEBB VOLT	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 ÉVVEL KORÁBBINÁL; </a:t>
            </a:r>
          </a:p>
          <a:p>
            <a:endParaRPr lang="hu-HU" sz="2000" b="1" i="0" dirty="0">
              <a:solidFill>
                <a:srgbClr val="333333"/>
              </a:solidFill>
              <a:effectLst/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ÉPÜLETEK ÉPÍTÉSÉRE VONATKOZÓ SZERZŐDÉSEKÉ 8,7 %-KAL, </a:t>
            </a:r>
          </a:p>
          <a:p>
            <a:endParaRPr lang="hu-HU" sz="2000" b="1" i="0" dirty="0">
              <a:solidFill>
                <a:srgbClr val="333333"/>
              </a:solidFill>
              <a:effectLst/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ÉPÍTMÉNYEKRE VONATKOZÓKÉ 6,6 %-KAL CSÖKKENT AZ 	ELŐZŐ ÉV AZONOS IDŐSZAKIHOZ VISZONYÍTVA.</a:t>
            </a:r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FORRÁS: KSH GYORSTÁJÉKOZTATÓ - ÉPÍTŐIPAR, 2024. ÁPRILIS 12.</a:t>
            </a:r>
          </a:p>
          <a:p>
            <a:pPr algn="just"/>
            <a:endParaRPr lang="hu-H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19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762013"/>
            <a:ext cx="10629697" cy="5940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</a:rPr>
              <a:t>MI VÁRHAT AZ ÉPÍTŐIPARI VÁLLALKOZÁSOKRA A KÖVETKEZŐ IDŐSZAKBAN ?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(NÉMI ÓVATOS PROGNÓZIS)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REMÉNYT KELTHET / KELTHETNE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VAN "KORMÁNYZATI GAZDÁJA" AZ ÉPÍTÉSÜGYNEK: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ÉKM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LÁZÁR JÁNOS MINISZTER, LÁNSZKI REGŐ ÁLLAMTITKÁR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ERŐS KONCENTRÁCIÓ – SOK KORÁBBI BERUHÁZÁSI SZERVEZET 	BEOLVASZTÁSA EBBE A MINISZTÉRIUMBA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TÖRVÉNY AZ ÁLLAMI ÉPÍTÉSI BERUHÁZÁSOK RENDJÉRŐL – EU-KONFORM?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TÖRVÉNY „A MAGYAR ÉPÍTÉSZETRŐL”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TÖBB TUCAT EGYÉB JOGSZABÁLY ÚJRA ALKOTÁSA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ÚJ INTÉZMÉNY: ÁLLAMI BERUHÁZÁSI ÉRDEKEGYEZTETŐ TANÁCS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 BIZTATÓ A SZAKMAI SZEMPONTOK ELŐTÉRBE-KERÜLÉSE</a:t>
            </a:r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AZ ALACSONY LAKÁSÁFA (5 %) ÉS AZ OTTHONTEREMTÉSI KEDVEZMÉNYEK 	DIFFERENCIÁLT BŐVÍTÉSE (PÉLDÁUL „CSOK PLUSZ”, VALAMINT AZ 	OTTHONFELÚJÍTÁSOK TÁMOGATÁSA 2024. JÚNIUSTÓL)</a:t>
            </a:r>
          </a:p>
          <a:p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9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45459" y="387927"/>
            <a:ext cx="10963835" cy="686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NAGY GONDOT JELENTENEK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AZ OROSZ-UKRÁN HÁBORÚ KÖVETKEZMÉNYEI (EU-SZINTEN JELLEMZŐ),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KÖZCÉLÚ BERUHÁZÁSOK DRASZTIKUS VISSZAFOGÁSA (RÉSZBEN A 	KORÁBBI JELENTŐS	KIKÖLTEKEZÉSEK, RÉSZBEN A MAGYAR GAZDASÁG 	EGÉSZÉNEK GONDJAI MIATT),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2021-2027. ÉVI EU-FORRÁSOK BIZONYTALANSÁGAI.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KORMÁNYZATI LÉPÉSEK: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FIZIKAILAG MEG NEM KEZDETT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KÖZCÉLÚ ÉPÍTÉSI BERUHÁZÁSOK JELENTŐS RÉSZÉNEK </a:t>
            </a:r>
            <a:r>
              <a:rPr lang="hu-HU" sz="2000" b="1" dirty="0">
                <a:latin typeface="Gill Sans MT" panose="020B0502020104020203" pitchFamily="34" charset="-18"/>
              </a:rPr>
              <a:t>LEÁLLÍTÁSA;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CSAK ESETENKÉNT FOLYTATÓDNAK AZ ELŐKÉSZÍTÉSEK,  A TERVEZÉSEK;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MODERN VÁROSOK PROGRAM MEGSZÜNTETÉSE (23 MEGYEI JOGÚ VÁROST ÉRINT).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 KORMÁNY / AZ ÁLLAM 2024-BEN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TÖBBET KÖLT AZ ÁLTALA FELVETT HITELEK 	KAMATAIRA, </a:t>
            </a:r>
            <a:r>
              <a:rPr lang="hu-HU" sz="2000" b="1" dirty="0">
                <a:latin typeface="Gill Sans MT" panose="020B0502020104020203" pitchFamily="34" charset="-18"/>
              </a:rPr>
              <a:t>MINT AMENNYIT AZ ÁLLAMI BERUHÁZÁSOKRA FORDÍT !</a:t>
            </a:r>
          </a:p>
          <a:p>
            <a:pPr>
              <a:buClr>
                <a:schemeClr val="bg1"/>
              </a:buClr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>
              <a:buClr>
                <a:schemeClr val="bg1"/>
              </a:buClr>
            </a:pPr>
            <a:r>
              <a:rPr lang="hu-HU" sz="1100" b="1" dirty="0">
                <a:latin typeface="Gill Sans MT" panose="020B0502020104020203" pitchFamily="34" charset="-18"/>
              </a:rPr>
              <a:t>FORRÁS: JELENTÉS A KORMÁNYZATI HIÁNYRÓL ÉS ADÓSSÁGRÓL (EDP-JELENTÉS), 2024. MÁRCIUS 28.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3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021696" cy="41751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BŐ TÍZ ESZTENDŐ - HÁROM JELENTŐS (VILÁG)VÁLSÁG 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VÁLSÁG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LÉNYEGÉBEN MAGA MÖGÖTT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TUDJA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A 2008-2012-ES ÉVEK PÉNZÜGYI ÉS GAZDASÁGI VÁLSÁGÁT,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ANNAK 2018-2019-RE MÁR ALIG MARADT DIREKT HATÁSA  AZ INGATLANPIACRA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 ÍGY 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ÉPÍTŐIPARRA SEM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A "MÖGÖTTES" HATÁSOK AZONBAN A HAZAI ÉPÍTŐIPARBAN MA IS JELEN VANNAK ÉS SOK VONATKOZÁSBAN DETERMINÁLJÁK AZT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155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96470" y="361033"/>
            <a:ext cx="10834255" cy="686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NAGY GONDOT JELENTENEK</a:t>
            </a:r>
          </a:p>
          <a:p>
            <a:pPr>
              <a:buClr>
                <a:schemeClr val="bg1"/>
              </a:buClr>
            </a:pPr>
            <a:r>
              <a:rPr lang="hu-HU" sz="2000" b="1" dirty="0">
                <a:latin typeface="Gill Sans MT" panose="020B0502020104020203" pitchFamily="34" charset="-18"/>
              </a:rPr>
              <a:t>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 HITELKAMATOK MAGAS SZINTJE,  A RECESSZIÓ VESZÉLYE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 A</a:t>
            </a:r>
            <a:r>
              <a:rPr lang="hu-HU" sz="2000" b="1" dirty="0">
                <a:latin typeface="Gill Sans MT" panose="020B0502020104020203" pitchFamily="34" charset="-18"/>
              </a:rPr>
              <a:t> 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MAGÁNBERUHÁZÁSOK EGY RÉSZÉNEK </a:t>
            </a:r>
            <a:r>
              <a:rPr lang="hu-HU" sz="2000" b="1" dirty="0">
                <a:latin typeface="Gill Sans MT" panose="020B0502020104020203" pitchFamily="34" charset="-18"/>
              </a:rPr>
              <a:t>ÚJRAGONDOLÁSA; 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UGYANAKKOR:  AZ IPARI ÉS LOGISZTIKAI BERUHÁZÁSOK EMELKEDŐ TRENDJE;  PÉLDÁUL BMW (DEBRECEN), BYD (SZEGED), KÜLÖNBÖZŐ  AKKUMLÁTORGYÁRAK ÉS KAPCSOLÓDÓ ÜZEMEK, MÁS HÁTTÉRIPARI ÜZEMEK ÉPÍTÉSE;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DE AZ ÉPÍTÉSI BERUHÁZÁSOK A KÜLFÖLDI BEFEKTETŐK / FEJLESZTŐK MIATT 	JELENTŐS RÉSZBEN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KÜLFÖLDI FŐVÁLLALKOZÓKKAL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VALÓSULNAK MEG;</a:t>
            </a:r>
          </a:p>
          <a:p>
            <a:pPr>
              <a:buClr>
                <a:schemeClr val="bg1"/>
              </a:buClr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ENNEK OKA A HAZAI VÁLLALKOZÁSOKBAN IS KERESENDŐ;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AZ IRODAPIAC BIZONYTALANSÁGAI A HOME OFFICE HATÁSÁRA;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A SZÁLLODAPIAC LASSÚ TELITŐDÉSE;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ÚJ LAKÁSÉPÍTÉS ? ENERGIAHATÉKONY OTTHONFELÚJÍTÁS: KOMOLY KEDVEZMÉNYEK 2024. KÖZEPÉTŐL [FORRÁS: RRF, REPowerEU: 100 MD Ft]</a:t>
            </a:r>
          </a:p>
          <a:p>
            <a:pPr>
              <a:buClr>
                <a:schemeClr val="bg1"/>
              </a:buClr>
            </a:pPr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411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02659" y="387927"/>
            <a:ext cx="10004612" cy="5940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AZ ÁLTALÁNOS SZAKMAI VÉLEKEDÉS SZERINT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2024. IGEN VÁLSÁGOS 	IDŐSZAK </a:t>
            </a:r>
            <a:r>
              <a:rPr lang="hu-HU" sz="2000" b="1" dirty="0">
                <a:latin typeface="Gill Sans MT" panose="020B0502020104020203" pitchFamily="34" charset="-18"/>
              </a:rPr>
              <a:t>LESZ A HAZAI ÉPÍTŐIPARBAN,  AZ ÉPÍTÉSI PIACON.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ÖSSZESSÉGÉBEN VANNAK JELEK, HOGY GYORSABB NÖVEKEDÉSI PÁLYÁRA ÁLLÍTANÁ VISSZA A GAZDASÁGOT A KORMÁNY,  BÁR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 MUNKAERŐ KÍNÁLATA SZŰKÖS,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 KAMATSZINT TARTÓSAN MAGAS MARAD,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AZ ÁLLAMADÓSSÁG TERHEI NŐNEK,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 KÜLSŐ FORRÁSOK ÉRKEZÉSE AKADOZIK,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LESZNEK-E MEGSZORÍTÁSOK 2024. NYARÁTÓL?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RÖVID TÁVON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MARADNAK A JELENTŐS BIZONYTALANSÁGOK.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					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ÉS HOSSZÚ TÁVON MILYEN IPARÁGI JÖVŐKÉP VÁZOLHATÓ FEL?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212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75855" y="701965"/>
            <a:ext cx="10547927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FELTÉTELEZVE, HOGY A HÁBORÚK REMÉLT MIELŐBBI LEZÁRÁSÁVAL ÉS A VÁLSÁGOK ELMÚLTÁVAL HELYREÁLL A „VILÁG RENDJE”, HOSSZÚ TÁVON PROGNOSZTIZÁLHATÓ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FONTOSABB ÁLTALÁNOS ÉPÍTÉSI TRENDEK:</a:t>
            </a:r>
          </a:p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ÁLTALÁNOS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VÁROSIASODÁSI  FOLYAMATOK: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2025-BEN MÁR  ~ 30 ÓRIÁSVÁROS (L &gt; 10 MILLIÓ FŐ) LESZ A VILÁGON, 2050-BEN A VILÁG NÉPESSÉGÉNEK 2/3 RÉSZE VÁROSOKBAN ÉL MAJD,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KÖRNYEZETTUDATOS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TELEPÜLÉSFEJLESZTÉSEK,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ÉLETCIKLUS-ELEMZÉSEN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(IS) ALAPULÓ PROJEKTFEJLESZTÉS, TERVEZÉS,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ALACSONY ENERGIAFELHASZNÁLÁSÚ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ÉPÜLETEK (KÖTELEZŐEN) ÁLTALÁNOSSÁ VÁLÁSA,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MEGLÉVŐ ÉPÜLET- ÉS ÉPÍTMÉNYÁLLOMÁNY ENERGIAHATÉKONY, KOMPLEX,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ÉRTÉKNÖVELŐ FELÚJÍTÁSA,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BONYOLULTABB, ÖSSZETETTEBB,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MŰSZAKILAG IGÉNYESEBB,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JOBB MINŐSÉGET, FENNTARTHATÓ ÜZEMELTETÉST, HOSSZABB ÉLETTARTAMOT GARANTÁLÓ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ÉPÍTÉSZETI ÉS MÉRNÖKI MEGOLDÁSOK,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367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51013" y="1010995"/>
            <a:ext cx="9966960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TOVÁBB SPECIALIZÁLÓDÓ ÉS FELÉRTÉKELŐDŐ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ÉPÍTÉSZI, MÉRNÖKI SZAKTUDÁS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EGÉSZ INGATLANFEJLESZTÉSI FOLYAMATBAN,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MEGVALÓSÍTÁSI (KIVITELEZÉSI) FOLYAMAT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KÖRNYEZET-BARÁTIBBÁ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VÁLÁSA,  AZ (EGYEDI)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ELŐREGYÁRTÁS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NÖVEKVŐ SZEREPE,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ÚJFAJTA SZERZŐDÉSES VISZONYOK,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PARTNERSÉG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KÖZREMŰKÖDŐK:  A FEJLESZTŐ (ÉPÍTTETŐ), TERVEZŐK, KIVITELEZŐ, ÜZEMELTETŐ KÖZÖTT,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TERVEZÉSI, PROJEKT- ÉS KIVITELEZÉS-SZERVEZÉSI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MÓDSZEREK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UGRÁSSZERŰ FEJLŐDÉSE (DIGITALIZÁCIÓ, PLATFORMOK, BIM STB.),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ÁLTALÁBAN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ÉPÍTŐIPAR 4.0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ÁTFOGÓ ÉS JELENTŐS FEJLŐDÉS.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EZEK A TENDENCIÁK A KÉPZETTSÉG, SZAKTUDÁS NÖVEKVŐ JELENTŐSÉGÉVEL JÁRNAK.</a:t>
            </a:r>
          </a:p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00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37673" y="1960879"/>
            <a:ext cx="9867207" cy="3023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REMÉNYEINK SZERINT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EZEN ÁLTALÁNOS FEJLŐDÉSI TENDENCIÁK MENTÉN AZ ÉPÍTŐIPAR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(A TERVEZÉS ÉS A KIVITELEZÉS,  A TELJES HÁTTÉRIPARÁVAL EGYÜTT) HOSSZÚ TÁVON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FENNTARTHATÓ FEJLŐDÉS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EGYIK MOZGATÓRUGÓJÁVÁ VÁLHAT.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564622" cy="47085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KÖVETKEZMÉNYEK: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ÉPÍTŐIPARI MEGRENDELÉSEK JELENTŐS VISSZAESÉSE, A TERMELÉS KOMOLY CSÖKKENÉSE KÖVETKEZETT BE 2008-2012. KÖZÖTT ÉS  ENNEK A DIREKT HATÁSAI 2015-IG ELHÚZÓDTAK;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EURÓPAI UNIÓ ORSZÁGAIBAN 2014 – 2015 – BEN LASSÚ, MAJD NÉMILEG GYORSULÓ ÉPÍTŐIPARI TERMELÉSNÖVEKEDÉS KEZDŐDÖTT;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DIFFERENCIÁLT NÖVEKEDÉS VOLT A VILÁG TÖBBI RÉSZÉN.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7792</Words>
  <Application>Microsoft Office PowerPoint</Application>
  <PresentationFormat>Szélesvásznú</PresentationFormat>
  <Paragraphs>1111</Paragraphs>
  <Slides>84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84</vt:i4>
      </vt:variant>
    </vt:vector>
  </HeadingPairs>
  <TitlesOfParts>
    <vt:vector size="97" baseType="lpstr">
      <vt:lpstr>Arial</vt:lpstr>
      <vt:lpstr>Avenir Next</vt:lpstr>
      <vt:lpstr>Avenir Next Ultra Light</vt:lpstr>
      <vt:lpstr>Calibri</vt:lpstr>
      <vt:lpstr>Calibri Light</vt:lpstr>
      <vt:lpstr>Corbel</vt:lpstr>
      <vt:lpstr>Gill Sans MT</vt:lpstr>
      <vt:lpstr>Roboto</vt:lpstr>
      <vt:lpstr>Segoe UI</vt:lpstr>
      <vt:lpstr>Tahoma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Wébr</dc:creator>
  <cp:lastModifiedBy>László Wébr</cp:lastModifiedBy>
  <cp:revision>195</cp:revision>
  <dcterms:created xsi:type="dcterms:W3CDTF">2022-10-07T16:33:43Z</dcterms:created>
  <dcterms:modified xsi:type="dcterms:W3CDTF">2024-05-04T12:29:36Z</dcterms:modified>
</cp:coreProperties>
</file>