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7" r:id="rId2"/>
    <p:sldId id="258" r:id="rId3"/>
    <p:sldId id="259" r:id="rId4"/>
    <p:sldId id="262" r:id="rId5"/>
    <p:sldId id="261" r:id="rId6"/>
    <p:sldId id="307" r:id="rId7"/>
    <p:sldId id="321" r:id="rId8"/>
    <p:sldId id="260" r:id="rId9"/>
    <p:sldId id="305" r:id="rId10"/>
    <p:sldId id="304" r:id="rId11"/>
    <p:sldId id="306" r:id="rId12"/>
    <p:sldId id="308" r:id="rId13"/>
    <p:sldId id="309" r:id="rId14"/>
    <p:sldId id="310" r:id="rId15"/>
    <p:sldId id="283" r:id="rId16"/>
    <p:sldId id="270" r:id="rId17"/>
    <p:sldId id="269" r:id="rId18"/>
    <p:sldId id="282" r:id="rId19"/>
    <p:sldId id="281" r:id="rId20"/>
    <p:sldId id="273" r:id="rId21"/>
    <p:sldId id="272" r:id="rId22"/>
    <p:sldId id="285" r:id="rId23"/>
    <p:sldId id="284" r:id="rId24"/>
    <p:sldId id="271" r:id="rId25"/>
    <p:sldId id="268" r:id="rId26"/>
    <p:sldId id="275" r:id="rId27"/>
    <p:sldId id="280" r:id="rId28"/>
    <p:sldId id="278" r:id="rId29"/>
    <p:sldId id="263" r:id="rId30"/>
    <p:sldId id="277" r:id="rId31"/>
    <p:sldId id="311" r:id="rId32"/>
    <p:sldId id="265" r:id="rId33"/>
    <p:sldId id="325" r:id="rId34"/>
    <p:sldId id="324" r:id="rId35"/>
    <p:sldId id="326" r:id="rId36"/>
    <p:sldId id="327" r:id="rId37"/>
    <p:sldId id="328" r:id="rId38"/>
    <p:sldId id="312" r:id="rId39"/>
    <p:sldId id="330" r:id="rId40"/>
    <p:sldId id="329" r:id="rId41"/>
    <p:sldId id="331" r:id="rId42"/>
    <p:sldId id="332" r:id="rId43"/>
    <p:sldId id="334" r:id="rId44"/>
    <p:sldId id="333" r:id="rId45"/>
    <p:sldId id="335" r:id="rId46"/>
    <p:sldId id="274" r:id="rId47"/>
    <p:sldId id="276" r:id="rId48"/>
    <p:sldId id="286" r:id="rId49"/>
    <p:sldId id="287" r:id="rId50"/>
    <p:sldId id="301" r:id="rId51"/>
    <p:sldId id="291" r:id="rId52"/>
    <p:sldId id="320" r:id="rId53"/>
    <p:sldId id="289" r:id="rId54"/>
    <p:sldId id="293" r:id="rId55"/>
    <p:sldId id="298" r:id="rId56"/>
    <p:sldId id="296" r:id="rId57"/>
    <p:sldId id="295" r:id="rId58"/>
    <p:sldId id="300" r:id="rId59"/>
    <p:sldId id="294" r:id="rId60"/>
    <p:sldId id="292" r:id="rId61"/>
    <p:sldId id="297" r:id="rId62"/>
    <p:sldId id="302" r:id="rId63"/>
    <p:sldId id="303" r:id="rId64"/>
    <p:sldId id="313" r:id="rId65"/>
    <p:sldId id="299" r:id="rId66"/>
    <p:sldId id="319" r:id="rId67"/>
    <p:sldId id="316" r:id="rId68"/>
    <p:sldId id="322" r:id="rId69"/>
    <p:sldId id="266" r:id="rId70"/>
    <p:sldId id="288" r:id="rId71"/>
    <p:sldId id="315" r:id="rId72"/>
    <p:sldId id="314" r:id="rId73"/>
    <p:sldId id="290" r:id="rId74"/>
    <p:sldId id="318" r:id="rId75"/>
    <p:sldId id="317" r:id="rId7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35855-C1E1-4162-83D5-95C829B4A8AC}" type="datetimeFigureOut">
              <a:rPr lang="hu-HU" smtClean="0"/>
              <a:t>2022. 12. 03.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11AA3-A344-4C3E-9BD3-C35540852DF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432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2D8248-82F7-9ECE-2E31-8BEF59D9C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D259BE7-7B38-1308-81DE-4E5380B9D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0958C6C-34CD-4151-9A43-EFE6AA30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637-D38C-42FE-8796-30BC485B8336}" type="datetime1">
              <a:rPr lang="hu-HU" smtClean="0"/>
              <a:t>2022. 12. 03.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4E13DB8-FC31-2140-0722-053CE43E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FC2A716-6F83-1ED7-362F-1747B317F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693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CB70A2-C1D2-AC48-7941-F32AF29B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48CE1A7-E608-AB49-D2A0-359D4FD01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421085A-D932-1F2C-0624-BE51F340E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AD79-47A7-4104-9953-33DFC4CA3A3E}" type="datetime1">
              <a:rPr lang="hu-HU" smtClean="0"/>
              <a:t>2022. 12. 03.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35751F9-728D-9EFD-E912-FE8484D7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8FBF39B-42E6-96BB-7C20-7A9ADFBD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701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2B404D5-7A33-14E8-A77B-89EFE167B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95C472E-4CD7-BD86-2F90-7C72A9190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418DF8F-7955-F468-C248-6922E417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30D8-53E2-4F20-AC98-629BC84735AD}" type="datetime1">
              <a:rPr lang="hu-HU" smtClean="0"/>
              <a:t>2022. 12. 03.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71713F-CA8C-41C8-6AE0-EA130FBA7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61D8F36-0368-B9AB-48F9-8B40CBE3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659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31826D-5097-D309-29C0-EF2B29BC7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0CA7FB-2E5F-87E2-03A1-2EAD2920B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66F8B3-E0DE-304B-6201-302010FFC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48F2-FA44-4BD4-A563-E1CB1E1E2C6B}" type="datetime1">
              <a:rPr lang="hu-HU" smtClean="0"/>
              <a:t>2022. 12. 03.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B04DE9E-3A9C-4B76-2BA7-0BB54565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4D4B079-DD40-14F5-B8DE-046CA38A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695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80C858-F657-7626-60F4-96C41172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A3FFB8-EF43-99B7-1579-FEE388E41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CCA59CB-FF04-E08D-57D4-66DDF5A1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AF24-0125-4F4B-A95A-ABA02C258C0C}" type="datetime1">
              <a:rPr lang="hu-HU" smtClean="0"/>
              <a:t>2022. 12. 03.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EB8488F-81BC-3D41-F51F-E68EB5C8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446A58-C68B-A733-1299-304BC14C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430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8B8EF4-DD35-8EF4-AD9B-996F1EE7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23BEFFA-F9E4-B447-F358-7E3B0FCD5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088E204-D1EE-87BE-468C-E3E817F6C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79BFED0-423B-49B2-FAEB-024767F8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D3DB-FA65-4BAA-BD18-1A5E6CE8BDAF}" type="datetime1">
              <a:rPr lang="hu-HU" smtClean="0"/>
              <a:t>2022. 12. 03.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AE5B847-7B62-E6DE-7E69-4AA73FC4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91175E3-C31C-0E61-7BD9-B994327B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453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2781E0-56D5-072F-26B3-6182A575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36D113C-4E4F-7417-5130-813D1B8B3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E2DAB55-BA67-93B9-FF2E-B6361EEBE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D2D5336-7FB7-B3D0-5B97-35DA02A4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BE0CEFD-83A4-67F9-FBFA-725AB4F39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0847CD5-8AA6-3024-3BE1-657B6D9A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6E1-F4B0-4C09-BB8A-21E0C34838AB}" type="datetime1">
              <a:rPr lang="hu-HU" smtClean="0"/>
              <a:t>2022. 12. 03.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3CCDFEA-2C16-2F36-3718-D0C630CF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4430392-BBCE-3D66-3CE9-E279AE33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617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3EF06D-CF55-E834-1E07-DCA76B5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B4E4AB8-1D34-3040-8D55-CB3A1C9A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EF98-EC17-42E0-A795-6CACCE889385}" type="datetime1">
              <a:rPr lang="hu-HU" smtClean="0"/>
              <a:t>2022. 12. 03.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B4ACBC6-E6C5-7001-EA8F-4DE8DE68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C6AFBA9-D353-58C1-BEA0-45134535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566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0ED13DA-C146-3F7A-0AAD-6F824AEE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2D96-3F40-4AB6-A66B-9D326D68A67D}" type="datetime1">
              <a:rPr lang="hu-HU" smtClean="0"/>
              <a:t>2022. 12. 03.</a:t>
            </a:fld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1BB253E-246B-8254-B226-945C0AF7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D7F2132-CBC0-2FBF-3E9C-DF79D1F4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628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608F3C-F539-989B-63E5-DD300045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19C502-F11A-4C90-AE90-A3788F9A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378E5BC-E96A-E3B3-114C-FEF4F3FEB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A286057-A5E5-C9A7-91C6-928F6ED9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BD78-4831-4997-8188-59C64E5E783C}" type="datetime1">
              <a:rPr lang="hu-HU" smtClean="0"/>
              <a:t>2022. 12. 03.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A8A5079-B04E-6C87-89F4-F673AD36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E6ABB67-3D00-B34A-0E48-5D02E6F2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353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BFD217-8B0D-9BF5-2D3A-BFF74948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2AABC5F-7215-D44D-8870-78F7C58AC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1C1C3B8-5157-42F1-0A1A-9C2110129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7D69AB0-9C00-50B8-585E-5410FEA48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0A7B-88C4-4278-9537-C7B76E4ED077}" type="datetime1">
              <a:rPr lang="hu-HU" smtClean="0"/>
              <a:t>2022. 12. 03.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8DB4052-E1F8-0FA4-DCFB-136CE376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66C0781-47B8-BD6F-B51C-819F3922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583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C5474A8-0241-ECEA-4F8B-C761306B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4CE154B-29D2-B5C7-0928-303F444A5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D68A19C-B24D-F6EE-B6DF-4F328BD9D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A6B9-5B8D-4C63-ADCE-D45C2C71BBE4}" type="datetime1">
              <a:rPr lang="hu-HU" smtClean="0"/>
              <a:t>2022. 12. 03.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90E14FE-36F3-D722-BEF5-F60443D26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276A433-C0CE-EEFB-512D-76B10CB43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723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k-egyesulet.h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k-egyesulet.h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3DD4428-3107-2B81-8F0E-B5B2ADAE8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" b="1124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D4FF40C4-3651-7347-B574-1184AFAD5BAA}"/>
              </a:ext>
            </a:extLst>
          </p:cNvPr>
          <p:cNvSpPr txBox="1"/>
          <p:nvPr/>
        </p:nvSpPr>
        <p:spPr>
          <a:xfrm>
            <a:off x="2397469" y="3466564"/>
            <a:ext cx="7827186" cy="217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4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WÉBER LÁSZLÓ CÍMZETES EGYETEMI DOCENS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2022. DECEMBER 6.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477818" y="2503638"/>
            <a:ext cx="9716655" cy="17543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endParaRPr kumimoji="0" lang="hu-HU" sz="36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  <a:p>
            <a:pPr algn="ctr"/>
            <a:r>
              <a:rPr kumimoji="0" lang="hu-HU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AZ ÉPÍTÉSI PIAC JELLEMZŐIRŐL</a:t>
            </a:r>
            <a:br>
              <a:rPr kumimoji="0" lang="hu-HU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hu-HU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2021 – 2022.</a:t>
            </a:r>
            <a:endParaRPr lang="hu-HU" sz="5500" dirty="0">
              <a:solidFill>
                <a:schemeClr val="bg1"/>
              </a:solidFill>
              <a:latin typeface="Avenir Next Ultra Light" panose="020B02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D96E392-30B8-1DA7-DCE3-915F1DCB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365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4" y="1128161"/>
            <a:ext cx="9272480" cy="55274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alt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alt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alt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alt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alt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2005 - 2016. - 12 ESZTENDŐ  AZ ÉPÍTŐIPARI TERMELÉS AZ EU-BAN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FORRÁS: EUROSTAT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3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10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543C4A2-17C9-C12B-C92E-6F75D7E61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54" y="489716"/>
            <a:ext cx="8860972" cy="4836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09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709549" y="1202052"/>
            <a:ext cx="10101451" cy="48474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II. VÁLSÁG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COVID 19 VILÁGJÁRVÁNY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ÉS ANNAK GAZDASÁGI HATÁSAI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JÁRVÁNYNAK MÉG NINCS VÉGE,  A HATÁSAI SZERTEÁGAZÓAK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BIZONYTALAN TENDENCIÁK, VÁRAKOZÁSOK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PIACI (ÉRTÉKESÍTÉSI) KILÁTÁSOK ROMLÁSA,  A VÁSÁRLÓERŐ CSÖKKENÉSE, AZ ÜZLETI PERSPEKTÍVÁK ERŐS SZŰKÜLÉSE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NAGYFOKÚ BEFEKTETŐI, BERUHÁZÁSI ÓVATOSSÁG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KIKÖLTEKEZETT ÁLLAMOK, SOSEM LÁTOTT KÖLTSÉGVETÉSI HIÁNYOK;  A CÉL  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„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MÉG ROSSZABB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”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ELKERÜLÉSE (VOLT)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RELATÍVE HOSSZÚ FOLYAMAT A NORMALIZÁLÓDÁS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ÚJABB HULLÁM(OK)?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64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1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895108" y="1195617"/>
            <a:ext cx="9317838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EUROSTAT, 2020. DECEMBER 16</a:t>
            </a:r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60727" y="6027753"/>
            <a:ext cx="450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12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FB6CEF8-8FDC-2FAE-EFDA-BAF6D5959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107" y="808794"/>
            <a:ext cx="7819903" cy="464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38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4" y="1128161"/>
            <a:ext cx="9207002" cy="47192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III. VÁLSÁG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UKRÁN - OROSZ HÁBORÚ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ÉS ANNAK HATÁSAI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TÖBB HÓNAPJA TART,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MÉG SEM A TÁRSADALMI, SEM A POLITIKAI, SEM A GAZDASÁGI KÖVETKEZMÉNYEI NEM MÉRHETŐK FEL, DE: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ENERGIAÁRAK, TERMELÉS-ELLÁTÁSI PROBLÉMÁK,  	NYERSANYAGHIÁNYOK, ÁLTALÁNOS INFLÁCIÓ, GLOBÁLIS 	MUNKAERŐHIÁNY, KAMATOK EMELKEDÉSE, RECESSZIÓS 	VESZÉLYEK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VAN-E MEGALAPOZOTT REMÉNY A BEFEJEZÉSÉRE, BÉKEKÖTÉSRE?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BIZONYTALANSÁG, KÉTELYEK, REMÉNYKEDÉSEK ...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285221" y="6027753"/>
            <a:ext cx="525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99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19201" y="1128161"/>
            <a:ext cx="9845964" cy="5386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FORRÁS: EUROSTAT, 2022</a:t>
            </a:r>
            <a:r>
              <a:rPr kumimoji="0" lang="hu-H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hu-HU" sz="1200" b="1">
                <a:solidFill>
                  <a:prstClr val="black"/>
                </a:solidFill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NOVEMBER 17</a:t>
            </a:r>
            <a:r>
              <a:rPr kumimoji="0" lang="hu-H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hu-H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536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14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E2674A0-35D6-F2C1-7DDE-A45F2BA0C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784412"/>
            <a:ext cx="8950036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0370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4" y="1128161"/>
            <a:ext cx="9022274" cy="46966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PRODUKCIÓ SZÁMADATOKBAN / 2021. ÉV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EURÓPAI UNIÓ	  1.602  MILLIÁRD EURÓ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USA 		               1.292  MILLIÁRD EURÓ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JAPÁN		      	     701  MILLIÁRD EURÓ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KÍNA			  1.350  MILLIÁRD EURÓ 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	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FIEC - STATISTICAL - REPORT.EU/2022.,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GLOBAL INSIGHT, KHL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0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40509" y="168527"/>
            <a:ext cx="10132291" cy="65556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UNIÓ ORSZÁGAI ÉPÍTŐIPARI TERMELÉSE, 2021.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NÉMETORSZÁG		414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FRANCIAORSZÁG        	324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OLASZORSZÁG	         	170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SPANYOLORSZÁG                   119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HOLLANDIA   		 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96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SVÉDORSZÁG	        	  58 MD 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BELGIUM						  59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LENGYELORSZÁG	                49 MD 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AUSZTRIA			  49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DÁNIA	     	 	               38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FINNORSZÁG		             	  36 MD 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ROMÁNIA                                    34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ÍRORSZÁG       	  	  27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CSEHORSZÁG                            27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PORTUGÁLIA	                            23 MD 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MAGYARORSZÁG                      15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					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FORRÁS:  FIEC - STATISTICAL - REPORT.EU/2022, KSH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55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89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0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674255" y="322813"/>
            <a:ext cx="10649527" cy="6198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UNIÓ ORSZÁGAI ÉPÍTŐIPARI TERMELÉSE, 2021.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SZLOVÁKIA                       9 MD 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GÖRÖGORSZÁG              8 MD 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LUXEMBURG				8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HORVÁTORSZÁG	      7 MD €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LITVÁNIA				      6 MD €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BULGÁRIA                        5 MD € 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SZLOVÉNIA		     4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ÉSZTORSZÁG		     4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LETTORSZÁG		     4 MD €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CIPRUS		     3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MÁLTA	                               2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UNIÓN KÍVÜLI EURÓPAI ORSZÁGOK KÖZÜL         		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TÖRÖKORSZÁG	       78 MD €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NORVÉGIA		       60 MD €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				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     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FORRÁS:  FIEC - STATISTICAL - REPORT.EU/2022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27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55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02325" y="1128161"/>
            <a:ext cx="10731179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NÉMETORSZÁG	  414	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FRANCIAORSZÁG  	  324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OLASZORSZÁG	  170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SPANYOLORSZÁG 	  119		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HOLLANDIA	    	    96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BELGIUM		    59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SVÉDORSZÁG	    58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LENGYELORSZÁG	    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AUSZTRIA		    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TÖBBI  TAGÁLLAM	  264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ÖSSZESEN     MD €   1.602		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 pitchFamily="34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                FORRÁS:  FIEC - STATISTICAL - REPORT.EU/2022,. KSH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BENNE MAGYARORSZÁG: 15 MD € [A "RANGSORBAN" A 16/27. HELYEN]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18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685849B-2E0F-7679-F5A0-E2421DC8D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018" y="1122216"/>
            <a:ext cx="5652656" cy="362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890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33451" y="1128160"/>
            <a:ext cx="10439399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hu-HU" sz="20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AZ ÉPÍTŐIPARI TERMELÉS VOLUMENÉNEK </a:t>
            </a:r>
          </a:p>
          <a:p>
            <a:pPr algn="ctr"/>
            <a:r>
              <a:rPr lang="hu-HU" sz="20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VÁLTOZÁSA AZ ELŐZŐ ÉVHEZ KÉPEST</a:t>
            </a:r>
          </a:p>
          <a:p>
            <a:pPr algn="ctr"/>
            <a:endParaRPr lang="hu-HU" sz="12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algn="r"/>
            <a:r>
              <a:rPr lang="hu-HU" sz="12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FORRÁS: HELYZETKÉP AZ ÉPÍTŐIPARRÓL, 2021. - KSH, 2022.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19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E625DFB-912F-4562-93E7-0D6D5E526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37548"/>
            <a:ext cx="107442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27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0" y="0"/>
            <a:ext cx="12193609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874982" y="1828800"/>
            <a:ext cx="9227127" cy="36317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MIVEL FOGLALKOZUNK ?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ÉPÍTÉSI PIAC FOGALMA,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KITEKINTÉS A MAI NEMZETKÖZI ÉPÍTÉSI PIACRA,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MAI MAGYARORSZÁGI ÉPÍTÉSI PIAC JELLEMZŐI,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NÉMI PIACI PROGNÓZIS, ÁLTALÁNOS SZAKMAI </a:t>
            </a:r>
            <a:r>
              <a:rPr lang="hu-HU" sz="2000" b="1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TENDENCIÁK FELVÁZOLÁSA.</a:t>
            </a: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</a:t>
            </a:fld>
            <a:endParaRPr lang="hu-HU" b="1" dirty="0">
              <a:solidFill>
                <a:srgbClr val="1D405A"/>
              </a:solidFill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5554C05-FBA7-5860-FAA3-06754ABE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8797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71419" y="914401"/>
            <a:ext cx="10538690" cy="49121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LEGJELENTŐSEBB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EURÓPAI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ÉPĺTŐIPARI CÉGEK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2021.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1.   VINCI (francia)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		 49,4 MD €  =  14.679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VILÁGRANGLISTA 8.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												      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~ 3,3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x Magyarország)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2.   BOUYGUES (francia)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37,6 MD €   = 11.870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VILÁGRANGLISTA 10.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											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~ 2,5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x Magyarország)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3.   GRUPO ACS (spanyol)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27,8 MD €   = 11.799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VILÁGRANGLISTA 12.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4.   EIFFAGE (francia)		 18,8 MD €  =	 5.549 MD Ft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17.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5.   STRABAG (osztrák)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16,1  MD €  =    5.408 MD Ft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VILÁGRANGLISTA 19.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								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	(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~ 1,1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x Magyarország) 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6.   SKANSKA (svéd)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 	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14,3  MD €  =    5.021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VILÁGRANGLISTA 21. 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											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 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FORRÁS: ENR Engineering News-Record, 2022. szeptember; GPoC 2021 (Global Powers of Construction), Deloitte, 2022. </a:t>
            </a:r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53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20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70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42110" y="1128161"/>
            <a:ext cx="9947564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LEGJELENTŐSEBB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AMERIKAI EGYESÜLT ÁLLAMOKBELI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ÉPÍTŐIPARI CÉGEK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2021.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1.   DR. HORTON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14.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    2.   LENNAR CORP.	                      	   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15.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3.   JACOBS ENGINEERING                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24.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    4.   PULTEGROUP		 	   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27.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5.   AECOM   	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30.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6.   FLUOR CORP.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33.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ENR Engineering News-Record, 2022. szeptember; GPoC 2021 (Global Powers of Construction), Deloitte, 2022.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54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6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80656" y="1016001"/>
            <a:ext cx="10317018" cy="50660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LEGJELENTŐSEBB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JAPÁN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ÉPÍTŐIPARI CÉGEK,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2021.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1.     DAIWA HOUSE INDUSTRY CO.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11.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2.     SEKISUI HOUSE 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16.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3.     KAJIMA CORP. 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20.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4.     OBAYASHI CORP.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22.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5.     DAITO TRUST CONSTRUCTION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25.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    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  6.     TAISEI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CORP.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		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26.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		</a:t>
            </a: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FORRÁS: ENR Engineering News-Record, 2022. szeptember;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GPoC 20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Global Powers of Construction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Deloitte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, 2022.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22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00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58983" y="1128161"/>
            <a:ext cx="11174522" cy="4744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LEGJELENTŐSEBB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KÍNAI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ÉPÍTŐIPARI CÉGEK,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2020.</a:t>
            </a:r>
          </a:p>
          <a:p>
            <a:pPr marL="3429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1" indent="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1.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CHINA STATE CONSTRUCTION ENG’G CORP.  LTD.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1.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2.    CHINA RAILWAY GROUP LTD.</a:t>
            </a:r>
            <a:r>
              <a:rPr kumimoji="0" lang="hu-HU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</a:t>
            </a:r>
            <a:r>
              <a:rPr kumimoji="0" lang="hu-HU" sz="1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2.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3.    CHINA RAILWAY CONSTRUCTION CORP. LTD.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3. 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4.    CHINA COMMUNICATIONS CONST. GROUP LTD. 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4.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5.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CHINA METALLURGICAL GROUP CORP.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5.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6.    POWER CONSTRUCTION CORP.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6.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									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			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FORRÁS: ENR Engineering News-Record, 2022. szeptember;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GPoC 20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Global Powers of Construction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Deloitte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, 2022.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52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0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02690" y="886691"/>
            <a:ext cx="9310255" cy="43777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MIVEL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FOGLALKOZUNK ?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ÉPÍTÉSI PIAC FOGALMA,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KITEKINTÉS A MAI NEMZETKÖZI ÉPÍTÉSI PIACRA,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MAI MAGYARORSZÁGI ÉPÍTÉSI PIAC JELLEMZŐI,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NÉMI PIACI PROGNÓZIS, ÁLTALÁNOS SZAKMAI </a:t>
            </a:r>
            <a:r>
              <a:rPr lang="hu-HU" sz="2000" b="1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TENDENCIÁK FELVÁZOLÁSA.</a:t>
            </a: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55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17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8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571625" y="1128161"/>
            <a:ext cx="10039350" cy="49059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TÉNYEK: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MAGYARORSZÁGI ADATOK, 2021.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2021. ÉVI BRUTTÓ HAZAI TERMÉK ÖSSZEGE: 55.257 MILLIÁRD FORINT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2021. ÉVI ÉPĺTŐIPARI TERMELÉS:  5.331 MILLIÁRD FORINT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ÉPÍTŐIPAR HELYZETE A NEMZETGAZDASÁGBAN: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A BRUTTÓ HOZZÁADOTT ÉRTÉKBŐL 		    6,3 %   (EU-ÁTLAG: 5,6 %)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A FOGLALKOZTATOTTAK SZÁMÁBÓL 		    8,0 %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A REGISZTRÁLT VÁLLALKOZÁSOK SZÁMÁBÓL    7,0 %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Aharoni" panose="02010803020104030203" pitchFamily="2" charset="-79"/>
              </a:rPr>
              <a:t>FORRÁSOK: MAGYAR STATISZTIKAI ZSEBKÖNYV, 2021. - KSH, 2022.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Aharoni" panose="02010803020104030203" pitchFamily="2" charset="-79"/>
              </a:rPr>
              <a:t>	</a:t>
            </a:r>
            <a:r>
              <a:rPr lang="hu-HU" sz="1200" b="1" dirty="0">
                <a:latin typeface="Gill Sans MT" panose="020B0502020104020203"/>
                <a:ea typeface="Verdana" panose="020B0604030504040204" pitchFamily="34" charset="0"/>
                <a:cs typeface="Aharoni" panose="02010803020104030203" pitchFamily="2" charset="-79"/>
              </a:rPr>
              <a:t>         </a:t>
            </a:r>
            <a:r>
              <a:rPr lang="hu-HU" sz="1200" b="1" dirty="0">
                <a:latin typeface="Gill Sans MT" panose="020B0502020104020203" pitchFamily="34" charset="-18"/>
                <a:cs typeface="Aharoni" panose="02010803020104030203" pitchFamily="2" charset="-79"/>
              </a:rPr>
              <a:t>HELYZETKÉP AZ ÉPÍTŐIPARRÓL, 2021. - KSH, 2022.</a:t>
            </a:r>
            <a:endParaRPr lang="hu-HU" sz="1200" dirty="0"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45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5" t="602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727200" y="572659"/>
            <a:ext cx="9769476" cy="5792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PRODUKCIÓ ÖSSZEGE (FOLYÓ ÁRON):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2006-BAN    2.205 MD Ft,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          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2012 - BEN   1.604,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2013 - BAN   1.775,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2014 - BEN   2.056,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2015 - BEN   2.172,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2016 - BAN   1.813 MD Ft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2017 - BEN   2.492 MD Ft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2018 - BAN   3.321 MD Ft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2019 - BEN   4.382 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30 % ÉVES SZINTŰ NÖVEKEDÉS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2020 - BAN   4.240 MD Ft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2021 - BEN    5.331 MD Ft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MAGYAR STATISZTIKAI ZSEBKÖNYV 2021; KSH, 2022., ILLETVE KSH GYORSTÁJ. 2022. 10. 14.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84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3" y="1128161"/>
            <a:ext cx="1010145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u-HU" sz="2000" dirty="0">
                <a:solidFill>
                  <a:srgbClr val="1F3F57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Szöveg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27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Tartalom helye 3">
            <a:extLst>
              <a:ext uri="{FF2B5EF4-FFF2-40B4-BE49-F238E27FC236}">
                <a16:creationId xmlns:a16="http://schemas.microsoft.com/office/drawing/2014/main" id="{4A03F602-AB7C-9A51-838A-47D0053EC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7" t="1672" r="910"/>
          <a:stretch/>
        </p:blipFill>
        <p:spPr>
          <a:xfrm>
            <a:off x="1314864" y="419605"/>
            <a:ext cx="9741064" cy="5500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639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28267" y="632861"/>
            <a:ext cx="10360169" cy="61247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ctr"/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algn="ctr"/>
            <a:r>
              <a:rPr lang="hu-HU" sz="20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AZ ÉPÍTŐIPARI TERMELÉS TRENDJE (2015 = 100 %)</a:t>
            </a:r>
          </a:p>
          <a:p>
            <a:pPr algn="ctr"/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Aharoni" panose="02010803020104030203" pitchFamily="2" charset="-79"/>
              </a:rPr>
              <a:t>FORRÁS: HELYZETKÉP AZ ÉPÍTŐIPARRÓL, 2021. - KSH, 2022.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1F3F57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Aharoni" panose="02010803020104030203" pitchFamily="2" charset="-79"/>
            </a:endParaRPr>
          </a:p>
          <a:p>
            <a:pPr algn="ct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28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E003C2A-41FA-2535-6259-CD9BC4960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267" y="873007"/>
            <a:ext cx="10230860" cy="439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297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52945" y="1128161"/>
            <a:ext cx="10980559" cy="5324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hu-HU" sz="12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FORRÁS: KSH GYORSTÁJÉKOZTATÓ - ÉPÍTŐIPAR, 2022. NOVEMBER 14.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536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29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116B54D-A500-2859-D57A-CB62D446C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70" y="832597"/>
            <a:ext cx="10548860" cy="4554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121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6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809750" y="914405"/>
            <a:ext cx="9477375" cy="50215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 FOGALMA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ÁLTALÁNOS KÖZGAZDASÁGI ÉRTELEMBEN (PAUL SAMUELSON, 1998.)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PIAC  AZ A MECHANIZMUS,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AMELY RÉVÉN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KERESLET, AZAZ A VÁSÁRLÓK ÉS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KÍNÁLAT, AZAZ AZ ELADÓK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KÖLCSÖNHATÁSRA LÉPNEK EGYMÁSSAL, MELYNEK SORÁN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TERMÉKEK ÉS A SZOLGÁLTATÁSOK ADOTT MENNYISÉGHEZ ÉS MINŐSÉGHEZ RENDELT ÁRÁT MEGHATÁROZZÁK, MAJD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AZOK GAZDÁT CSERÉLNEK.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PIACNAK AZ ÉPÍTŐIPARI TERMELÉS SAJÁTOSSÁGAIBÓL FAKADÓAN SPECIÁLIS VONÁSAI IS VANNAK.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5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8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09675" y="460915"/>
            <a:ext cx="10487025" cy="550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ELMÚLT 15 ÉVBEN AZ ÉPÍTŐIPARI TERMELÉS VÁLTOZÁSAIT SOK TÉNYEZŐ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BEFOLYÁSOLTA, NEM CSAK A GAZDASÁG VALÓS IGÉNYEI: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VÁLSÁGOK,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ÁLLAMI KÖLTSÉGVETÉSI POLITIKA,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LAKÁS-ÉS CSALÁDPOLITIKA,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EU-TÁMOGATÁSI RENDSZEREK CIKLIKUSSÁGA STB.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ÍGY  SOK ESETBEN KVÁZI "MESTERSÉGES" FELFUTTATÁSOK ÉS VISSZAFOGÁSOK / VISSZAESÉSEK KÖVETIK, KÖVETTÉK EGYMÁST.</a:t>
            </a: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30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00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4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09676" y="460915"/>
            <a:ext cx="10287000" cy="56015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EZ A „HULLÁMZÁS” SZINTE KÖVETHETETLEN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ÉPÍTÉSI - TERMELÉSI  KAPACITÁSOKKAL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TORZULNAK A CÉGEK, ROMLIK A TELJESÍTŐKÉPESSÉGÜK, HATÉKONYSÁGUK, JELENTŐS A SZAKEMBERHIÁNY STB. (ELVÁNDORLÁS, SZAKKÉPZÉSI HIÁNYOSSÁGOK STB.)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KÁROS KÖVETKEZMÉNYEK: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MINŐSÉGI ROMLÁS, ÁRROBBANÁS, HATÁRIDŐCSÚSZÁS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JÓ KÖVETKEZMÉNYEK: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TECHNOLÓGIAI FEJLESZTÉS KIKÉNYSZERÍTÉSE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</a:rPr>
              <a:t>VÁRATLAN ÚJABB NEHÉZSÉGEK 2022-BEN: 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ANYAGELLÁTÁSI GONDOK,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ELSZÁLLÓ INFLÁCIÓ</a:t>
            </a:r>
            <a:r>
              <a:rPr lang="hu-HU" sz="2000" b="1" dirty="0">
                <a:solidFill>
                  <a:schemeClr val="bg1"/>
                </a:solidFill>
                <a:latin typeface="Gill Sans MT" panose="020B0502020104020203"/>
              </a:rPr>
              <a:t> </a:t>
            </a:r>
            <a:r>
              <a:rPr lang="hu-HU" sz="2000" b="1" dirty="0">
                <a:latin typeface="Gill Sans MT" panose="020B0502020104020203"/>
              </a:rPr>
              <a:t>[</a:t>
            </a:r>
            <a:r>
              <a:rPr lang="hu-HU" sz="2000" b="1" dirty="0">
                <a:latin typeface="Gill Sans MT" panose="020B0502020104020203"/>
                <a:sym typeface="Wingdings" panose="05000000000000000000" pitchFamily="2" charset="2"/>
              </a:rPr>
              <a:t></a:t>
            </a:r>
            <a:r>
              <a:rPr lang="hu-HU" sz="2000" b="1" dirty="0">
                <a:latin typeface="Gill Sans MT" panose="020B0502020104020203"/>
              </a:rPr>
              <a:t>ANYAGOK, SZERKEZETEK, MUNKABÉR, REZSI, FUVAR]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57745" y="655783"/>
            <a:ext cx="9818255" cy="61380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r>
              <a:rPr lang="hu-HU" sz="2000" b="1" dirty="0">
                <a:solidFill>
                  <a:srgbClr val="333333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KIK PRODUKÁLTÁK EZT AZ ÉPÍTŐIPARI TERMELÉST?</a:t>
            </a:r>
          </a:p>
          <a:p>
            <a:r>
              <a:rPr lang="hu-HU" sz="2000" b="1" dirty="0">
                <a:solidFill>
                  <a:srgbClr val="333333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ÉPÍTŐIPARRA, ÉPÍTÉSI PIACRA VONATKOZÓAN TELJES KÖRŰ ADATOK 2021.  ÉVRŐL VANNAK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EZEKET HASZNÁLJUK A TOVÁBBIAKBAN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MILYEN CÉGEK VÉGEZTÉK EZEKET A MUNKÁKAT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REGISZTRÁLT ÉPĺTŐIPARI VÁLLALKOZÁSOK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		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SZÁMA 2021. ÉV VÉGÉN:    140.374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EBBŐL MŰKÖDŐ VÁLLALKOZÁS:	     ~ 110.000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AZ MKIK ÁLTAL NYILVÁNTARTOTT:     	     ~   90.000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 MAGYAR STATISZTIKAI ZSEBKÖNYV, 2021. – KSH, 2022., ÉVOSz</a:t>
            </a:r>
            <a:endParaRPr lang="hu-HU" sz="1600" b="1" dirty="0"/>
          </a:p>
          <a:p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32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22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05165" y="277091"/>
            <a:ext cx="10270836" cy="63237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AZ ÉPÍTŐIPARI VÁLLALKOZÁSOK SZÁMA GAZDÁLKODÁSI FORMÁK SZERINT	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EGYÉNI VÁLLALKOZÓ				78.716</a:t>
            </a:r>
          </a:p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TÁRSAS VÁLLALKOZÁS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BETÉTI TÁRSASÁG			  	  8.372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KORLÁTOLT FELELŐSSÉGŰ TÁRSASÁG		52.146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RÉSZVÉNYTÁRSASÁG				      460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ÖSSZESEN		140.374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VÁLLALKOZÁS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LÉTSZÁM-KATEGÓRIÁK SZERINT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 TÁRSAS VÁLLALKOZÁSOKBÓL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 - 9 FŐS LÉTSZÁMÚ				56.332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10 - 49 FŐS						  4.314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50 - 249 FŐS					     314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250 ÉS ANNÁL TÖBB FŐS				       18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MAGYAR STATISZTIKAI ZSEBKÖNYV 2021. - KSH, 2022.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62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73017" y="1128161"/>
            <a:ext cx="9975273" cy="510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AZ ÉPÍTŐIPARI VÁLLALKOZÁSOK SZÁMA AZ ELŐZŐ DIAKÉPRŐL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EGYÉNI VÁLLALKOZÓ					76.718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1 - 9 FŐS TÁRSAS VÁLLALKOZÁS				56.332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1 - 9 FŐS ÉPÍTŐIPARI VÁLLALKOZÁS ÖSSZESEN	            133.050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AZ ÖSSZES ÉPÍTŐIPARI VÁLLALKOZÁS SZÁMA	            140.374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endParaRPr lang="hu-HU" sz="2000" b="1" dirty="0">
              <a:solidFill>
                <a:srgbClr val="C00000"/>
              </a:solidFill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 VÁLLALKOZÁSOK 94,8 SZÁZALÉKA KEVESEBB,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MINT 10 FŐVEL RENDELKEZIK!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HATÉKONYSÁG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  TERMELÉKENYSÉG</a:t>
            </a:r>
            <a:r>
              <a:rPr lang="hu-HU" sz="2000" b="1" dirty="0">
                <a:solidFill>
                  <a:srgbClr val="C00000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  INNOVÁCIÓ</a:t>
            </a:r>
            <a:r>
              <a:rPr lang="hu-HU" sz="2000" b="1" dirty="0">
                <a:solidFill>
                  <a:srgbClr val="C00000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50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23636" y="460915"/>
            <a:ext cx="10224655" cy="59370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7000"/>
              </a:lnSpc>
            </a:pPr>
            <a:r>
              <a:rPr lang="hu-HU" sz="2000" b="1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AZ ÉPÍTŐIPARBAN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FOGLALKOZTATOTTAK</a:t>
            </a:r>
            <a:r>
              <a:rPr lang="hu-HU" sz="2000" b="1" dirty="0">
                <a:solidFill>
                  <a:srgbClr val="C00000"/>
                </a:solidFill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SZÁMA: 378.300 FŐ [+ 3,5 % ÉV/ÉV]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NAGY PROBLÉMA: 2012-15. KÖZÖTT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ELHAGYTÁK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AZ IPARÁGAT A JÓ SZAKEMBEREK,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2017-TŐL ELSŐSORBAN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SZAKKÉPZETLENEK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JÖTTEK  / JÖNNEK A HELYÜKRE.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ALKALMAZÁSBAN ÁLLÓK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LÉTSZÁMA: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166.900 FŐ [+ 6,2 % ÉV/ÉV]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ALKALMAZÁSBAN </a:t>
            </a:r>
            <a:r>
              <a:rPr lang="hu-HU" sz="2000" b="1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ÁLLÓK </a:t>
            </a: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ÁTLAGKERESETE  </a:t>
            </a:r>
            <a:r>
              <a:rPr lang="hu-HU" sz="2000" b="1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BRUTTÓ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349.636 Ft / </a:t>
            </a:r>
            <a:r>
              <a:rPr lang="hu-HU" sz="2000" b="1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HÓ VOLT; EZ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9 %-OS NÖVEKEDÉS 2020-HOZ KÉPEST,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ÁM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NEMZETGAZDASÁGI ÁTLAGHOZ (BRUTTÓ 458.381 Ft / HÓ) </a:t>
            </a:r>
            <a:r>
              <a:rPr lang="hu-HU" sz="2000" b="1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KÉPEST 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24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%-KAL ALACSONYABB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FEKETE FOGLALKOZTATÁS: AZ ELLENŐRZÉSEK ALAPJÁN A LEGNAGYOBB ARÁNYÚ A NEMZETGAZDASÁGI ÁGAK KÖZÖTT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                         FORRÁSOK: HELYZETKÉP AZ ÉPÍTŐIPARRÓL, 2021.; KSH, 2022.; MAGYAR STATISZTIKAI ZSEBKÖNYV 2021., KSH, 2022.</a:t>
            </a:r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24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89891" y="803563"/>
            <a:ext cx="10058400" cy="54845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FONTOS  ÉPÍTÉSI PIACI TÉNYEZŐ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ÁRAK ALAKULÁSA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KSH ADATAI SZERINT AZ ÉPÍTŐIPARI TERMELŐI ÁRINDEX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2021. ÉVBEN ÖSSZESEN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11,4 % VOLT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EZEN BELÜL AZ ÉPÜLETEK ÉPÍTÉSE ALÁGAZATBAN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12,7 %,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AZ EGYÉB ÉPÍTMÉNYEKRE (INFRASTUKTÚRA) VONATKOZÓAN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8,7 %;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333333"/>
                </a:solidFill>
                <a:latin typeface="Gill Sans MT" panose="020B0502020104020203" pitchFamily="34" charset="-18"/>
              </a:rPr>
              <a:t>2022. III. NEGYEDÉVBEN (JANUÁR - SZEPTEMBER)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26,2 % VOLT,  </a:t>
            </a:r>
          </a:p>
          <a:p>
            <a:pPr algn="l"/>
            <a:r>
              <a:rPr lang="hu-HU" sz="2000" b="1" dirty="0">
                <a:solidFill>
                  <a:srgbClr val="333333"/>
                </a:solidFill>
                <a:latin typeface="Gill Sans MT" panose="020B0502020104020203" pitchFamily="34" charset="-18"/>
              </a:rPr>
              <a:t>     EZEN BELÜL AZ ÉPÜLETEK ÉPÍTÉSE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27,7 %</a:t>
            </a:r>
            <a:r>
              <a:rPr lang="hu-HU" sz="2000" b="1" dirty="0">
                <a:solidFill>
                  <a:srgbClr val="333333"/>
                </a:solidFill>
                <a:latin typeface="Gill Sans MT" panose="020B0502020104020203" pitchFamily="34" charset="-18"/>
              </a:rPr>
              <a:t> ÉV / ÉV,</a:t>
            </a:r>
          </a:p>
          <a:p>
            <a:pPr algn="l">
              <a:buClr>
                <a:schemeClr val="bg1"/>
              </a:buClr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     AZ EGYÉB ÉPÍTMÉNYEK ÉPÍTÉSE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19 %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 ÉV/ÉV ÁREMELKEDÉSSEL JÁRT.</a:t>
            </a: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 SZEREPLŐI (ÉPÍTTETŐK, KIVITELEZŐK) ENNÉL NAGYOBB MÉRTÉKET ÉRZÉKELTEK ÉS AZ INFLÁCIÓS VÁRAKOZÁSOK NEM CSÖKKENNEK.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MAGYAR STATISZTIKAI ZSEBKÖNYV 2021; KSH, 2022., ILLETVE KSH GYORSTÁJ.  2022. NOVEMBER 14.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81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89890" y="803563"/>
            <a:ext cx="10141527" cy="5152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FONTOS  ÉPÍTÉSI PIACI TÉNYEZŐ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ÁRAK ALAKULÁSA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MIÉRT VANNAK EZEK A SZOKATLANUL NAGY ÁREMELKEDÉSEK?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ELLÁTÁSI FORRÁSOK ÉS LÁNCOK PROBLÉMÁI (COVID-HATÁSOK, LOGISZTIKAI GONDOK, KONTÉNER-HIÁNY STB.),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HIÁNYZÓ TERMÉKEK (ÉPÍTÉSI FA,  ACÉL, ALUMÍNIUM, MŰGYANTÁK STB.),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ENERGIAPIACI ÁRAK TÖBBSZÖRÖSÉRE UGRÁSA (CEMENT,  ÉGETETT TERMÉKEK STB.),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DEVIZAÁRFOLYAMOK VÁLTOZÁSA, A FORINT LEÉRTÉKELŐDÉSE,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MAGYARORSZÁGI ÁLTALÁNOS INFLÁCIÓ </a:t>
            </a: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BÉREMELKEDÉSEK.</a:t>
            </a:r>
            <a:endParaRPr lang="hu-HU" sz="2000" b="1" dirty="0">
              <a:solidFill>
                <a:srgbClr val="000000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MAGYAR STATISZTIKAI ZSEBKÖNYV 2020; KSH, 2021., ILLETVE KSH GYORSTÁJ.  2022. 03. 16.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ÉS https://www.ksh.hu/stadat_files/ara/hu/ara0061.html </a:t>
            </a: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20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513841" y="1036721"/>
            <a:ext cx="9895839" cy="5050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 HAZAI ÉPÍTÉSI PIAC 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MEGHATÁROZÓ FORRÁSA</a:t>
            </a:r>
            <a:endParaRPr lang="hu-HU" sz="2000" b="1" dirty="0">
              <a:solidFill>
                <a:prstClr val="black"/>
              </a:solidFill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AZ EURÓPAI UNIÓ FEJLESZTÉSI CÉLÚ TÁMOGATÁSI RENDSZERE,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AMELY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REMÉLHETŐLEG A 2021 - 2027. ÉVEK EU-KÖLTSÉGVETÉSI IDŐSZAKÁBAN IS DÖNTŐ LESZ AZ ÉPÍTŐIPAR MEGRENDELÉSEIT ILLETŐEN.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ELVI ALAPJA: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UNIÓ FONTOS CÉLKITŰZÉSE SEGÍTENI AZ ELMARADOTT TAGÁLLAMOK ÉS TÉRSÉGEK TÁRSADALMI-GAZDASÁGI FELZÁRKÓZTATÁSÁT; ENNEK ÉRDEKÉBEN A KÖZÖS KÖLTSÉGVETÉSBŐL A TAGÁLLAMOK, ILLETVE AZOK RÉGIÓI - FEJLETTSÉGI SZINTJÜKTŐL FÜGGŐEN - JELENTŐS STRUKTURÁLIS ÉS KOHÉZIÓS TÁMOGATÁSOKAT KAPNAK.</a:t>
            </a:r>
            <a:endParaRPr lang="hu-HU" sz="2000" b="1">
              <a:solidFill>
                <a:prstClr val="black"/>
              </a:solidFill>
              <a:latin typeface="Gill Sans MT" panose="020B0502020104020203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38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37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86691" y="674255"/>
            <a:ext cx="10522989" cy="60728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JELENTŐS STRUKTURÁLIS ÉS KOHÉZIÓS TÁMOGATÁSOK (MFF):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NÉGY STRUKTURÁLIS ALAP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REGIONÁLIS FEJLESZTÉSI ALAP (ERFA),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SZOCIÁLIS ALAP (ESZA),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MEZŐGAZDASÁGI ORIENTÁCIÓS ÉS GARANCIA ALAP,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HALÁSZATI ORIENTÁCIÓS ALAP,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EGY </a:t>
            </a: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KOHÉZIÓS ALAP </a:t>
            </a:r>
            <a:r>
              <a:rPr lang="hu-HU" sz="2000" b="1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(KÖRNYEZETVÉDELEM, KÖZLEKEDÉS).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>
              <a:solidFill>
                <a:prstClr val="black"/>
              </a:solidFill>
              <a:latin typeface="Gill Sans MT" panose="020B0502020104020203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>
                <a:solidFill>
                  <a:prstClr val="black"/>
                </a:solidFill>
                <a:latin typeface="Gill Sans MT" panose="020B0502020104020203"/>
              </a:rPr>
              <a:t>MAGYARORSZÁG EZEKBŐL A FORRÁSOKBÓL (ÁRFOLYAMOKTÓL FÜGGŐEN)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2008 - 2013. KÖZÖTT 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8.200 MILLIÁRD Ft,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>
                <a:solidFill>
                  <a:prstClr val="black"/>
                </a:solidFill>
                <a:latin typeface="Gill Sans MT" panose="020B0502020104020203"/>
              </a:rPr>
              <a:t>2014 - 2021. KÖZÖTT 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8.000 MILLIÁRD Ft ÖSSZEGEKHEZ JUTOTT / JUT;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>
                <a:solidFill>
                  <a:prstClr val="black"/>
                </a:solidFill>
                <a:latin typeface="Gill Sans MT" panose="020B0502020104020203"/>
              </a:rPr>
              <a:t>2021 - 2027. KÖZÖTT 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8.600 MILLIÁRD Ft,  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</a:rPr>
              <a:t>AZAZ 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</a:rPr>
              <a:t>~ 21 MILLIÁRD EURO 								Ö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</a:rPr>
              <a:t>SSZEGHEZ TERVEZ JUTNI.</a:t>
            </a:r>
          </a:p>
          <a:p>
            <a:pPr>
              <a:lnSpc>
                <a:spcPct val="107000"/>
              </a:lnSpc>
              <a:spcBef>
                <a:spcPct val="20000"/>
              </a:spcBef>
              <a:defRPr/>
            </a:pPr>
            <a:endParaRPr kumimoji="0" lang="hu-H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>
              <a:lnSpc>
                <a:spcPct val="107000"/>
              </a:lnSpc>
              <a:spcBef>
                <a:spcPct val="20000"/>
              </a:spcBef>
              <a:defRPr/>
            </a:pP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[EZEKET AZ ÖSSZEGEKET KIEGÉSZÍTIK A KÖTELEZŐ HAZAI ÖNRÉSZEK]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39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1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14425" y="962027"/>
            <a:ext cx="10506075" cy="52184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ÉPÍTÉSI PIAC SZEREPLŐI: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		                  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A VÁSÁRLÓ =  A MEGRENDELŐ  (ÉPÍTTETŐ),  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  	AZ ELADÓ    =  AZ ÉPÍTŐIPARI VÁLLALKOZÓ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(KIVITELEZŐ, VAGY TERVEZŐ + KIVITELEZŐ EGYÜTT);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PIACOT AZ „ÁRUCSERE” NAGYSÁGÁVAL MÉRIK; 				MIVEL AZ ÉPÍTŐIPAR MINDIG MEGRENDELÉSRE TERMEL, 			A PÉNZBEN KIFEJEZETT ÁRUCSERE = ÉPÍTŐIPARI TERMELÉS,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EZÉRT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 NAGYSÁGA =  AZ ÉPÍTŐIPARI TERMELÉS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ADOTT 	IDŐSZAKBAN; 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 IGEN NAGYMÉRETŰ ÉS KITERJEDT;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NEMZETGAZDASÁGOKBAN KOMOLY SÚLYT KÉPVISEL ÉS BIZONYOS 	INDIKÁTOR SZEREPET IS BETÖLT;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89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25237" y="822037"/>
            <a:ext cx="10384444" cy="59154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u-HU" sz="2000" b="1">
                <a:latin typeface="Gill Sans MT" panose="020B0502020104020203" pitchFamily="34" charset="-18"/>
              </a:rPr>
              <a:t>AZ EU 2021 – 2027. ÉVEK KÖZÖTTI PROGRAMOZÁSI IDŐSZAKÁRA 	MEGFOGALMAZOTT  </a:t>
            </a: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ÖT SZAKPOLITIKAI CÉLKITŰZÉSE:</a:t>
            </a:r>
          </a:p>
          <a:p>
            <a:endParaRPr lang="hu-HU" sz="2000" b="1">
              <a:solidFill>
                <a:srgbClr val="C00000"/>
              </a:solidFill>
              <a:latin typeface="Gill Sans MT" panose="020B050202010402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INTELLIGENSEBB, INNOVATÍVABB EURÓPA </a:t>
            </a:r>
            <a:r>
              <a:rPr lang="hu-HU" sz="2000" b="1">
                <a:latin typeface="Gill Sans MT" panose="020B0502020104020203" pitchFamily="34" charset="-18"/>
              </a:rPr>
              <a:t>(AZAZ INNOVÁCIÓ, K + F, FEJLETT TECHNOLÓGIÁK, IPARI ÁTALAKULÁS, DIGITALIZÁCIÓ),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KARBONSZEGÉNY ÉS ZÖLDEBB EURÓPA </a:t>
            </a:r>
            <a:r>
              <a:rPr lang="hu-HU" sz="2000" b="1">
                <a:latin typeface="Gill Sans MT" panose="020B0502020104020203" pitchFamily="34" charset="-18"/>
              </a:rPr>
              <a:t>(AZAZ ENERGIAHATÉKONYSÁG, FENNTARTHATÓ VÍZ- ÉS HULLADÉKGAZDÁLKODÁS, A TERMÉSZETI KATASZTRÓFÁKRA VALÓ FELKÉSZÜLÉS ÉS VÉDEKEZŐKÉPESSÉG, KLÍMAVÉDELEM),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JOBBAN ÖSSZEKAPCSOLT EURÓPA </a:t>
            </a:r>
            <a:r>
              <a:rPr lang="hu-HU" sz="2000" b="1">
                <a:latin typeface="Gill Sans MT" panose="020B0502020104020203" pitchFamily="34" charset="-18"/>
              </a:rPr>
              <a:t>(AZAZ TRANSZEURÓPAI KÖZLEKEDÉSI PÁLYÁK: ÚT, VASÚT, VÍZI ÚT, KERÉKPÁRÚT),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SZOCIÁLISABB EURÓPA </a:t>
            </a:r>
            <a:r>
              <a:rPr lang="hu-HU" sz="2000" b="1">
                <a:latin typeface="Gill Sans MT" panose="020B0502020104020203" pitchFamily="34" charset="-18"/>
              </a:rPr>
              <a:t>(AZAZ MUNKAPIACI SZEMPONTBÓL RELEVÁNS KÉPZÉSEK, OKTATÁS, EGÉSZSÉGÜGYI SZOLGÁLTATÁSOK, JOBB FOGLALKOZTATOTTSÁG),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A POLGÁROKHOZ KÖZELEBB ÁLLÓ EURÓPA </a:t>
            </a:r>
            <a:r>
              <a:rPr lang="hu-HU" sz="2000" b="1">
                <a:latin typeface="Gill Sans MT" panose="020B0502020104020203" pitchFamily="34" charset="-18"/>
              </a:rPr>
              <a:t>(AZAZ A MINDENNAPOKAT SEGÍTŐ SZOCIÁLIS, GAZDASÁGI, KULTURÁLIS, KÖRNYEZETVÉDELMI FEJLESZTÉSEK).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dirty="0">
              <a:solidFill>
                <a:srgbClr val="FF0000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40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38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665018" y="526473"/>
            <a:ext cx="11120582" cy="5964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ERRE ALAPOZVA </a:t>
            </a: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MAGYARORSZÁG </a:t>
            </a: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KIEMELT CÉLKITŰZÉSE 2021-2027 ÉVEKRE: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>
                <a:latin typeface="Gill Sans MT" panose="020B0502020104020203" pitchFamily="34" charset="-18"/>
              </a:rPr>
              <a:t>A GAZDASÁGI ÉS TÁRSADALMI VERSENYKÉPESSÉG NÖVELÉSE</a:t>
            </a:r>
            <a:r>
              <a:rPr lang="hu-HU" sz="2000">
                <a:latin typeface="Gill Sans MT" panose="020B0502020104020203" pitchFamily="34" charset="-18"/>
              </a:rPr>
              <a:t>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>
                <a:latin typeface="Gill Sans MT" panose="020B0502020104020203" pitchFamily="34" charset="-18"/>
              </a:rPr>
              <a:t>A TERÜLETI EGYENLŐTLENSÉGEK CSÖKKENTÉSE MELLETT.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hu-HU" sz="2000" b="1">
              <a:latin typeface="Gill Sans MT" panose="020B0502020104020203" pitchFamily="34" charset="-18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>
                <a:latin typeface="Gill Sans MT" panose="020B0502020104020203" pitchFamily="34" charset="-18"/>
              </a:rPr>
              <a:t>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>
                <a:latin typeface="Gill Sans MT" panose="020B0502020104020203" pitchFamily="34" charset="-18"/>
              </a:rPr>
              <a:t>							      	HAT STRATÉGIAI CÉL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>
              <a:latin typeface="Gill Sans MT" panose="020B0502020104020203" pitchFamily="34" charset="-18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>
                <a:latin typeface="Gill Sans MT" panose="020B0502020104020203" pitchFamily="34" charset="-18"/>
              </a:rPr>
              <a:t>								MAGASABB FEJLETTSÉG </a:t>
            </a:r>
            <a:r>
              <a:rPr lang="hu-HU" sz="2000" b="1">
                <a:latin typeface="Gill Sans MT" panose="020B0502020104020203" pitchFamily="34" charset="-18"/>
                <a:sym typeface="Wingdings" panose="05000000000000000000" pitchFamily="2" charset="2"/>
              </a:rPr>
              <a:t>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>
                <a:latin typeface="Gill Sans MT" panose="020B0502020104020203" pitchFamily="34" charset="-18"/>
                <a:sym typeface="Wingdings" panose="05000000000000000000" pitchFamily="2" charset="2"/>
              </a:rPr>
              <a:t>								CSÖKKENŐ ÉPÍTÉSI 									BERUHÁZÁSI ARÁNYOK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>
              <a:latin typeface="Gill Sans MT" panose="020B0502020104020203" pitchFamily="34" charset="-18"/>
              <a:sym typeface="Wingdings" panose="05000000000000000000" pitchFamily="2" charset="2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>
                <a:latin typeface="Gill Sans MT" panose="020B0502020104020203" pitchFamily="34" charset="-18"/>
                <a:sym typeface="Wingdings" panose="05000000000000000000" pitchFamily="2" charset="2"/>
              </a:rPr>
              <a:t>								A HATÁROKON ÁTNYÚLÓ 								PROJEKTEK PRIORITÁSA</a:t>
            </a:r>
            <a:endParaRPr lang="hu-HU" sz="2000" b="1">
              <a:latin typeface="Gill Sans MT" panose="020B0502020104020203" pitchFamily="34" charset="-18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>
              <a:latin typeface="Gill Sans MT" panose="020B0502020104020203" pitchFamily="34" charset="-18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>
              <a:latin typeface="Gill Sans MT" panose="020B0502020104020203" pitchFamily="34" charset="-18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FORRÁS: https://www.palyazat.gov.hu/ltalnos 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41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998989A-6215-FD37-1AF7-E0459EBBD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23" y="1744299"/>
            <a:ext cx="6447059" cy="435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0796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477819" y="452582"/>
            <a:ext cx="9931862" cy="5792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CÉLOK ELÉRTÉSNEK ESZKÖZE 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HÉT OPERATÍV PROGRAM LESZ: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>
              <a:solidFill>
                <a:srgbClr val="C00000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FORRÁS: https://www.palyazat.gov.hu/operatv-programok</a:t>
            </a:r>
            <a:endParaRPr lang="hu-HU" sz="2000" dirty="0">
              <a:solidFill>
                <a:srgbClr val="FF0000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42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AD349D0-A299-6C7C-067F-878E627E4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692" y="1321895"/>
            <a:ext cx="8280616" cy="4121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193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513841" y="1036721"/>
            <a:ext cx="9895839" cy="5750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>
                <a:solidFill>
                  <a:prstClr val="black"/>
                </a:solidFill>
                <a:latin typeface="Gill Sans MT" panose="020B0502020104020203"/>
                <a:cs typeface="Calibri" panose="020F0502020204030204" pitchFamily="34" charset="0"/>
              </a:rPr>
              <a:t>			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Calibri" panose="020F0502020204030204" pitchFamily="34" charset="0"/>
              </a:rPr>
              <a:t>							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AZ EGYES TERVEZETT 							OPERATÍV PROGRAMOK 							KERETÖSSZEGEINEK ARÁNYAI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	(A MAKOP NÉLKÜL)									</a:t>
            </a:r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	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MEKKORA ÉPÍTÉSI 								BERUHÁZÁSOKKAL FOGNAK 						EZEK JÁRNI?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	MA MÉG NEM ISMERTEK AZ 							ERRE VONATKOZÓ 								KORMÁNYZATI SZÁMOK						</a:t>
            </a:r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400" b="1">
              <a:solidFill>
                <a:srgbClr val="000000"/>
              </a:solidFill>
              <a:latin typeface="Gill Sans MT" panose="020B0502020104020203" pitchFamily="34" charset="-18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F</a:t>
            </a:r>
            <a:r>
              <a:rPr kumimoji="0" lang="hu-HU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ORRÁS: https://www.palyazat.gov.hu/operatv-programok </a:t>
            </a:r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dirty="0">
              <a:solidFill>
                <a:srgbClr val="FF0000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43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8A489B5-02A7-2534-D6C0-68E834DDF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635" y="1162392"/>
            <a:ext cx="4810125" cy="4533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35184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513841" y="1036721"/>
            <a:ext cx="9895839" cy="48390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ÚJ ELEM EZEK MELLETT 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ISMERTETETT  TÁMOGATÁSOK MELLETT: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VÁLSÁG UTÁNI ÚJRAINDÍTÁST SEGÍTŐ, 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HELYREÁLLÍTÁSI 	KÖLTSÉGVETÉSI CSOMAG (RRF)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2021 - 2026.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CÉLJAI: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A TAGÁLLAMI BERUHÁZÁSOK ÉS REFORMOK TÁMOGATÁSA,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A MAGÁNBERUHÁZÁSOK ÖSZTÖNZÉSE,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AZ EGÉSZSÉGÜGY, A KUTATÁS-FEJLESZTÉS ÉS A HUMANITÁRIUS SEGÍTSÉGNYÚJTÁS FELKAROLÁSA.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EBBŐL MAGYARORSZÁG 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5,8 MILLIÁRD EURÓ 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(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~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2.378 MD Ft) VISSZA NEM TÉRÍTENDŐ 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TÁMOGATÁSRA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 LENNE JOGOSULT</a:t>
            </a:r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dirty="0">
              <a:solidFill>
                <a:srgbClr val="FF0000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831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86691" y="360218"/>
            <a:ext cx="10522989" cy="5638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ÖSSZEFOGLALVA A LEHETSÉGES EU-FORRÁSOKAT: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>
                <a:solidFill>
                  <a:prstClr val="black"/>
                </a:solidFill>
                <a:latin typeface="Gill Sans MT" panose="020B0502020104020203"/>
                <a:cs typeface="Calibri" panose="020F0502020204030204" pitchFamily="34" charset="0"/>
              </a:rPr>
              <a:t>2021 - 2027. ÉVEKBEN </a:t>
            </a: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cs typeface="Calibri" panose="020F0502020204030204" pitchFamily="34" charset="0"/>
              </a:rPr>
              <a:t>STRUKTURÁLIS ÉS KOHÉZIÓS TÁMOGATÁSOK (MFF)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>
                <a:solidFill>
                  <a:prstClr val="black"/>
                </a:solidFill>
                <a:latin typeface="Gill Sans MT" panose="020B0502020104020203"/>
                <a:cs typeface="Calibri" panose="020F0502020204030204" pitchFamily="34" charset="0"/>
              </a:rPr>
              <a:t>			21 MILLIÁRD EURO </a:t>
            </a:r>
            <a:r>
              <a:rPr lang="hu-HU" sz="2000" b="1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~ 8.600 MILLIÁRD FORINT,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2021 - 2026. ÉVEKBEN 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HELYREÁLLÍTÁSI 	KÖLTSÉGVETÉSI CSOMAG (RRF)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Aharoni" panose="02010803020104030203" pitchFamily="2" charset="-79"/>
              </a:rPr>
              <a:t>			</a:t>
            </a:r>
            <a:r>
              <a:rPr lang="hu-HU" sz="2000" b="1">
                <a:latin typeface="Gill Sans MT" panose="020B0502020104020203"/>
                <a:ea typeface="Verdana" panose="020B0604030504040204" pitchFamily="34" charset="0"/>
                <a:cs typeface="Aharoni" panose="02010803020104030203" pitchFamily="2" charset="-79"/>
              </a:rPr>
              <a:t>5,8 MILLIÁRD EURO </a:t>
            </a:r>
            <a:r>
              <a:rPr lang="hu-HU" sz="2000" b="1"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</a:rPr>
              <a:t>~ 2.378 MILLÁRD FORINT,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000" b="1">
              <a:latin typeface="Gill Sans MT" panose="020B0502020104020203" pitchFamily="34" charset="-18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</a:rPr>
              <a:t>		</a:t>
            </a: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</a:rPr>
              <a:t>ÖSSZESEN 26,8 MILLÁRD EURO 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</a:rPr>
              <a:t>~ 10.978 MILLÁRD FORINT.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000" b="1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</a:rPr>
              <a:t>AZ EU ÉS MAGYARORSZÁG KÖZÖTTI TÁGYALÁSOK SIKERE ESETÉN:   </a:t>
            </a:r>
            <a:r>
              <a:rPr lang="hu-H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  <a:sym typeface="Wingdings 2" panose="05020102010507070707" pitchFamily="18" charset="2"/>
              </a:rPr>
              <a:t>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  <a:sym typeface="Wingdings 2" panose="05020102010507070707" pitchFamily="18" charset="2"/>
              </a:rPr>
              <a:t>AZ AKTUÁLIS HELYZET 2022. DECEMBER ELEJÉN: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>
                <a:latin typeface="Gill Sans MT" panose="020B0502020104020203" pitchFamily="34" charset="-18"/>
                <a:cs typeface="Aharoni" panose="02010803020104030203" pitchFamily="2" charset="-79"/>
              </a:rPr>
              <a:t>AZ MMF EGY RÉSZÉT: 7,5 MILLIÁRD EURÓT „BEFAGYASZTANAK” ÉS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>
                <a:latin typeface="Gill Sans MT" panose="020B0502020104020203" pitchFamily="34" charset="-18"/>
                <a:cs typeface="Aharoni" panose="02010803020104030203" pitchFamily="2" charset="-79"/>
              </a:rPr>
              <a:t>AZ RRF TELJES EGÉSZE JÁR MAGYARORSZÁGNAK,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lang="hu-HU" sz="2000" b="1">
                <a:latin typeface="Gill Sans MT" panose="020B0502020104020203" pitchFamily="34" charset="-18"/>
                <a:cs typeface="Aharoni" panose="02010803020104030203" pitchFamily="2" charset="-79"/>
              </a:rPr>
              <a:t>HA A JOGÁLLAMISÁGI, ANTIKORRUPCIÓS ÉS EGYÉB FELTÉTELEK TELJESÜLTEK.</a:t>
            </a:r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84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781175" y="619127"/>
            <a:ext cx="10252329" cy="5816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MÁSIK FONTOS, KIEMELT SZEGMENS: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LAKÁSÉPÍTÉS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ELMÚLT 90 ESZTENDŐ ...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2016-TÓL KORMÁNYZATI PROGRAMOK A LAKÁSÉPÍTÉSRE: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CSALÁDI OTTHONTEREMTÉSI KEDVEZMÉNY („CSOK”),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LAKÁS(ÉRTÉKESÍTÉSI) ÁFA-CSÖKKENTÉS 27 %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5 %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VOLT, KAMATTÁMOGATÁS, STB.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EGYÉRTELMŰ KERESLETNÖVELÉS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536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46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CA7634DE-B10B-39A0-2C4E-72BD2E9FC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35" y="1202266"/>
            <a:ext cx="9754698" cy="2942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933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43709" y="1128161"/>
            <a:ext cx="10989795" cy="59400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50000"/>
              </a:lnSpc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HASZNÁLATBA VETT LAKÁSOK SZÁMA 2007 - 2021. KÖZÖTT</a:t>
            </a:r>
          </a:p>
          <a:p>
            <a:pPr algn="ctr">
              <a:lnSpc>
                <a:spcPct val="150000"/>
              </a:lnSpc>
              <a:defRPr/>
            </a:pPr>
            <a:r>
              <a:rPr lang="hu-HU" sz="12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FORRÁS: MNB - LAKÁS- ÉS INGATLANPIACI TANÁCSADÓ TESTÜLET, 2021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47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967EFA3-E851-7BE0-380E-2AA8D118C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2800" y="626868"/>
            <a:ext cx="8647084" cy="4459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375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58241" y="1128161"/>
            <a:ext cx="10405686" cy="57184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UTÓBBI ÉVEK ADATAI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(2013-BAN ÉPÜLT	  7.293 LAKÁS ! )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2018-BAN ÉPÜLT 	17.681 LAKÁS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2019-BEN ÉPÜLT	21.127 LAKÁS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2020-BAN ÉPÜLT	28.208 LAKÁS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2021-BEN ÉPÜLT	19.898 LAKÁS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KSH GYORSTÁJÉKOZTATÓ, 2022. JÚLIUS 29.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48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91C0771-8A0C-B208-41FD-BC6C5FAC6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267" y="1128161"/>
            <a:ext cx="5255660" cy="427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44615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26161" y="322812"/>
            <a:ext cx="11007344" cy="58169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UTÓBBI ÉVEK TENDENCIÁJA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LAKÁSÉPÍTÉS ÁFA-KULCSÁNAK ÉS A LAKÁSÉPÍTÉSHEZ KAPCSOLÓDÓ TÁMOGATÁSOKNAK A VÁLTOZTATÁSA "RÁNGATTA" A LAKÁSÉPÍTÉSI PIACOT: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2016. ÉVI ÁTMENETI 5 %-RÓL ISMÉT 27 % LETT, MAJD 2021-TŐL ÚJRA 5 %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EZEN KÍVÜL: 2020-BAN FÉLELEM AZ ÚJ ENERGETIKAI SZABÁLYOZÁSTÓL (A 	BEVEZETÉS HATÁRIDEJÉT AKKOR KITOLTÁK 2022. JÚNIUS 30-IG); 	MOST PEDIG AZ ÚJ HATÁRIDŐ: 2024. JÚNIUS 30. (!)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TERVEZHETETLEN FOLYAMATOK AZ ÉPÍTÉSI CÉGEK SZÁMÁRA (IS)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2022-TŐL HATÁLYOS ÚJ ÁFATÖRVÉNY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MÁR HOSSZABB IDŐTÁVRA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(HAT ÉVRE ELŐRE) ENGED TERVEZNI:  A FRISS MÓDOSÍTÁSA SZERINT 2024. 	DECEMBER 31-IG ENGEDÉLYEZETT / BEJELENTETT ÚJ LAKÁSOK ÁFA-		KULCSA 2026. DECEMBER 31-IG 5 % MARAD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EZZEL EGYÜTT:  A BIZONYTALAN SZABÁLYOZÁS MIATT ELŐREHOZOTT 	ÁTADÁSOK VOLTAK 2020-RA + AZ ÉPÍTÉSI KÖLTSÉGEK JELENTŐS 	EMELKEDÉSE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49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81101" y="857250"/>
            <a:ext cx="10315574" cy="52472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ÓRIÁSI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KOOPERÁCIÓS HÁTTERE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VAN: TERVEZŐK, SZAKÉRTŐK, GYÁRTÓK, 	KERESKEDŐK, SZÁLLÍTÓK, ALVÁLLALKOZÓK, SZOLGÁLTATÓK, EGYÉB 	KÖZREMŰKÖDŐK, VALAMINT PÉNZINTÉZETEK, BANKOK, 	BIZTOSÍTÓK;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Segoe UI Black" panose="020B0A02040204020203" pitchFamily="34" charset="0"/>
              <a:cs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Segoe UI Black" panose="020B0A02040204020203" pitchFamily="34" charset="0"/>
                <a:cs typeface="Verdana" panose="020B0604030504040204" pitchFamily="34" charset="0"/>
              </a:rPr>
              <a:t>ENNEK A „HÁTTÉRNEK” A SZERVEZETEI IGEN DIFFERENCIÁLTAK (MÉRET, 	SZAKMA, KÉPESSÉGEK, STB.);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MAGAS (ÉS KÖLTSÉGES) TECHNOLÓGIAI KÖVETELMÉNYEKBŐL ÉS AZ 	ELŐFINANSZÍROZÁSI  IGÉNYBŐL FAKADÓAN: TŐKEERŐS 	VÁLLALKOZÁSOK (IS) SZÜKSÉGESEK 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KÜLÖNÖSEN NAGY ÉRTÉKEKBŐL ÉS A MINDIG EGYEDI KIVITELEZÉSI 	KÖRÜLMÉNYEKBŐL FAKADÓAN A MEGVALÓSÍTÁSBAN IGEN KOMOLY 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KOCKÁZATOK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VANNAK, EZEK KEZELÉSE FONTOS (SZERZŐDÉSEK, 	BIZTOSÍTÉKOK, BIZTOSÍTÁSOK STB.).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510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534159" y="670561"/>
            <a:ext cx="9683815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TOVÁBBI FONTOS ELEM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haroni" panose="02010803020104030203" pitchFamily="2" charset="-79"/>
              </a:rPr>
              <a:t>AZ ÉPÍTÉSI BERUHÁZÁSOK KÖZBESZERZÉSE</a:t>
            </a:r>
          </a:p>
          <a:p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algn="ctr"/>
            <a:r>
              <a:rPr lang="hu-HU" sz="12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FORRÁS: KÖZBESZERZÉSI HATÓSÁG - GYORSJELENTÉS, 2022. ELSŐ FÉLÉV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50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83477F5-ADAE-9DAD-8325-41E627B68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255" y="1266825"/>
            <a:ext cx="7867650" cy="432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013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0" t="-2289"/>
          <a:stretch/>
        </p:blipFill>
        <p:spPr>
          <a:xfrm>
            <a:off x="1" y="-157018"/>
            <a:ext cx="12193610" cy="7015018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39521" y="1128161"/>
            <a:ext cx="10257154" cy="51231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12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hu-HU" sz="12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FORRÁS: KÖZBESZERZÉSI HATÓSÁG - GYORSJELENTÉS, 2022. ELSŐ FÉLÉV</a:t>
            </a: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51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442DEF3-81A4-4DA4-3AD6-AE40F880A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3335" y="726909"/>
            <a:ext cx="7886700" cy="5002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8311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30035" y="1128161"/>
            <a:ext cx="9559637" cy="47579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AZ ÉPÍTÉSI ÉS BERUHÁZÁSI MINISZTÉRIUM (ÉBM) ÚN. KERET -TÖRVÉNYTERVEZETET KÉSZÍTETT AZ ÁLLAMI ÉPÍTÉSI BERUHÁZÁSOKRÓL; ENNEK VÁRHATÓ HATÁLYBALÉPÉSI IDŐPONTJA </a:t>
            </a:r>
            <a:r>
              <a:rPr lang="hu-HU" sz="2000" b="1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2023. TAVASZ </a:t>
            </a: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EZ VÁLTOZTATÁSOKAT TARTALMAZ A KÖZBESZERZÉSEKRŐL SZÓLÓ 2015. ÉVI CXLIII. TÖRVÉNYRE VONATKOZÓAN IS.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hu-HU" sz="12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FORRÁS: KÖZBESZERZÉSI HATÓSÁG - GYORSJELENTÉS, 2022. ELSŐ FÉLÉV</a:t>
            </a: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52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634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8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13581" y="1128161"/>
            <a:ext cx="9253183" cy="4339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LÁTTUK, HOGY 2021. ÉVBEN A MAGYARORSZÁGI ÉPĺTÉSI TERMELÉS FOLYÓ ÁRON 5.331 MILLIÁRD FORINT VOLT.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EBBŐL A PRODUKCIÓBÓL A KSH ADATAI SZERINT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MINTEGY 2.141 MILLIÁRD FORINTOT TETT KI AZ INFRASTRUKTURÁLIS, KÖZMŰ- ÉS MÉLYÉPÍTÉS;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MINTEGY 3.190 MILLIÁRD FORINTOT TETT KI A MAGASÉPÍTÉS.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MILYEN CÉGEK ÁLLTAK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2021-BEN A HAZAI ÉPÍTÉSI TOPLISTÁK ÉLÉN 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445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884217" y="849749"/>
            <a:ext cx="9612457" cy="53707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MÉLY- ÉS INFRASTRUKTURÁLIS ÉPÍTÉS  2021. ÉVBEN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ÚT-, HÍD - ÉS VASÚTÉPÍTÉS, KÖZMŰÉPÍTÉS, ÁLTALÁNOS ÉS SPECIÁLIS MÉLYÉPÍTÉS – AZ ÖSSZES PRODUKCIÓ 2.141 MD Ft VOLT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ELSŐ TIZENKÉT CÉG EGYÜTT:  762,106 MD Ft [ = 35,6 % ]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DUNA ASZFALT ÚT- ÉS MÉLYÉP. ZRT.      252,126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MÉSZÁROS ÉS MÉSZÁROS ZRT.   	             79,917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COLAS ÚT ÉPÍTŐIPARI ZRT.	     	68,719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V-HÍD ÉPÍTŐ ZRT. 				62,214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MÁV FELÉPÍTMÉNYKARBANT. KFT.	53,379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STRABAG ÁLTALÁNOS ÉPÍTŐ KFT.	52,133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STRABAG ÉPÍTŐIPARI ZRT.		45,714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SWIETELSKY ÉPÍTŐ KFT.			37,710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SWIETELSKY  VASÚTTECHNIKA KFT. 	32,997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A-HÍD ÉPÍTŐ ZRT. 				26,680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VABEKO MŰSZAKI ÉS SZOLG. KFT.	26,180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COLAS KÖZLEKEDÉSÉPÍTŐ ZRT.		24,337 MD Ft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MÉRLEG-ADATOK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773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8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11927" y="748145"/>
            <a:ext cx="10121577" cy="57861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MAGASÉPĺTÉS  2021. ÉVBEN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ÖSSZES PRODUKCIÓ AZ ALÁGAZATBAN 3.190 MD Ft VOLT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ELSŐ TIZENKÉT CÉG EGYÜTT: 882,220 MD Ft  [ = 27,6 % ]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MARKET ÉPÍTŐ ZRT.		     	289,020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KÉSz ÉPÍTŐ ÉS SZERELŐ ZRT.		  93,436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WEST HUNGÁRIA BAU KFT.		  82,977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ZÁÉV ÉPÍTŐIPARI ZRT.		   	  80,725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MAGYAR ÉPÍTŐ ZRT.	  		  52,949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FEJÉR - B.Á.L. ÉPÍTŐ ÉS SZOLG. ZRT.	  49,667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STRABAG ÉPÍTŐ KFT.	  		  46,754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</a:rPr>
              <a:t>S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SWIETELSKY MAGYARORSZÁG KFT.	  46,700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BAYER CONSTRUCT ÉPÍTŐIPARI ZRT.    	  46,224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PEDRANO CONSTRUCTION KFT.	  35,242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MERKBAU ÉPTŐIPARI ÉS KER. ZRT.	  34,044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ÉPÍTŐ- ÉS ÉPÜLETKARBANTARTÓ ZRT.	  24,482 MD Ft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 					 </a:t>
            </a: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MÉRLEG-ADATOK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05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743074" y="657227"/>
            <a:ext cx="10171835" cy="56446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LEGNAGYOBB HAZAI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TERVEZŐ CÉGEK 2021. ÉVBEN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[KONTÚR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CS. TERVEZŐ ÉS KIV. KFT.  (</a:t>
            </a:r>
            <a:r>
              <a:rPr lang="el-GR" sz="2000" b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Σ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	          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,563 MD Ft	  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79 FŐ]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FŐMTERV MÉRNÖKI ZRT.                 		9,009 MD Ft	302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UTIBER KÖZÚTI BER. KFT. - TERVEZÉS		6,346 MD Ft	   N.A.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AFRY-ERŐTERV ENERG. TERVEZŐ ZRT.		6,147 MD Ft	  97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CÉH ZRT. - TERVEZÉS				5,034 MD Ft	   N.A.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KÖRÖS-CONSULT MŰSZAKI TERV. KFT.		4,636 MD Ft	  22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SPECIÁLTERV ÉPÍTŐMÉRNÖKI KFT.		3,964 MD Ft	  74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UVATERV ZRT.   					3,932 MD Ft	211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RODEN MÉRNÖKI IRODA KFT.   			3,959 MD Ft       66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VIZITERV-ENVIRON KFT.         			3,526 MD Ft	237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M-TEAMPANNON ÉPÍTÉSZMÉRNÖKI KFT.	3,481 MD Ft	  31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UNITEF-83 MŰSZAKI TERVEZŐ ZRT.        		3,376 MD Ft       97 FŐ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	FORRÁS: MÉRLEG-ADATOK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730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685925" y="457205"/>
            <a:ext cx="9420226" cy="59770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LEGNAGYOBB HAZAI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MÉRNÖKI, BERUHÁZÁSLEBONYOLÍTÓ,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             MŰSZAKI ELLENŐR CÉGEK 2021. ÉVBEN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MVM – ERBE ENERGETIKAI MI. ZRT.	           10,512 MD Ft   320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ÓBUDA-ÚJLAK ZRT. - MÉRNÖKI TEV.   		3,788 MD Ft      N.A.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FŐBER ZRT. 				   	3,534 MD Ft     74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CÉH ZRT. – MÉRNÖKI TEVÉKENYSÉG   		2,868 MD Ft      N.A.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FRIDAY CREATIVE KFT.				2,571 MD Ft     29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FLAVUS MÉRNÖKIRODA KFT.			1,573 MD Ft	12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3E INTERNATIONAL BERUHÁZÁSSZERV. KFT.	1,563 MD Ft     46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TSPC HUNGARY KFT. - MÉRNÖKI TEV.		1,343 MD Ft	 N.A.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ECO-TEC MŰSZAKI TANÁCSADÓ KFT.   		1,289 MD Ft     54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NOX BERUHÁZÓ ÉS FŐVÁLLALKOZÓ ZRT.	1,209 MD Ft     17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SPÁNYI PARTNERS ZRT.		 		1,153 MD Ft     43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FATUM PROPERTY INGATLANBER. KFT.		1,036 MD Ft       7 FŐ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MÉRLEG-ADATOK</a:t>
            </a: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613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3" t="-134"/>
          <a:stretch/>
        </p:blipFill>
        <p:spPr>
          <a:xfrm>
            <a:off x="0" y="73891"/>
            <a:ext cx="12192001" cy="6867236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552575" y="619125"/>
            <a:ext cx="9839325" cy="5853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LEGNAGYOBB HAZAI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MÉRNÖKI, BERUHÁZÁSLEBONYOLÍTÓ,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MŰSZAKI ELLENŐRI CÉGEK 2021. ÉVBEN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(FOLYTATÁS)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100 %-BAN ÁLLAMI TULAJDONÚ CÉGEK, KÜLÖNBÖZŐ MINISZTEREK TULAJDONOSI JOGGYAKORLÁSA MELLETT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NIF NEMZETI INFRASTRUKTÚRA FEJLESZTŐ ZRT.  	701 FŐ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BERUHÁZÁSI ÜGYNÖKSÉG: BMSK ZRT.  			440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FŐ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BUDAPESTI FEJLESZTÉSI KÖZPONT NZRT. 		246 FŐ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VÁROSLIGET INGATLANFEJLESZTŐ ZRT. 		221 FŐ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NEMZETI FEJLESZTÉSI PROGRAMIRODA 								NONPROFIT KFT.		124 FŐ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STEINDL IMRE PROGRAM NONPROFIT ZRT.		  17 FŐ 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Segoe UI" panose="020B0502040204020203" pitchFamily="34" charset="0"/>
              </a:rPr>
              <a:t>2023</a:t>
            </a:r>
            <a:r>
              <a:rPr kumimoji="0" lang="hu-H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Segoe UI" panose="020B0502040204020203" pitchFamily="34" charset="0"/>
              </a:rPr>
              <a:t>. ÉV SORÁN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Segoe UI" panose="020B0502040204020203" pitchFamily="34" charset="0"/>
              </a:rPr>
              <a:t>BEOLVADNAK AZ ÉPÍTÉSI ÉS BERUHÁZÁSI MINISZTÉRIUMBA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MÉRLEG-ADATOK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58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960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7"/>
          <a:stretch/>
        </p:blipFill>
        <p:spPr>
          <a:xfrm>
            <a:off x="0" y="0"/>
            <a:ext cx="12221187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97527" y="674255"/>
            <a:ext cx="11035977" cy="55448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KIVITELEZŐ VÁLLALKOZÁSOK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ÁRBEVÉTELI LISTÁJA MELLETT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ÉRDEMES MEGISMERNI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A CÉGÉRTEKEN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Gill Sans MT" panose="020B0502020104020203"/>
                <a:ea typeface="+mn-ea"/>
                <a:cs typeface="+mn-cs"/>
              </a:rPr>
              <a:t>ALAPULÓ LISTÁT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2021. ÉVRŐL: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FORBES MAGAZIN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2022. NOVEMBER: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A 100 LEGÉRTÉKESEBB MAGYAR CÉG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	10 ÉPÍTŐIPARI VÁLLALKOZÁS SZEREPEL A LISTÁN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CÉGÉRTÉKELÉSI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MÓDSZERTAN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BONYOLULT, ÖSSZETETT;  AZ ELVE: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CÉG EBITDA - MUTATÓSZÁMA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x  USA-FORBES SZERINTI IPARÁGI JELLEMZŐ,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KORRIGÁLVA A CÉGBEN LÉVŐ PÉNZESZKÖZÖKKEL (+),  A HOSSZÚ LEJÁRATÚ 	HITELEKKEL (-) ÉS A 	VEVŐI ELŐLEGEKKEL (-),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10 %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DISZKONT ALKALMAZÁSA: MÓDOSÍTÁS A CÉG-ELADÁS HATÓSÁGI ENGEDÉLYEZTETÉSE,  VALAMINT AZ ÁLLAMI MEGRENDELÉSEK ARÁNYA MIATT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Segoe UI" panose="020B0502040204020203" pitchFamily="34" charset="0"/>
              </a:rPr>
              <a:t>EBITDA = AZ ADOTT CÉG MÉRLEGÉBŐL SZÁMÍTOTT ADAT: EREDMÉNYESSÉGI MUTATÓ,  AMELY AZ 	AKTUÁLIS EREDMÉNYT JELZI, FÜGGETLENÜL A KAMAT- ÉS OSZTALÉKFIZETÉSTŐL ÉS 	ÉRTÉKCSÖKKENÉSI LEÍRÁSTÓL [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~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Segoe UI" panose="020B0502040204020203" pitchFamily="34" charset="0"/>
              </a:rPr>
              <a:t>A PÉNZTERMELŐ KÉPESSÉG MUTATÓSZÁMA]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38F9F-361A-E84F-AF46-CCB551DECAB7}" type="slidenum">
              <a:rPr kumimoji="0" lang="hu-HU" sz="1800" b="1" i="1" u="none" strike="noStrike" kern="1200" cap="none" spc="0" normalizeH="0" baseline="0" noProof="0" smtClean="0">
                <a:ln>
                  <a:noFill/>
                </a:ln>
                <a:solidFill>
                  <a:srgbClr val="1D40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1D40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83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8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30037" y="387927"/>
            <a:ext cx="9873672" cy="6129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TÉMÁNK LESZ TEHÁT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KERESLET ÉS A KÍNÁLAT JELLEMZŐI,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KÍNÁLAT:  AZ ELADÓK,  AZAZ A VÁLLALKOZÁSOK, CÉGEK HELYZETE,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EZEKNEK A CÉGEKNEK A PRODUKCIÓJA,  AZAZ AZ ÉPÍTŐIPARI TERMELÉS (PÉNZBEN KIFEJEZVE).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EGYES ORSZÁGOK, TÉRSÉGEK ÉPÍTÉSI PRODUKCIÓJÁT,  AZ AZOKAT LÉTREHOZÓ LEGJELENTŐSEBB CÉGEK MŰKÖDÉSÉT ÉS ADATAIT RENDSZERESEN ELEMZIK;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TERMELÉS MÉRTÉKE FONTOS MUTATÓSZÁM, HISZEN AZ ADOTT TÉRSÉG, ORSZÁG BERUHÁZÁSI (FELHALMOZÁSI) KÉPESSÉGÉT,  VÉGSŐ SORON A FEJLŐDÉSÉT (IS) MUTATJA.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629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2" r="-5302"/>
          <a:stretch/>
        </p:blipFill>
        <p:spPr>
          <a:xfrm>
            <a:off x="0" y="0"/>
            <a:ext cx="12840157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786390" y="270981"/>
            <a:ext cx="10269537" cy="6498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A LEGÉRTÉKESEBB MAGYAR ÉPÍTŐIPARI CÉGEK A 2021. ÉVI ADATOK ALAPJÁN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(FORBES-LISTA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 A CÉGEK 100 % -BAN MAGYAR MAGÁNSZEMÉLYEK 					TULAJDONÁBAN  VANNAK ÉS NINCSENEK A TŐZSDÉN)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DUNA - CSOPORT	(A 9. HELYEN)					 153,8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MARKET - CSOPORT (A 10. HELYEN)	       			 147,3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KÉSZ HOLDING ZRT.  (A 25. HELYEN) 				   40,8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GÉPÉSZ HOLDING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(A 30. HELYEN) 				   35,8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BAYER CONSTRUCT ZRT. (A 37. HELYEN)			   31,1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WEST HUNGÁRIA BAU KFT. (A 40. HELYEN)			   30,7 MD Ft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LAKÓGÉP ÉPÍTŐIPARI KFT. (A 44. HELYEN)			   27,6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V-HÍD ZRT. (A 47. HELYEN)						   26,0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WEINBERG '93 ÉPÍTŐ KFT. (AZ 56. HELYEN)			   21,5 MD Ft</a:t>
            </a:r>
          </a:p>
          <a:p>
            <a:pPr marL="342900" marR="0" lvl="0" indent="-342900" algn="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SOLTÚT KFT. (A 82. HELYEN)					   17,2 MD Ft				</a:t>
            </a:r>
            <a:r>
              <a:rPr lang="hu-HU" sz="1200" b="1" dirty="0">
                <a:solidFill>
                  <a:prstClr val="black"/>
                </a:solidFill>
                <a:latin typeface="Gill Sans MT" panose="020B0502020104020203"/>
              </a:rPr>
              <a:t>FORRÁS:  FORBES MAGAZIN, 2022. NOVEMBER</a:t>
            </a:r>
            <a:endParaRPr lang="hu-HU" sz="12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60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182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771651" y="800109"/>
            <a:ext cx="9582149" cy="5390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ÉPÍTÉSI / ÉPÍTŐIPARI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VÁLLALKOZÁSOK PIACÁN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ELMÚLT NÉHÁNY ÉVBEN ÉS JELENLEG IS JELENTŐS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TULAJDONOSI ÁTRENDEZŐDÉS, ILLETVE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TULAJDONOSI GENERÁCIÓVÁLTÁS  ZAJLIK.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OKOK ÖSSZETETTEK: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VÁLSÁGOK KÖVETKEZMÉNYEI,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MAGYARORSZÁG LECSÖKKENT VONZEREJE A KÜLFÖLDI ÉPÍTÉSI / ÉPÍTŐIPARI CÉGEK (TŐKE) SZEMÉBEN,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1990-1995. KÖZÖTTI CÉG-PRIVATIZÁCIÓ SORÁN  MEGJELENT HAZAI TULAJDONOSOK „KIÖREGEDÉSE”,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ERŐSÖDŐ TŐKEKONCENTRÁCIÓ, CÉGFELVÁSÁRLÁSOK, OLIGOPOL PIACSZERKEZET KIALAKULÁSA. 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2BA2157-37B1-5046-9E40-F7B42D1DF55A}"/>
              </a:ext>
            </a:extLst>
          </p:cNvPr>
          <p:cNvSpPr txBox="1"/>
          <p:nvPr/>
        </p:nvSpPr>
        <p:spPr>
          <a:xfrm>
            <a:off x="10584124" y="6397085"/>
            <a:ext cx="19016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solidFill>
                  <a:srgbClr val="1D405A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BLMI5 | ’22–23</a:t>
            </a:r>
            <a:endParaRPr lang="hu-HU" sz="1300" b="1" dirty="0">
              <a:solidFill>
                <a:srgbClr val="1D405A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21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738908" y="904879"/>
            <a:ext cx="10889673" cy="5450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HAZAI MAGÁN-INGATLANFEJLESZTŐK JELLEMZŐ CSOPORTJA: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INGATLANFEJLESZTŐI KEREKASZTAL EGYESÜLET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IFK,  ALAPÍTVA: 2009.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ATENOR 					BELGIUMI ANYACÉG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BIGGEORGE PROPERTY ZRT.		NAGYGYÖRGY TIBOR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CODIC HUNGARY KFT.			LUXEMBURGI, FRANCIA, BELGA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CEETRUS HUNGARY KFT.			AUCHAN LEÁNY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CPI HUNGARY KFT.			LUXEMBURGI ANYACÉG (VOLT ABLON)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ECE PROJEKTMANAGEMENT BUDAPEST KFT.		NÉMET ANYACÉG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FUTUREAL DEVELOPMENT ZRT.		FUTÓ PÉTER ÉS FUTÓ GÁBOR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GLP HUNGARY KFT.			SZINGAPÚRI ANYACÉG (LOGISZTIKA)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GRÁNIT PÓLUS CSOPORT		DEMJÁN SÁNDOR ÖRÖKÖSEI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GRAPHISOFT PARK SE			BOJÁR GÁBOR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http://www.ifk-egyesulet.hu/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ÉS A CÉGEK HONLAPJAI</a:t>
            </a:r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62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25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9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04875" y="685801"/>
            <a:ext cx="11128629" cy="55245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INGATLANFEJLESZTŐI KEREKASZTAL EGYESÜLET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(FOLYTATÁS)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HB REAVIS HUNGARY KFT.			SZLOVÁK ANYACÉG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HORIZON GROUP KFT. 				BIHARI VIRÁG, CZÁR BALÁZS   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INFOGROUP         					MAGYAR (IRODA, LOGISZTIKA)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METRODOM KFT.					MAGYAR (LAKÓINGATLANOK)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OTP INGATLAN ZRT.				OTP-CSOPORT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PESTI HÁZAK ZRT.				MAGYAR (LAKÓINGATLANOK)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PROLOGIS HUNGARY MANAGEMENT KFT.	USA-BELI ANYACÉG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PROPERTY MARKET INGATLANFEJLESZTŐ KFT.      MARKET ÉPÍTŐ ZRT. LEÁNY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SKANSKA PROPERTY HUNGARY LTD. 		SVÉD ÉPÍTŐIPARI ANYACÉG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TRIGRÁNIT					TPG REAL ESTATE ANYACÉG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VGP CSOPORT					CSEH ANYACÉG (IPARI ING.)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WHITE STAR REAL ESTATE KFT.              		USA-BELI ANYACÉG	 	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WING INGATLANFEJLESZTŐ ÉS BERUHÁZÓ ZRT.    WALLIS-CSOPORT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http://www.ifk-egyesulet.hu/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ÉS A CÉGEK HONLAPJAI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165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02690" y="886691"/>
            <a:ext cx="9310255" cy="43704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MIVEL FOGLALKOZUNK ?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ÉPÍTÉSI PIAC FOGALMA,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KITEKINTÉS A MAI NEMZETKÖZI ÉPÍTÉSI PIACRA,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MAI MAGYARORSZÁGI ÉPÍTÉSI PIAC JELLEMZŐI,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NÉMI PIACI PROGNÓZIS, ÁLTALÁNOS SZAKMAI TENDENCIÁK FELVÁZOLÁSA.</a:t>
            </a: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53801" y="6027753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148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4" y="1128161"/>
            <a:ext cx="9564622" cy="45858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MAI HELYZETBEN LEHETETLEN "BIZTOS PROGNÓZIST" ADNI;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HOGYAN LÁTTÁK A SZAKEMBEREK A KÖZELJÖVŐT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2022. FEBRUÁR KÖZEPÉN?  </a:t>
            </a: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AKKORI VÉLEKEDÉS SZERINT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HAZAI ÉPÍTŐIPAR TERMELÉSE "VISSZAPATTANT" A 2020. ÉV ELEJI MÉLYPONTRÓL (COVID 19 JÁRVÁNY) ÉS HULLÁMOZVA EMELKEDIK;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ÉPÍTŐIPARI INFLÁCIÓ MÉRTÉKE VÁRHATÓAN NEM VÁLTOZIK;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2022. ÉVRE VÁRHATÓ TERMELÉST ALAPVETŐEN MEGHATÁROZZA A KERESLET / PIAC ÉS A KÜLSŐ KÖRNYEZET ALAKULÁSA.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hu-HU" sz="2000" b="1" dirty="0"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2022. FEBRUÁRBAN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KITÖRT AZ OROSZ-UKRÁN HÁBORÚ,  </a:t>
            </a: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AMI A KORÁBBI JÖVŐKÉPET ALAPVETŐEN ÁTRAJZOLTA.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304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0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2921130" y="1257471"/>
            <a:ext cx="8283403" cy="52014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2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GKI GAZDASÁGKUTATÓ ZRT., 2022 10. 24.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66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4B1DBCB-529A-0263-FBE5-04988F9FF6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4" b="14266"/>
          <a:stretch/>
        </p:blipFill>
        <p:spPr>
          <a:xfrm>
            <a:off x="2186049" y="704599"/>
            <a:ext cx="7819902" cy="511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0238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3"/>
          <a:stretch/>
        </p:blipFill>
        <p:spPr>
          <a:xfrm>
            <a:off x="-27870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461818" y="322812"/>
            <a:ext cx="10751127" cy="58169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NAPJAINKBAN </a:t>
            </a: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NAGYON PESSZIMISTA JÓSLATOK LÁTNAK NAPVILÁGOT 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VILÁGGAZDASÁGOT</a:t>
            </a: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ILLETŐEN; PÉLDÁUL </a:t>
            </a:r>
            <a:r>
              <a:rPr lang="hu-HU" sz="2000" b="1" i="0" dirty="0">
                <a:solidFill>
                  <a:srgbClr val="1A2521"/>
                </a:solidFill>
                <a:effectLst/>
                <a:latin typeface="Gill Sans MT" panose="020B0502020104020203" pitchFamily="34" charset="-18"/>
              </a:rPr>
              <a:t>NOURIEL ROUBINI (MR. </a:t>
            </a:r>
            <a:r>
              <a:rPr lang="hu-HU" sz="2000" b="1" i="0">
                <a:solidFill>
                  <a:srgbClr val="1A2521"/>
                </a:solidFill>
                <a:effectLst/>
                <a:latin typeface="Gill Sans MT" panose="020B0502020104020203" pitchFamily="34" charset="-18"/>
              </a:rPr>
              <a:t>VÉGZET): </a:t>
            </a:r>
            <a:endParaRPr lang="hu-HU" sz="2000" b="1" i="0" dirty="0">
              <a:solidFill>
                <a:srgbClr val="1A2521"/>
              </a:solidFill>
              <a:effectLst/>
              <a:latin typeface="Gill Sans MT" panose="020B0502020104020203" pitchFamily="34" charset="-18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„EZ MÉG CSAK A FÁJDALOM KEZDETE. DE AZ IGAZI FÁJDALOM CSAK MOST JÖN ... IDŐZÍTETT BOMBÁN ÜLÜNK: A PÉNZÜGYI VÁLSÁG ÉS A GLOBÁLIS GEOPOLITIKAI VÁLSÁG EGYMÁST FOGJÁK SÚLYOSBÍTANI ...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SÚLYOS RECESSZIÓ ÉS PÉNZÜGYI PIACI SOKK </a:t>
            </a:r>
            <a:r>
              <a:rPr lang="hu-HU" sz="2000" b="1" dirty="0">
                <a:solidFill>
                  <a:srgbClr val="1A2521"/>
                </a:solidFill>
                <a:effectLst/>
                <a:latin typeface="Gill Sans MT" panose="020B0502020104020203" pitchFamily="34" charset="-18"/>
              </a:rPr>
              <a:t>KÖVETKEZIK BE.”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srgbClr val="1A2521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srgbClr val="1A2521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ÉS 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MAGYAR GAZDASÁGRÓL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TAKÁTS ELŐD,  A BUDAPESTI CORVINUS </a:t>
            </a:r>
            <a:r>
              <a:rPr lang="hu-HU" sz="2000" b="1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EGYETEM REKTORA:</a:t>
            </a: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srgbClr val="1A2521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„A MOSTANI HELYZETBEN ÚJ, HOGY LEGALÁBB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ÖT KÜLÖNBÖZŐ VÁLSÁG </a:t>
            </a:r>
            <a:r>
              <a:rPr lang="hu-HU" sz="2000" b="1" dirty="0">
                <a:solidFill>
                  <a:srgbClr val="1A2521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ÉR UGYANIS ÖSSZE:  VAN EGY HÁBORÚ, EGY ENERGIAVÁLSÁG, KÉT ADÓSSÁGVÁLSÁG AZ ÁLLAM ÉS A VÁLLALATOK OLDALÁN, EZEKHEZ JÖN A RECESSZIÓ”.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srgbClr val="1A2521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srgbClr val="1A2521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MI MOST MARADJUNK A HAZAI ÉPÍTÉSI PIAC SZINTJÉN!</a:t>
            </a: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910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63783" y="1128161"/>
            <a:ext cx="10144298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SZIGORÚAN ÉPÍTÉSI PIACI SZEMPONTBÓL</a:t>
            </a:r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TEKINTVE A LEHETSÉGES HATÁSOK: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BEFEKTETŐI, ÉPÍTTETŐI BIZALOM - EURÓPA, KÖZÉP-EURÓPA ?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KÖZSZFÉRA ÉS A MAGÁNSZFÉRA PÉNZÜGYI FORRÁSAI? KÖLTSÉGVETÉSI BEVÉTELEK, HITELEK, KAMATOK, KOCKÁZATI FELÁRAK?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ANYAGOK BESZERZÉSE? HIÁNY, HELYETTESÍTÉS, ÁTTERVEZÉS?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ÁRAK VÁLTOZÁSA? BEGYŰRŰZŐ (INDIREKT) ÉS DIREKT ÁREMELKEDÉSEK?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MEGLÉVŐ KIVITELEZÉSI SZERZŐDÉSEK MÓDOSÍTÁSA (MŰSZAKI TARTALOM, VÁLLALÁSI ÁR, HATÁRIDŐK, SZAVATOSSÁG STB.)?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2BA2157-37B1-5046-9E40-F7B42D1DF55A}"/>
              </a:ext>
            </a:extLst>
          </p:cNvPr>
          <p:cNvSpPr txBox="1"/>
          <p:nvPr/>
        </p:nvSpPr>
        <p:spPr>
          <a:xfrm>
            <a:off x="10584124" y="6397085"/>
            <a:ext cx="19016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solidFill>
                  <a:srgbClr val="1D405A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BLMI5 | ’22–23</a:t>
            </a:r>
            <a:endParaRPr lang="hu-HU" sz="1300" b="1" dirty="0">
              <a:solidFill>
                <a:srgbClr val="1D405A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0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39273" y="731521"/>
            <a:ext cx="9774792" cy="58169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endParaRPr lang="hu-HU" sz="2000" b="1" dirty="0">
              <a:latin typeface="Gill Sans MT" panose="020B0502020104020203" pitchFamily="34" charset="-18"/>
            </a:endParaRPr>
          </a:p>
          <a:p>
            <a:pPr algn="just"/>
            <a:endParaRPr lang="hu-HU" sz="2000" b="1" dirty="0">
              <a:latin typeface="Gill Sans MT" panose="020B0502020104020203" pitchFamily="34" charset="-18"/>
            </a:endParaRPr>
          </a:p>
          <a:p>
            <a:pPr algn="just"/>
            <a:r>
              <a:rPr lang="hu-HU" sz="2000" b="1" dirty="0">
                <a:latin typeface="Gill Sans MT" panose="020B0502020104020203" pitchFamily="34" charset="-18"/>
              </a:rPr>
              <a:t>HOL TARTUNK MOST?  A KSH ADATAI SZERINT</a:t>
            </a:r>
            <a:endParaRPr lang="hu-HU" sz="2000" b="1" i="0" dirty="0">
              <a:latin typeface="Gill Sans MT" panose="020B0502020104020203" pitchFamily="34" charset="-18"/>
            </a:endParaRPr>
          </a:p>
          <a:p>
            <a:pPr algn="just"/>
            <a:endParaRPr lang="hu-HU" sz="20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</a:endParaRPr>
          </a:p>
          <a:p>
            <a:r>
              <a:rPr lang="hu-HU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2022.  SZEPTEMBERÉBEN </a:t>
            </a: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 ELŐZŐ ÉV AZONOS </a:t>
            </a:r>
            <a:r>
              <a:rPr lang="hu-HU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HÓNAPJÁHOZ </a:t>
            </a: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KÉPEST FOLYÓ ÁRON AZ ÉPÍTMÉNYFŐCSOPORTOK TERMELÉSE KÖZÜL </a:t>
            </a:r>
          </a:p>
          <a:p>
            <a:pPr marL="34290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 ÉPÜLETEKÉ 3,3 %-KAL BŐVÜLT, </a:t>
            </a:r>
          </a:p>
          <a:p>
            <a:pPr marL="34290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 EGYÉB ÉPÍTMÉNYEKÉ 0,5 %-KAL ELMARADT </a:t>
            </a:r>
          </a:p>
          <a:p>
            <a:pPr algn="just">
              <a:buClr>
                <a:schemeClr val="bg1"/>
              </a:buClr>
            </a:pP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 EGY ÉVVEL KORÁBBITÓL.</a:t>
            </a:r>
          </a:p>
          <a:p>
            <a:pPr algn="l"/>
            <a:endParaRPr lang="hu-HU" sz="2000" b="1" dirty="0">
              <a:solidFill>
                <a:srgbClr val="4266A2"/>
              </a:solidFill>
              <a:latin typeface="Gill Sans MT" panose="020B0502020104020203" pitchFamily="34" charset="-18"/>
            </a:endParaRPr>
          </a:p>
          <a:p>
            <a:pPr algn="l"/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2022. ELSŐ KILENC HÓNAPJÁBAN</a:t>
            </a:r>
            <a:r>
              <a:rPr lang="hu-HU" sz="2000" b="1" dirty="0">
                <a:effectLst/>
                <a:latin typeface="Gill Sans MT" panose="020B0502020104020203" pitchFamily="34" charset="-18"/>
              </a:rPr>
              <a:t> AZ ELŐZŐ ÉV AZONOS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IDŐSZAKÁHOZ</a:t>
            </a:r>
            <a:r>
              <a:rPr lang="hu-HU" sz="2000" b="1" dirty="0">
                <a:effectLst/>
                <a:latin typeface="Gill Sans MT" panose="020B0502020104020203" pitchFamily="34" charset="-18"/>
              </a:rPr>
              <a:t> 	KÉPEST </a:t>
            </a: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 ÉPÍTŐIPARI TERMELÉS ÖSSZESEN 4,8 %-KAL BŐVÜLT 	FOLYÓ ÁRON.</a:t>
            </a:r>
          </a:p>
          <a:p>
            <a:pPr algn="l"/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</a:endParaRPr>
          </a:p>
          <a:p>
            <a:pPr algn="l"/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VÁRHATÓ ÉPÍTÉSI PRODUKCIÓ AZ ÉVOSZ PROGNÓZISA SZERINT </a:t>
            </a:r>
          </a:p>
          <a:p>
            <a:pPr algn="l"/>
            <a:r>
              <a:rPr lang="hu-HU" sz="2000" b="1" dirty="0">
                <a:solidFill>
                  <a:srgbClr val="333333"/>
                </a:solidFill>
                <a:latin typeface="Gill Sans MT" panose="020B0502020104020203" pitchFamily="34" charset="-18"/>
              </a:rPr>
              <a:t>	</a:t>
            </a: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2022- ÉVBEN FOLYÓ ÁRON 6.200 - 6.500 MILLIÁRD FORINT </a:t>
            </a:r>
          </a:p>
          <a:p>
            <a:pPr algn="l"/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FORRÁS: KSH GYORSTÁJÉKOZTATÓ - ÉPÍTŐIPAR, 2022. NOVEMBER 14.</a:t>
            </a:r>
          </a:p>
          <a:p>
            <a:pPr algn="just"/>
            <a:endParaRPr lang="hu-H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69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5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26837" y="637309"/>
            <a:ext cx="10369838" cy="5375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(MÓDSZERTANI) NEHÉZSÉGEK AZ ADATOKKAL KAPCSOLATBAN; PÉLDÁUL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EGYÁLTALÁN VANNAK-E? KONZEKVENSEK-E? ÁGAZATI BESOROLÁSOK?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SZÁMVITELI, JOGI KÜLÖNBÖZŐSÉGEK;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ÜZLETI (PÉNZÜGYI) ÉV ? NAPTÁRI ÉV 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NEMZETKÖZI (SOKSZOR GLOBÁLIS) MŰKÖDÉS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DEVIZAÁRFOLYAMOK ELTÉRÉSEI,  A SZÁMBAVÉTEL IDŐPONTJA, HALMOZÓDÁSOK KISZŰRÉSE STB.  (ITT:  A KSH ÉVES KÖZÉPÁRFOLYAMAI),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AGGREGÁLÁSI KÜLÖNBÖZŐSÉGEK (IDŐIGÉNY),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ÁRSZÍNVONALAK DIFFERENCIÁI.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SZÁMUNKRA MOST ELSŐSORBAN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TENDENCIÁK ÉS A NAGYSÁGRENDEK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FONTOSAK.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835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 t="371"/>
          <a:stretch/>
        </p:blipFill>
        <p:spPr>
          <a:xfrm>
            <a:off x="0" y="0"/>
            <a:ext cx="12193611" cy="68326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19201" y="322813"/>
            <a:ext cx="10002982" cy="58169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>
                <a:solidFill>
                  <a:prstClr val="black"/>
                </a:solidFill>
                <a:latin typeface="Gill Sans MT" panose="020B0502020104020203"/>
              </a:rPr>
              <a:t>K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SH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GYORSTÁJÉKOZTATÓ:  A 2022. SZEPTEMBER VÉGI HELYZET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Gill Sans MT" panose="020B0502020104020203" pitchFamily="34" charset="-1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Gill Sans MT" panose="020B0502020104020203" pitchFamily="34" charset="-1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</a:rPr>
              <a:t>A MEGKÖTÖTT ÚJ SZERZŐDÉSEK 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ill Sans MT" panose="020B0502020104020203" pitchFamily="34" charset="-18"/>
              </a:rPr>
              <a:t>VOLUMENE A 2021. SZEPTEMBERI BÁZISNÁL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ill Sans MT" panose="020B0502020104020203" pitchFamily="34" charset="-18"/>
              </a:rPr>
              <a:t>20,9 %-KAL KISEBB VOLT; EZEN BELÜL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ill Sans MT" panose="020B0502020104020203" pitchFamily="34" charset="-18"/>
              </a:rPr>
              <a:t>AZ ÉPÜLETEK ÉPÍTÉSÉRE KÖTÖTT SZERZŐDÉSEKÉ 5,8 %-KAL,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ill Sans MT" panose="020B0502020104020203" pitchFamily="34" charset="-18"/>
              </a:rPr>
              <a:t>AZ EGYÉB ÉPÍTMÉNYEK ÉPÍTÉSÉRE VONATKOZÓKÉ 34,4 %-KAL MARADT EL AZ EGY ÉVVEL KORÁBBITÓL.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ill Sans MT" panose="020B0502020104020203" pitchFamily="34" charset="-18"/>
              </a:rPr>
              <a:t>AZ ÉPÍTŐIPARI VÁLLALKOZÁSOK </a:t>
            </a:r>
            <a:r>
              <a:rPr lang="hu-HU" sz="2000" b="1" dirty="0">
                <a:solidFill>
                  <a:srgbClr val="333333"/>
                </a:solidFill>
                <a:latin typeface="Gill Sans MT" panose="020B0502020104020203" pitchFamily="34" charset="-18"/>
              </a:rPr>
              <a:t>SZEPTEMBER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ill Sans MT" panose="020B0502020104020203" pitchFamily="34" charset="-18"/>
              </a:rPr>
              <a:t> VÉGI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</a:rPr>
              <a:t>SZERZŐDÉSÁLLOMÁNYÁNAK VOLUMENE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ill Sans MT" panose="020B0502020104020203" pitchFamily="34" charset="-18"/>
              </a:rPr>
              <a:t>8,2 %-KAL KISEBB VOLT A 2021. SZEPTEMBER VÉGINÉL; EZEN BELÜL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ill Sans MT" panose="020B0502020104020203" pitchFamily="34" charset="-18"/>
              </a:rPr>
              <a:t>AZ ÉPÜLETEK ÉPÍTÉSÉRE VONATKOZÓ SZERZŐDÉSEK VOLUMENE 		15 %-KAL CSÖKKENT,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ill Sans MT" panose="020B0502020104020203" pitchFamily="34" charset="-18"/>
              </a:rPr>
              <a:t>AZ EGYÉB ÉPÍTMÉNYEKRE VONATKOZÓKÉ 3,6 %-KAL CSÖKKENT AZ EGY ÉVVEL KORÁBBI ADATHOZ KÉPEST.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</a:endParaRP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ill Sans MT" panose="020B0502020104020203" pitchFamily="34" charset="-18"/>
              </a:rPr>
              <a:t>FORRÁS: KSH GYORSTÁJÉKOZTATÓ - ÉPÍTŐIPAR, 2022. OKTÓBER 14.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70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935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97527" y="762013"/>
            <a:ext cx="10917382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latin typeface="Gill Sans MT" panose="020B0502020104020203" pitchFamily="34" charset="-18"/>
              </a:rPr>
              <a:t>MI VÁRHAT AZ ÉPÍTŐIPARI VÁLLALKOZÁSOKRA A KÖVETKEZŐ IDŐSZAKBAN ? 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(NÉMI ÓVATOS PROGNÓZIS)</a:t>
            </a: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REMÉNYT KELTHET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VAN "KORMÁNYZATI GAZDÁJA" AZ ÉPÍTÉSÜGYNEK: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ÉBM (+ 8 TÁRCA) 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LÁZÁR JÁNOS MINISZTER, LÁNSZKI REGŐ ÁLLAMTITKÁR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ERŐS KONCENTRÁCIÓ - PL.  AZ NKK (VOLT BFK) MEGSZÜNTETÉSE; 			TOVÁBBI TERVEK: BEÜ-BMSK, NIF BEOLVASZTÁSA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MEGKEZDETT TÖRVÉNYELŐKÉSZÍTÉSEK: 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	ÁLLAMI BERUHÁZÁSOK KERETTÖRVÉNYE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	ÚJ ÉPÍTÉSI TÖRVÉNY, EGYÉB JOGSZABÁLYOK ÚJRA ALKOTÁSA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ÚJ INTÉZMÉNY LESZ: ÁLLAMI BERUHÁZÁSI ÉRDEKEGYEZTETŐ TANÁCS 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</a:t>
            </a:r>
            <a:r>
              <a:rPr lang="hu-HU" sz="2000" b="1">
                <a:latin typeface="Gill Sans MT" panose="020B0502020104020203" pitchFamily="34" charset="-18"/>
              </a:rPr>
              <a:t>	</a:t>
            </a:r>
            <a:r>
              <a:rPr lang="hu-HU" sz="2000" b="1">
                <a:latin typeface="Gill Sans MT" panose="020B0502020104020203" pitchFamily="34" charset="-18"/>
                <a:sym typeface="Wingdings" panose="05000000000000000000" pitchFamily="2" charset="2"/>
              </a:rPr>
              <a:t> BIZTATÓ </a:t>
            </a:r>
            <a:r>
              <a:rPr lang="hu-HU" sz="2000" b="1" dirty="0">
                <a:latin typeface="Gill Sans MT" panose="020B0502020104020203" pitchFamily="34" charset="-18"/>
                <a:sym typeface="Wingdings" panose="05000000000000000000" pitchFamily="2" charset="2"/>
              </a:rPr>
              <a:t>A SZAKMAI </a:t>
            </a:r>
            <a:r>
              <a:rPr lang="hu-HU" sz="2000" b="1">
                <a:latin typeface="Gill Sans MT" panose="020B0502020104020203" pitchFamily="34" charset="-18"/>
                <a:sym typeface="Wingdings" panose="05000000000000000000" pitchFamily="2" charset="2"/>
              </a:rPr>
              <a:t>SZEMPONTOK ELŐTÉRBE-KERÜLÉSE</a:t>
            </a:r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latin typeface="Gill Sans MT" panose="020B0502020104020203" pitchFamily="34" charset="-18"/>
              </a:rPr>
              <a:t>AZ ALACSONY LAKÁSÁFA (5 %) ÉS AZ OTTHONTEREMTÉSI KEDVEZMÉNYEK PROLONGÁLÁSA </a:t>
            </a:r>
            <a:r>
              <a:rPr lang="hu-HU" sz="2000" b="1" dirty="0">
                <a:latin typeface="Gill Sans MT" panose="020B0502020104020203" pitchFamily="34" charset="-18"/>
                <a:sym typeface="Wingdings" panose="05000000000000000000" pitchFamily="2" charset="2"/>
              </a:rPr>
              <a:t></a:t>
            </a:r>
            <a:r>
              <a:rPr lang="hu-HU" sz="2000" b="1" dirty="0">
                <a:latin typeface="Gill Sans MT" panose="020B0502020104020203" pitchFamily="34" charset="-18"/>
              </a:rPr>
              <a:t> UGYANAKKOR A HITELKAMATOK </a:t>
            </a:r>
            <a:r>
              <a:rPr lang="hu-HU" sz="2000" b="1">
                <a:latin typeface="Gill Sans MT" panose="020B0502020104020203" pitchFamily="34" charset="-18"/>
              </a:rPr>
              <a:t>EMELKEDÉSE </a:t>
            </a:r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093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30036" y="387927"/>
            <a:ext cx="10418619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NAGY GONDOT JELENTENEK</a:t>
            </a: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AZ OROSZ-UKRÁN HÁBORÚ KÖVETKEZMÉNYEI (EU-SZINTEN JELLEMZŐ),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 KÖZCÉLÚ BERUHÁZÁSOK DRASZTIKUS VISSZAFOGÁSA (RÉSZBEN A 	2022. TAVASZI 	KIKÖLTEKEZÉSEK MIATT),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 2021-2027. ÉVI EU-FORRÁSOK BIZONYTALANSÁGAI.</a:t>
            </a: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latin typeface="Gill Sans MT" panose="020B0502020104020203" pitchFamily="34" charset="-18"/>
              </a:rPr>
              <a:t>A FIZIKAILAG MEG NEM KEZDETT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KÖZCÉLÚ BERUHÁZÁSOK </a:t>
            </a:r>
            <a:r>
              <a:rPr lang="hu-HU" sz="2000" b="1" dirty="0">
                <a:latin typeface="Gill Sans MT" panose="020B0502020104020203" pitchFamily="34" charset="-18"/>
              </a:rPr>
              <a:t>LEÁLLÍTÁSA   </a:t>
            </a:r>
            <a:r>
              <a:rPr lang="hu-HU" sz="2000" b="1">
                <a:latin typeface="Gill Sans MT" panose="020B0502020104020203" pitchFamily="34" charset="-18"/>
              </a:rPr>
              <a:t>	DE: FOLYTATÓDNAK </a:t>
            </a:r>
            <a:r>
              <a:rPr lang="hu-HU" sz="2000" b="1" dirty="0">
                <a:latin typeface="Gill Sans MT" panose="020B0502020104020203" pitchFamily="34" charset="-18"/>
              </a:rPr>
              <a:t>AZ ELŐKÉSZÍTÉSEK,  A TERVEZÉSEK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?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A HITELKAMATOK ÓRIÁSI NÖVEKEDÉSE,  A RECESSZIÓ VESZÉLYE </a:t>
            </a:r>
            <a:r>
              <a:rPr lang="hu-HU" sz="2000" b="1" dirty="0">
                <a:latin typeface="Gill Sans MT" panose="020B0502020104020203" pitchFamily="34" charset="-18"/>
                <a:sym typeface="Wingdings" panose="05000000000000000000" pitchFamily="2" charset="2"/>
              </a:rPr>
              <a:t> A</a:t>
            </a:r>
            <a:r>
              <a:rPr lang="hu-HU" sz="2000" b="1" dirty="0">
                <a:latin typeface="Gill Sans MT" panose="020B0502020104020203" pitchFamily="34" charset="-18"/>
              </a:rPr>
              <a:t> 	</a:t>
            </a: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MAGÁNBERUHÁZÁSOK EGY RÉSZÉNEK </a:t>
            </a:r>
            <a:r>
              <a:rPr lang="hu-HU" sz="2000" b="1">
                <a:latin typeface="Gill Sans MT" panose="020B0502020104020203" pitchFamily="34" charset="-18"/>
              </a:rPr>
              <a:t>ÚJRAGONDOLÁSA; </a:t>
            </a:r>
          </a:p>
          <a:p>
            <a:r>
              <a:rPr lang="hu-HU" sz="2000" b="1">
                <a:latin typeface="Gill Sans MT" panose="020B0502020104020203" pitchFamily="34" charset="-18"/>
              </a:rPr>
              <a:t>	</a:t>
            </a: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DE:</a:t>
            </a:r>
            <a:r>
              <a:rPr lang="hu-HU" sz="2000" b="1">
                <a:latin typeface="Gill Sans MT" panose="020B0502020104020203" pitchFamily="34" charset="-18"/>
              </a:rPr>
              <a:t> BMW (DEBRECEN), MÁS TERMELŐ BERUHÁZÁSOK ÉPÍTÉSE</a:t>
            </a:r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ÁREMELKEDÉSEK</a:t>
            </a:r>
            <a:r>
              <a:rPr lang="hu-HU" sz="2000" b="1" dirty="0">
                <a:latin typeface="Gill Sans MT" panose="020B0502020104020203" pitchFamily="34" charset="-18"/>
              </a:rPr>
              <a:t> MINDEN TÉREN (ANYAG, FUVAR, ENERGIA, BÉR STB.);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EZEK TOVÁBBHÁRÍTÁSA / ÉRVÉNYESÍTÉSE?</a:t>
            </a: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latin typeface="Gill Sans MT" panose="020B0502020104020203" pitchFamily="34" charset="-18"/>
              </a:rPr>
              <a:t>AZ ÁLTALÁNOS SZAKMAI VÉLEKEDÉS SZERINT 2023. ÉS 2024. VÁLSÁGOS 	IDŐSZAK LESZ A HAZAI ÉPÍTŐIPARBAN, ÉPÍTÉSI PIACON;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REMÉLHETŐ, HOGY 2024. UTÁN NORMALIZÁLÓDIK A HELYZET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?  ?  ?</a:t>
            </a:r>
            <a:endParaRPr lang="hu-HU" sz="2000" b="1" dirty="0">
              <a:latin typeface="Gill Sans MT" panose="020B0502020104020203" pitchFamily="34" charset="-18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72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411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775855" y="701965"/>
            <a:ext cx="10547927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endParaRPr lang="hu-HU" sz="2000" b="1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hu-HU" sz="2000" b="1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FELTÉTELEZVE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, HOGY A REMÉLT BÉKEKÖTÉSSEL ÉS A VÁLSÁGOK ELMÚLTÁVAL MIELŐBB HELYREÁLL A „VILÁG RENDJE”, HOSSZÚ TÁVON PROGNOSZTIZÁLHATÓ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FONTOSABB ÁLTALÁNOS ÉPÍTÉSI TRENDEK:</a:t>
            </a:r>
          </a:p>
          <a:p>
            <a:pPr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ÁLTALÁNOS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VÁROSIASODÁSI  FOLYAMATOK: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2025-BEN MÁR  ~ 30 ÓRIÁSVÁROS (L &gt; 10 MILLIÓ FŐ) LESZ A VILÁGON, 2050-BEN A VILÁG NÉPESSÉGÉNEK 2/3 RÉSZE VÁROSOKBAN ÉL MAJD,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KÖRNYEZETTUDATOS</a:t>
            </a:r>
            <a:r>
              <a:rPr lang="hu-HU" sz="2000" b="1" dirty="0">
                <a:solidFill>
                  <a:srgbClr val="C00000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TELEPÜLÉSFEJLESZTÉSEK,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ÉLETCIKLUS-ELEMZÉSEN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(IS) ALAPULÓ PROJEKTFEJLESZTÉS, TERVEZÉS,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ALACSONY ENERGIAFELHASZNÁLÁSÚ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ÉPÜLETEK (KÖTELEZŐEN) ÁLTALÁNOSSÁ VÁLÁSA,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MEGLÉVŐ ÉPÜLET- ÉS ÉPÍTMÉNYÁLLOMÁNY ENERGIAHATÉKONY, KOMPLEX,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ÉRTÉKNÖVELŐ FELÚJÍTÁSA,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BONYOLULTABB, ÖSSZETETTEBB,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MŰSZAKILAG IGÉNYESEBB,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JOBB MINŐSÉGET, FENNTARTHATÓ ÜZEMELTETÉST, HOSSZABB ÉLETTARTAMOT GARANTÁLÓ ÉPÍTÉSZETI ÉS MÉRNÖKI MEGOLDÁSOK,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367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51013" y="1010995"/>
            <a:ext cx="9966960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hu-HU" sz="2000" b="1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hu-HU" sz="2000" b="1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TOVÁBB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SPECIALIZÁLÓDÓ ÉS FELÉRTÉKELŐDŐ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ÉPÍTÉSZI, MÉRNÖKI SZAKTUDÁS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EGÉSZ FEJLESZTÉSI FOLYAMATBAN,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MEGVALÓSÍTÁSI (KIVITELEZÉSI) FOLYAMAT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KÖRNYEZET-BARÁTIBBÁ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VÁLÁSA,  AZ (EGYEDI)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ELŐREGYÁRTÁS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NÖVEKVŐ SZEREPE,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ÚJFAJTA SZERZŐDÉSES VISZONYOK,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PARTNERSÉG</a:t>
            </a:r>
            <a:r>
              <a:rPr lang="hu-HU" sz="2000" b="1" dirty="0">
                <a:solidFill>
                  <a:srgbClr val="C00000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KÖZREMŰKÖDŐK:  A FEJLESZTŐ (ÉPÍTTETŐ), TERVEZŐK, KIVITELEZŐ, ÜZEMELTETŐ KÖZÖTT,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TERVEZÉSI, PROJEKT- ÉS KIVITELEZÉS-SZERVEZÉSI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MÓDSZEREK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UGRÁSSZERŰ FEJLŐDÉSE (DIGITALIZÁCIÓ, PLATFORMOK, BIM STB.),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ÁLTALÁBAN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ÉPÍTŐIPAR </a:t>
            </a: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4.0 </a:t>
            </a:r>
            <a:r>
              <a:rPr lang="hu-HU" sz="2000" b="1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hu-HU" sz="2000" b="1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ÁTFOGÓ ÉS JELENTŐS FEJLŐDÉS.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EZEK A TENDENCIÁK A KÉPZETTSÉG, SZAKTUDÁS NÖVEKVŐ JELENTŐSÉGÉVEL JÁRNAK.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00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37673" y="1960879"/>
            <a:ext cx="9867207" cy="33928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REMÉNYEINK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SZERINT</a:t>
            </a:r>
          </a:p>
          <a:p>
            <a:pPr algn="ctr">
              <a:lnSpc>
                <a:spcPct val="150000"/>
              </a:lnSpc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EZEN ÁLTALÁNOS FEJLŐDÉSI TENDENCIÁK MENTÉN AZ ÉPÍTŐIPAR </a:t>
            </a:r>
          </a:p>
          <a:p>
            <a:pPr algn="ctr">
              <a:lnSpc>
                <a:spcPct val="150000"/>
              </a:lnSpc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(A TERVEZÉS ÉS A KIVITELEZÉS,  A TELJES HÁTTÉRIPARÁVAL EGYÜTT) HOSSZÚ TÁVON </a:t>
            </a:r>
          </a:p>
          <a:p>
            <a:pPr algn="ctr">
              <a:lnSpc>
                <a:spcPct val="150000"/>
              </a:lnSpc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FENNTARTHATÓ FEJLŐDÉS </a:t>
            </a:r>
          </a:p>
          <a:p>
            <a:pPr algn="ctr">
              <a:lnSpc>
                <a:spcPct val="150000"/>
              </a:lnSpc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EGYIK MOZGATÓRUGÓJÁVÁ VÁLHAT.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24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4" y="1128161"/>
            <a:ext cx="9021696" cy="41751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BŐ TÍZ ESZTENDŐ - HÁROM JELENTŐS (VILÁG)VÁLSÁG ...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1. VÁLSÁG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 LÉNYEGÉBEN MAGA MÖGÖTT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TUDJA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A 2008-2012-ES ÉVEK PÉNZÜGYI ÉS GAZDASÁGI VÁLSÁGÁT,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ANNAK 2018-2019-RE MÁR ALIG MARADT DIREKT HATÁSA  AZ INGATLANPIACRA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 ÍGY AZ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ÉPÍTŐIPARRA SEM 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A "MÖGÖTTES" HATÁSOK AZONBAN A HAZAI ÉPÍTŐIPARBAN MA IS JELEN VANNAK ÉS SOK VONATKOZÁSBAN DETERMINÁLJÁK AZT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8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1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4" y="1128161"/>
            <a:ext cx="9564622" cy="47085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KÖVETKEZMÉNYEK: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à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AZ ÉPÍTŐIPARI MEGRENDELÉSEK JELENTŐS VISSZAESÉSE, A TERMELÉS KOMOLY CSÖKKENÉSE KÖVETKEZETT BE 2008-2012. KÖZÖTT ÉS  ENNEK A DIREKT HATÁSAI 2015-IG ELHÚZÓDTAK;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Wingdings" panose="05000000000000000000" pitchFamily="2" charset="2"/>
              <a:buChar char="à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  <a:sym typeface="Wingding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à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AZ EURÓPAI UNIÓ ORSZÁGAIBAN 2014 – 2015 – BEN LASSÚ, MAJD NÉMILEG GYORSULÓ ÉPÍTŐIPARI TERMELÉSNÖVEKEDÉS KEZDŐDÖTT;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à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  <a:sym typeface="Wingding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à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DIFFERENCIÁLT NÖVEKEDÉS VOLT A VILÁG TÖBBI RÉSZÉN.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9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3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6659</Words>
  <Application>Microsoft Office PowerPoint</Application>
  <PresentationFormat>Szélesvásznú</PresentationFormat>
  <Paragraphs>997</Paragraphs>
  <Slides>75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75</vt:i4>
      </vt:variant>
    </vt:vector>
  </HeadingPairs>
  <TitlesOfParts>
    <vt:vector size="88" baseType="lpstr">
      <vt:lpstr>Arial</vt:lpstr>
      <vt:lpstr>Avenir Next</vt:lpstr>
      <vt:lpstr>Avenir Next Ultra Light</vt:lpstr>
      <vt:lpstr>Calibri</vt:lpstr>
      <vt:lpstr>Calibri Light</vt:lpstr>
      <vt:lpstr>Corbel</vt:lpstr>
      <vt:lpstr>Gill Sans MT</vt:lpstr>
      <vt:lpstr>Roboto</vt:lpstr>
      <vt:lpstr>Segoe UI</vt:lpstr>
      <vt:lpstr>Tahoma</vt:lpstr>
      <vt:lpstr>Verdana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László Wébr</dc:creator>
  <cp:lastModifiedBy>László Wébr</cp:lastModifiedBy>
  <cp:revision>60</cp:revision>
  <dcterms:created xsi:type="dcterms:W3CDTF">2022-10-07T16:33:43Z</dcterms:created>
  <dcterms:modified xsi:type="dcterms:W3CDTF">2022-12-03T08:32:12Z</dcterms:modified>
</cp:coreProperties>
</file>