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08"/>
  </p:notesMasterIdLst>
  <p:handoutMasterIdLst>
    <p:handoutMasterId r:id="rId109"/>
  </p:handoutMasterIdLst>
  <p:sldIdLst>
    <p:sldId id="257" r:id="rId3"/>
    <p:sldId id="287" r:id="rId4"/>
    <p:sldId id="369" r:id="rId5"/>
    <p:sldId id="372" r:id="rId6"/>
    <p:sldId id="457" r:id="rId7"/>
    <p:sldId id="370" r:id="rId8"/>
    <p:sldId id="258" r:id="rId9"/>
    <p:sldId id="292" r:id="rId10"/>
    <p:sldId id="424" r:id="rId11"/>
    <p:sldId id="423" r:id="rId12"/>
    <p:sldId id="456" r:id="rId13"/>
    <p:sldId id="259" r:id="rId14"/>
    <p:sldId id="260" r:id="rId15"/>
    <p:sldId id="261" r:id="rId16"/>
    <p:sldId id="363" r:id="rId17"/>
    <p:sldId id="262" r:id="rId18"/>
    <p:sldId id="265" r:id="rId19"/>
    <p:sldId id="266" r:id="rId20"/>
    <p:sldId id="267" r:id="rId21"/>
    <p:sldId id="291" r:id="rId22"/>
    <p:sldId id="290" r:id="rId23"/>
    <p:sldId id="460" r:id="rId24"/>
    <p:sldId id="373" r:id="rId25"/>
    <p:sldId id="358" r:id="rId26"/>
    <p:sldId id="425" r:id="rId27"/>
    <p:sldId id="381" r:id="rId28"/>
    <p:sldId id="295" r:id="rId29"/>
    <p:sldId id="461" r:id="rId30"/>
    <p:sldId id="393" r:id="rId31"/>
    <p:sldId id="462" r:id="rId32"/>
    <p:sldId id="394" r:id="rId33"/>
    <p:sldId id="463" r:id="rId34"/>
    <p:sldId id="374" r:id="rId35"/>
    <p:sldId id="396" r:id="rId36"/>
    <p:sldId id="464" r:id="rId37"/>
    <p:sldId id="474" r:id="rId38"/>
    <p:sldId id="492" r:id="rId39"/>
    <p:sldId id="493" r:id="rId40"/>
    <p:sldId id="494" r:id="rId41"/>
    <p:sldId id="296" r:id="rId42"/>
    <p:sldId id="418" r:id="rId43"/>
    <p:sldId id="268" r:id="rId44"/>
    <p:sldId id="434" r:id="rId45"/>
    <p:sldId id="429" r:id="rId46"/>
    <p:sldId id="375" r:id="rId47"/>
    <p:sldId id="412" r:id="rId48"/>
    <p:sldId id="475" r:id="rId49"/>
    <p:sldId id="378" r:id="rId50"/>
    <p:sldId id="674" r:id="rId51"/>
    <p:sldId id="485" r:id="rId52"/>
    <p:sldId id="486" r:id="rId53"/>
    <p:sldId id="465" r:id="rId54"/>
    <p:sldId id="270" r:id="rId55"/>
    <p:sldId id="446" r:id="rId56"/>
    <p:sldId id="310" r:id="rId57"/>
    <p:sldId id="271" r:id="rId58"/>
    <p:sldId id="490" r:id="rId59"/>
    <p:sldId id="466" r:id="rId60"/>
    <p:sldId id="272" r:id="rId61"/>
    <p:sldId id="273" r:id="rId62"/>
    <p:sldId id="274" r:id="rId63"/>
    <p:sldId id="420" r:id="rId64"/>
    <p:sldId id="422" r:id="rId65"/>
    <p:sldId id="467" r:id="rId66"/>
    <p:sldId id="482" r:id="rId67"/>
    <p:sldId id="414" r:id="rId68"/>
    <p:sldId id="483" r:id="rId69"/>
    <p:sldId id="297" r:id="rId70"/>
    <p:sldId id="484" r:id="rId71"/>
    <p:sldId id="447" r:id="rId72"/>
    <p:sldId id="450" r:id="rId73"/>
    <p:sldId id="449" r:id="rId74"/>
    <p:sldId id="451" r:id="rId75"/>
    <p:sldId id="448" r:id="rId76"/>
    <p:sldId id="303" r:id="rId77"/>
    <p:sldId id="489" r:id="rId78"/>
    <p:sldId id="453" r:id="rId79"/>
    <p:sldId id="476" r:id="rId80"/>
    <p:sldId id="477" r:id="rId81"/>
    <p:sldId id="478" r:id="rId82"/>
    <p:sldId id="311" r:id="rId83"/>
    <p:sldId id="280" r:id="rId84"/>
    <p:sldId id="469" r:id="rId85"/>
    <p:sldId id="278" r:id="rId86"/>
    <p:sldId id="403" r:id="rId87"/>
    <p:sldId id="470" r:id="rId88"/>
    <p:sldId id="426" r:id="rId89"/>
    <p:sldId id="428" r:id="rId90"/>
    <p:sldId id="436" r:id="rId91"/>
    <p:sldId id="491" r:id="rId92"/>
    <p:sldId id="410" r:id="rId93"/>
    <p:sldId id="675" r:id="rId94"/>
    <p:sldId id="416" r:id="rId95"/>
    <p:sldId id="350" r:id="rId96"/>
    <p:sldId id="417" r:id="rId97"/>
    <p:sldId id="438" r:id="rId98"/>
    <p:sldId id="471" r:id="rId99"/>
    <p:sldId id="497" r:id="rId100"/>
    <p:sldId id="480" r:id="rId101"/>
    <p:sldId id="472" r:id="rId102"/>
    <p:sldId id="346" r:id="rId103"/>
    <p:sldId id="499" r:id="rId104"/>
    <p:sldId id="439" r:id="rId105"/>
    <p:sldId id="377" r:id="rId106"/>
    <p:sldId id="473" r:id="rId107"/>
  </p:sldIdLst>
  <p:sldSz cx="9144000" cy="6858000" type="screen4x3"/>
  <p:notesSz cx="6669088" cy="9775825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C7DAA"/>
    <a:srgbClr val="33C396"/>
    <a:srgbClr val="37BF81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9476" autoAdjust="0"/>
  </p:normalViewPr>
  <p:slideViewPr>
    <p:cSldViewPr>
      <p:cViewPr varScale="1">
        <p:scale>
          <a:sx n="83" d="100"/>
          <a:sy n="83" d="100"/>
        </p:scale>
        <p:origin x="137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88950"/>
          </a:xfrm>
          <a:prstGeom prst="rect">
            <a:avLst/>
          </a:prstGeom>
        </p:spPr>
        <p:txBody>
          <a:bodyPr vert="horz" lIns="90916" tIns="45458" rIns="90916" bIns="45458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6663" y="0"/>
            <a:ext cx="2890837" cy="488950"/>
          </a:xfrm>
          <a:prstGeom prst="rect">
            <a:avLst/>
          </a:prstGeom>
        </p:spPr>
        <p:txBody>
          <a:bodyPr vert="horz" lIns="90916" tIns="45458" rIns="90916" bIns="45458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58B6B6-B63A-4DE7-B306-EA3148D5003D}" type="datetimeFigureOut">
              <a:rPr lang="hu-HU"/>
              <a:pPr>
                <a:defRPr/>
              </a:pPr>
              <a:t>2019. 05. 05.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285288"/>
            <a:ext cx="2890838" cy="488950"/>
          </a:xfrm>
          <a:prstGeom prst="rect">
            <a:avLst/>
          </a:prstGeom>
        </p:spPr>
        <p:txBody>
          <a:bodyPr vert="horz" lIns="90916" tIns="45458" rIns="90916" bIns="45458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6663" y="9285288"/>
            <a:ext cx="2890837" cy="488950"/>
          </a:xfrm>
          <a:prstGeom prst="rect">
            <a:avLst/>
          </a:prstGeom>
        </p:spPr>
        <p:txBody>
          <a:bodyPr vert="horz" wrap="square" lIns="90916" tIns="45458" rIns="90916" bIns="4545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19758D2-1550-45A0-85C8-7C42859A2FDC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1249111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88950"/>
          </a:xfrm>
          <a:prstGeom prst="rect">
            <a:avLst/>
          </a:prstGeom>
        </p:spPr>
        <p:txBody>
          <a:bodyPr vert="horz" lIns="90916" tIns="45458" rIns="90916" bIns="45458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6663" y="0"/>
            <a:ext cx="2890837" cy="488950"/>
          </a:xfrm>
          <a:prstGeom prst="rect">
            <a:avLst/>
          </a:prstGeom>
        </p:spPr>
        <p:txBody>
          <a:bodyPr vert="horz" lIns="90916" tIns="45458" rIns="90916" bIns="45458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2D2256-DD5C-425F-A5F3-536E9E0655BB}" type="datetimeFigureOut">
              <a:rPr lang="hu-HU"/>
              <a:pPr>
                <a:defRPr/>
              </a:pPr>
              <a:t>2019. 05. 05.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890588" y="731838"/>
            <a:ext cx="4887912" cy="366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16" tIns="45458" rIns="90916" bIns="45458" rtlCol="0" anchor="ctr"/>
          <a:lstStyle/>
          <a:p>
            <a:pPr lv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750" y="4645025"/>
            <a:ext cx="5335588" cy="4398963"/>
          </a:xfrm>
          <a:prstGeom prst="rect">
            <a:avLst/>
          </a:prstGeom>
        </p:spPr>
        <p:txBody>
          <a:bodyPr vert="horz" lIns="90916" tIns="45458" rIns="90916" bIns="45458" rtlCol="0">
            <a:normAutofit/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285288"/>
            <a:ext cx="2890838" cy="488950"/>
          </a:xfrm>
          <a:prstGeom prst="rect">
            <a:avLst/>
          </a:prstGeom>
        </p:spPr>
        <p:txBody>
          <a:bodyPr vert="horz" lIns="90916" tIns="45458" rIns="90916" bIns="45458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6663" y="9285288"/>
            <a:ext cx="2890837" cy="488950"/>
          </a:xfrm>
          <a:prstGeom prst="rect">
            <a:avLst/>
          </a:prstGeom>
        </p:spPr>
        <p:txBody>
          <a:bodyPr vert="horz" wrap="square" lIns="90916" tIns="45458" rIns="90916" bIns="4545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06CF2AA-AD05-426E-A512-4D070AD76239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2993238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B71CC-0444-4F49-B74E-1B082D20AAF9}" type="datetimeFigureOut">
              <a:rPr lang="hu-HU"/>
              <a:pPr>
                <a:defRPr/>
              </a:pPr>
              <a:t>2019. 05. 05.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009E4-669B-4588-8F5A-CC8005E22750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423541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4CC12-F99F-44BA-AB0A-1EDA4C3EEC91}" type="datetimeFigureOut">
              <a:rPr lang="hu-HU"/>
              <a:pPr>
                <a:defRPr/>
              </a:pPr>
              <a:t>2019. 05. 05.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F69BA-225C-43DF-BC0B-8CEAE389D8DF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407080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0F1DC-85F8-40DF-95B0-1DF1DB1B9C86}" type="datetimeFigureOut">
              <a:rPr lang="hu-HU"/>
              <a:pPr>
                <a:defRPr/>
              </a:pPr>
              <a:t>2019. 05. 05.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A753E-D459-4C9B-ADF1-7B29EEFD15D7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68197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B9F1D99-C601-4291-9D39-04D45263AC3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6200000">
            <a:off x="3817311" y="2640145"/>
            <a:ext cx="1594839" cy="5054400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2A2EB4D7-427D-41DD-AE99-B6B9194DE3AC}"/>
              </a:ext>
            </a:extLst>
          </p:cNvPr>
          <p:cNvSpPr/>
          <p:nvPr/>
        </p:nvSpPr>
        <p:spPr>
          <a:xfrm>
            <a:off x="-1" y="893235"/>
            <a:ext cx="9144001" cy="360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6029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D1EEAEB3-CFC8-4394-B774-6AA1C08E9A04}"/>
              </a:ext>
            </a:extLst>
          </p:cNvPr>
          <p:cNvGrpSpPr>
            <a:grpSpLocks noChangeAspect="1"/>
          </p:cNvGrpSpPr>
          <p:nvPr/>
        </p:nvGrpSpPr>
        <p:grpSpPr>
          <a:xfrm>
            <a:off x="3900743" y="407902"/>
            <a:ext cx="1342514" cy="1342514"/>
            <a:chOff x="5357620" y="340777"/>
            <a:chExt cx="1476765" cy="1476765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8A739B8A-ACBE-49F4-9B88-71B3EE960F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 dirty="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FA027976-C715-4431-8E04-1893195DD5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110346" y="4336002"/>
            <a:ext cx="6770915" cy="0"/>
          </a:xfrm>
          <a:prstGeom prst="line">
            <a:avLst/>
          </a:prstGeom>
          <a:ln>
            <a:gradFill>
              <a:gsLst>
                <a:gs pos="27000">
                  <a:schemeClr val="tx2">
                    <a:lumMod val="10000"/>
                    <a:lumOff val="90000"/>
                  </a:schemeClr>
                </a:gs>
                <a:gs pos="0">
                  <a:schemeClr val="bg1">
                    <a:alpha val="0"/>
                  </a:schemeClr>
                </a:gs>
                <a:gs pos="77000">
                  <a:schemeClr val="tx2">
                    <a:lumMod val="10000"/>
                    <a:lumOff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365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60B16E0B-3720-4EB9-98E5-A7CFC7210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7" y="2211574"/>
            <a:ext cx="8312727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78410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69E10144-FD81-4BC1-A765-3E1125135280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0800000">
            <a:off x="0" y="1035000"/>
            <a:ext cx="1763100" cy="4788000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774" y="2794239"/>
            <a:ext cx="4983366" cy="120956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hu-HU" dirty="0"/>
              <a:t>Mintacím szerkesztése</a:t>
            </a:r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CD015DD8-BBBF-4B3F-98C5-3B6027871DC5}"/>
              </a:ext>
            </a:extLst>
          </p:cNvPr>
          <p:cNvGrpSpPr/>
          <p:nvPr/>
        </p:nvGrpSpPr>
        <p:grpSpPr>
          <a:xfrm>
            <a:off x="790749" y="2757743"/>
            <a:ext cx="1342514" cy="1342514"/>
            <a:chOff x="2398603" y="3656545"/>
            <a:chExt cx="1476765" cy="1476765"/>
          </a:xfrm>
        </p:grpSpPr>
        <p:sp>
          <p:nvSpPr>
            <p:cNvPr id="9" name="Ellipszis 8">
              <a:extLst>
                <a:ext uri="{FF2B5EF4-FFF2-40B4-BE49-F238E27FC236}">
                  <a16:creationId xmlns:a16="http://schemas.microsoft.com/office/drawing/2014/main" id="{1D98A545-DE95-4A45-9DEF-A3E72DEBE3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 dirty="0"/>
            </a:p>
          </p:txBody>
        </p:sp>
        <p:pic>
          <p:nvPicPr>
            <p:cNvPr id="10" name="Kép 9">
              <a:extLst>
                <a:ext uri="{FF2B5EF4-FFF2-40B4-BE49-F238E27FC236}">
                  <a16:creationId xmlns:a16="http://schemas.microsoft.com/office/drawing/2014/main" id="{424597F1-186A-4114-A071-57BDDF43A6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6764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95FE9D6D-B265-4369-BA63-B46716865F75}"/>
              </a:ext>
            </a:extLst>
          </p:cNvPr>
          <p:cNvSpPr/>
          <p:nvPr/>
        </p:nvSpPr>
        <p:spPr>
          <a:xfrm flipV="1">
            <a:off x="5256000" y="-7372"/>
            <a:ext cx="38880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6169C81-0BA3-45EB-936B-A3663F68EABC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5600914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9EFD7621-71CF-437C-B3D4-E1A48BAFC1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 dirty="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0AF630AB-9F6B-4D24-B8B6-92584799BA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1" name="Szöveg helye 7">
            <a:extLst>
              <a:ext uri="{FF2B5EF4-FFF2-40B4-BE49-F238E27FC236}">
                <a16:creationId xmlns:a16="http://schemas.microsoft.com/office/drawing/2014/main" id="{B3343780-31AA-4D24-8F2C-5BB0F16FE6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0" y="1880323"/>
            <a:ext cx="36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22" name="Cím 8">
            <a:extLst>
              <a:ext uri="{FF2B5EF4-FFF2-40B4-BE49-F238E27FC236}">
                <a16:creationId xmlns:a16="http://schemas.microsoft.com/office/drawing/2014/main" id="{28121AF0-8220-4AE5-9CE4-C958BB7BE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7AD3AEF0-EEC9-497F-8B15-C8297DB6A9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999" y="6316643"/>
            <a:ext cx="36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Tartalom helye 3">
            <a:extLst>
              <a:ext uri="{FF2B5EF4-FFF2-40B4-BE49-F238E27FC236}">
                <a16:creationId xmlns:a16="http://schemas.microsoft.com/office/drawing/2014/main" id="{443B9895-50E0-4F70-9538-A82F0E77226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62358A1B-165E-4F6B-81B3-3E8B391590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FD60B878-9459-4CFB-9A06-B09114F8CA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155328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232416D1-8352-4C9D-AB69-E103306AD2A5}"/>
              </a:ext>
            </a:extLst>
          </p:cNvPr>
          <p:cNvSpPr/>
          <p:nvPr/>
        </p:nvSpPr>
        <p:spPr>
          <a:xfrm flipV="1">
            <a:off x="0" y="-7370"/>
            <a:ext cx="38880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A2D54897-97BC-4AB6-A043-75DF451CB4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2066" y="6316865"/>
            <a:ext cx="2827684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Szöveg helye 7">
            <a:extLst>
              <a:ext uri="{FF2B5EF4-FFF2-40B4-BE49-F238E27FC236}">
                <a16:creationId xmlns:a16="http://schemas.microsoft.com/office/drawing/2014/main" id="{507977F6-41ED-4021-9514-403C913B5B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9749" y="1887824"/>
            <a:ext cx="36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23" name="Cím 8">
            <a:extLst>
              <a:ext uri="{FF2B5EF4-FFF2-40B4-BE49-F238E27FC236}">
                <a16:creationId xmlns:a16="http://schemas.microsoft.com/office/drawing/2014/main" id="{E4FB3E16-AC8D-45AA-B9BF-06A9E74E6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49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id="{E11484FF-1675-41C3-818B-AB2F6DAAE4F2}"/>
              </a:ext>
            </a:extLst>
          </p:cNvPr>
          <p:cNvGrpSpPr>
            <a:grpSpLocks noChangeAspect="1"/>
          </p:cNvGrpSpPr>
          <p:nvPr/>
        </p:nvGrpSpPr>
        <p:grpSpPr>
          <a:xfrm>
            <a:off x="209232" y="5600914"/>
            <a:ext cx="916955" cy="916955"/>
            <a:chOff x="7979931" y="5555066"/>
            <a:chExt cx="1008650" cy="1008650"/>
          </a:xfrm>
        </p:grpSpPr>
        <p:sp>
          <p:nvSpPr>
            <p:cNvPr id="25" name="Ellipszis 24">
              <a:extLst>
                <a:ext uri="{FF2B5EF4-FFF2-40B4-BE49-F238E27FC236}">
                  <a16:creationId xmlns:a16="http://schemas.microsoft.com/office/drawing/2014/main" id="{80BD8AF3-1867-48AE-B2EB-9BB371E59B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 dirty="0"/>
            </a:p>
          </p:txBody>
        </p:sp>
        <p:pic>
          <p:nvPicPr>
            <p:cNvPr id="26" name="Kép 25">
              <a:extLst>
                <a:ext uri="{FF2B5EF4-FFF2-40B4-BE49-F238E27FC236}">
                  <a16:creationId xmlns:a16="http://schemas.microsoft.com/office/drawing/2014/main" id="{FAE3769D-ED75-4170-9866-10C93F4A41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7" name="Szöveg helye 5">
            <a:extLst>
              <a:ext uri="{FF2B5EF4-FFF2-40B4-BE49-F238E27FC236}">
                <a16:creationId xmlns:a16="http://schemas.microsoft.com/office/drawing/2014/main" id="{DB20685B-301B-40ED-8D58-1BC4C293D3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5525" y="5841351"/>
            <a:ext cx="4536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8" name="Szöveg helye 5">
            <a:extLst>
              <a:ext uri="{FF2B5EF4-FFF2-40B4-BE49-F238E27FC236}">
                <a16:creationId xmlns:a16="http://schemas.microsoft.com/office/drawing/2014/main" id="{13D9A0A3-0A6C-4362-87DE-59B7198C71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5525" y="6315176"/>
            <a:ext cx="4536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9" name="Tartalom helye 3">
            <a:extLst>
              <a:ext uri="{FF2B5EF4-FFF2-40B4-BE49-F238E27FC236}">
                <a16:creationId xmlns:a16="http://schemas.microsoft.com/office/drawing/2014/main" id="{2930C90B-1E3C-41E7-9F75-83F7F228738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25670" y="571670"/>
            <a:ext cx="4536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1032260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72A46DC0-580F-4857-8317-082AAE9E86DC}"/>
              </a:ext>
            </a:extLst>
          </p:cNvPr>
          <p:cNvSpPr/>
          <p:nvPr/>
        </p:nvSpPr>
        <p:spPr>
          <a:xfrm flipV="1">
            <a:off x="5255664" y="-4"/>
            <a:ext cx="3888336" cy="3384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id="{5678F594-92B3-40FB-8F4D-BF90B71FEE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832" y="365129"/>
            <a:ext cx="36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8233694C-4943-4A7D-BE48-B2660ABF29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9832" y="3579212"/>
            <a:ext cx="36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23F20983-B6FB-42DD-91ED-468B9EAAA05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596EA518-1AF5-4030-BCE6-6AFA7A1D09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83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3AF593BC-57A1-4BA1-B8B2-3C3906E541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D922AE4-7C86-483F-8C1F-C571DB7E6D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F1984F91-C90F-4ADE-AB8F-4BD6428FB7CA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2968169"/>
            <a:ext cx="916955" cy="916955"/>
            <a:chOff x="7979931" y="5555066"/>
            <a:chExt cx="1008650" cy="1008650"/>
          </a:xfrm>
        </p:grpSpPr>
        <p:sp>
          <p:nvSpPr>
            <p:cNvPr id="28" name="Ellipszis 27">
              <a:extLst>
                <a:ext uri="{FF2B5EF4-FFF2-40B4-BE49-F238E27FC236}">
                  <a16:creationId xmlns:a16="http://schemas.microsoft.com/office/drawing/2014/main" id="{4BE942ED-20A0-462C-9AA3-98A3D8EB06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 dirty="0"/>
            </a:p>
          </p:txBody>
        </p:sp>
        <p:pic>
          <p:nvPicPr>
            <p:cNvPr id="29" name="Kép 28">
              <a:extLst>
                <a:ext uri="{FF2B5EF4-FFF2-40B4-BE49-F238E27FC236}">
                  <a16:creationId xmlns:a16="http://schemas.microsoft.com/office/drawing/2014/main" id="{9C25A85E-BCED-4D19-8B8D-AEDE48715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6682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0AD6B8B2-D23E-4691-9AAC-7EDDD28611E6}"/>
              </a:ext>
            </a:extLst>
          </p:cNvPr>
          <p:cNvSpPr/>
          <p:nvPr/>
        </p:nvSpPr>
        <p:spPr>
          <a:xfrm flipV="1">
            <a:off x="5256000" y="-3"/>
            <a:ext cx="3888000" cy="166337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id="{8FFDDC65-6164-4CCB-B333-E1644A4AB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24" y="365129"/>
            <a:ext cx="36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5F09AFC3-B5CD-4E41-9D45-5F00B3C242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6454" y="1835397"/>
            <a:ext cx="36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0" name="Szöveg helye 2">
            <a:extLst>
              <a:ext uri="{FF2B5EF4-FFF2-40B4-BE49-F238E27FC236}">
                <a16:creationId xmlns:a16="http://schemas.microsoft.com/office/drawing/2014/main" id="{66DB3B47-E5BD-4D9C-ABC4-FD9EFBDB8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6454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BD258CC9-59BD-4AFF-9FC5-6FC59D53E1B0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241912"/>
            <a:ext cx="916955" cy="916955"/>
            <a:chOff x="7979931" y="5555066"/>
            <a:chExt cx="1008650" cy="1008650"/>
          </a:xfrm>
        </p:grpSpPr>
        <p:sp>
          <p:nvSpPr>
            <p:cNvPr id="22" name="Ellipszis 21">
              <a:extLst>
                <a:ext uri="{FF2B5EF4-FFF2-40B4-BE49-F238E27FC236}">
                  <a16:creationId xmlns:a16="http://schemas.microsoft.com/office/drawing/2014/main" id="{5CF829C1-E4FA-4C2D-BE75-8FC9B14B80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 dirty="0"/>
            </a:p>
          </p:txBody>
        </p:sp>
        <p:pic>
          <p:nvPicPr>
            <p:cNvPr id="27" name="Kép 26">
              <a:extLst>
                <a:ext uri="{FF2B5EF4-FFF2-40B4-BE49-F238E27FC236}">
                  <a16:creationId xmlns:a16="http://schemas.microsoft.com/office/drawing/2014/main" id="{CF7E04B7-1E02-4476-A274-2A06E51F7C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02898BE7-775E-458D-B1BC-FD141877356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id="{ADE4F8FA-4D91-467C-95E1-115577AEB2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0" name="Szöveg helye 5">
            <a:extLst>
              <a:ext uri="{FF2B5EF4-FFF2-40B4-BE49-F238E27FC236}">
                <a16:creationId xmlns:a16="http://schemas.microsoft.com/office/drawing/2014/main" id="{4A364233-E73C-46A3-BB4E-EF99577456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678924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>
            <a:extLst>
              <a:ext uri="{FF2B5EF4-FFF2-40B4-BE49-F238E27FC236}">
                <a16:creationId xmlns:a16="http://schemas.microsoft.com/office/drawing/2014/main" id="{F49FE928-4021-49BA-8B20-CA9BBBC6F1F1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Cím 1">
            <a:extLst>
              <a:ext uri="{FF2B5EF4-FFF2-40B4-BE49-F238E27FC236}">
                <a16:creationId xmlns:a16="http://schemas.microsoft.com/office/drawing/2014/main" id="{8E3F0C2D-FFFB-4442-865A-AFAC54F1B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9EAD14A0-CF7F-4FF1-BB24-9FD596609E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74967" y="1200845"/>
            <a:ext cx="36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BDFF43FA-559E-4CC2-BA64-4A83B6A39B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1DDF96CC-2707-498B-9D47-F656111740F7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C01B383D-BBDA-4686-84F7-4C6CE78115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 dirty="0"/>
            </a:p>
          </p:txBody>
        </p:sp>
        <p:pic>
          <p:nvPicPr>
            <p:cNvPr id="22" name="Kép 21">
              <a:extLst>
                <a:ext uri="{FF2B5EF4-FFF2-40B4-BE49-F238E27FC236}">
                  <a16:creationId xmlns:a16="http://schemas.microsoft.com/office/drawing/2014/main" id="{F4A63ADB-B578-435E-BDB6-6E72222B8E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A5D8B0BB-C4C6-48D5-A4BA-AB0AB6F1B5C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1200845"/>
            <a:ext cx="4534946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8" name="Szöveg helye 5">
            <a:extLst>
              <a:ext uri="{FF2B5EF4-FFF2-40B4-BE49-F238E27FC236}">
                <a16:creationId xmlns:a16="http://schemas.microsoft.com/office/drawing/2014/main" id="{1CAC9F08-C220-4C2B-80B9-1A6C9C33B6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id="{0B3EA3D5-59BC-400F-9370-46BF346B11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000094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rtalom helye 3">
            <a:extLst>
              <a:ext uri="{FF2B5EF4-FFF2-40B4-BE49-F238E27FC236}">
                <a16:creationId xmlns:a16="http://schemas.microsoft.com/office/drawing/2014/main" id="{4DD4CFD9-DEB4-4FAD-A942-9652D70A5E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8176" y="1190675"/>
            <a:ext cx="8059483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698EDC3C-F61C-4E0A-9B87-65FB0A6394C5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Cím 1">
            <a:extLst>
              <a:ext uri="{FF2B5EF4-FFF2-40B4-BE49-F238E27FC236}">
                <a16:creationId xmlns:a16="http://schemas.microsoft.com/office/drawing/2014/main" id="{F15B2FEA-02B9-417D-A720-B3FC6191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sp>
        <p:nvSpPr>
          <p:cNvPr id="15" name="Szöveg helye 2">
            <a:extLst>
              <a:ext uri="{FF2B5EF4-FFF2-40B4-BE49-F238E27FC236}">
                <a16:creationId xmlns:a16="http://schemas.microsoft.com/office/drawing/2014/main" id="{5DC307C6-FB29-457B-BF8E-A49D05DE79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2294AA46-0A5D-445B-8443-08F3C32D1209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8" name="Ellipszis 17">
              <a:extLst>
                <a:ext uri="{FF2B5EF4-FFF2-40B4-BE49-F238E27FC236}">
                  <a16:creationId xmlns:a16="http://schemas.microsoft.com/office/drawing/2014/main" id="{2CB1EFAC-6859-48B0-8A0B-2C13EEC9EF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 dirty="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A961BC90-D2F2-45FB-AF47-AE07F2977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569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40333-A4ED-4E4C-A9CF-80E5BB620C1B}" type="datetimeFigureOut">
              <a:rPr lang="hu-HU"/>
              <a:pPr>
                <a:defRPr/>
              </a:pPr>
              <a:t>2019. 05. 05.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0055A-D66A-4F19-A903-9953327BD829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86784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98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4BE08-00D6-45C1-969D-355433EEEE24}" type="datetimeFigureOut">
              <a:rPr lang="hu-HU"/>
              <a:pPr>
                <a:defRPr/>
              </a:pPr>
              <a:t>2019. 05. 05.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C764A-8B8F-44DE-B5EC-CEC6BE453677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25218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6540F-6C6A-4082-8887-B5802AD18A1C}" type="datetimeFigureOut">
              <a:rPr lang="hu-HU"/>
              <a:pPr>
                <a:defRPr/>
              </a:pPr>
              <a:t>2019. 05. 05.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E2A3A-A82D-4B70-A5AD-A686FC4375C6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200678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0717E-322E-424D-A933-3F4FF682D2F7}" type="datetimeFigureOut">
              <a:rPr lang="hu-HU"/>
              <a:pPr>
                <a:defRPr/>
              </a:pPr>
              <a:t>2019. 05. 05.</a:t>
            </a:fld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CDAD3-5631-49D0-BED3-2836EB47646A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336417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CFF47-D921-460A-8ED5-9D8BCA74F667}" type="datetimeFigureOut">
              <a:rPr lang="hu-HU"/>
              <a:pPr>
                <a:defRPr/>
              </a:pPr>
              <a:t>2019. 05. 05.</a:t>
            </a:fld>
            <a:endParaRPr lang="hu-HU" dirty="0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6910A-DD69-4B2B-AE1B-EA86D04B3B85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69541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86559-C869-4D56-B9CE-A9A19349CB87}" type="datetimeFigureOut">
              <a:rPr lang="hu-HU"/>
              <a:pPr>
                <a:defRPr/>
              </a:pPr>
              <a:t>2019. 05. 05.</a:t>
            </a:fld>
            <a:endParaRPr lang="hu-HU" dirty="0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CFA0C-8641-42C4-BFFF-1FFFAADE84F4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82606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7490B-4169-49B4-AAE5-F2CC6BF05C2E}" type="datetimeFigureOut">
              <a:rPr lang="hu-HU"/>
              <a:pPr>
                <a:defRPr/>
              </a:pPr>
              <a:t>2019. 05. 05.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179D4-68EB-4EDD-850E-825BCE009810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7344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84401-99BA-4811-8B32-58F65C360770}" type="datetimeFigureOut">
              <a:rPr lang="hu-HU"/>
              <a:pPr>
                <a:defRPr/>
              </a:pPr>
              <a:t>2019. 05. 05.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9DFD5-64F2-4A0C-9015-43DAEF4480BC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209432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31FA57-C902-4570-B873-803EEE08E7D1}" type="datetimeFigureOut">
              <a:rPr lang="hu-HU"/>
              <a:pPr>
                <a:defRPr/>
              </a:pPr>
              <a:t>2019. 05. 05.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59150FA-95D5-4D13-81EE-E35BE01F8411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8826" y="6344468"/>
            <a:ext cx="553150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59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7225" y="2236787"/>
            <a:ext cx="7772400" cy="2056309"/>
          </a:xfrm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AZ ÉPÍTÉSI PIAC JELLEMZŐIRŐL</a:t>
            </a:r>
            <a:b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</a:br>
            <a: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2017 – 2018.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28688" y="3886200"/>
            <a:ext cx="7500937" cy="1752600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hu-HU" sz="18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WÉBER LÁSZLÓ CÍMZETES EGYETEMI DOCENS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2019</a:t>
            </a:r>
            <a:r>
              <a:rPr lang="hu-H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. MÁJUS 13.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artalom helye 2"/>
          <p:cNvSpPr>
            <a:spLocks noGrp="1"/>
          </p:cNvSpPr>
          <p:nvPr>
            <p:ph idx="1"/>
          </p:nvPr>
        </p:nvSpPr>
        <p:spPr>
          <a:xfrm>
            <a:off x="611560" y="5157788"/>
            <a:ext cx="8075240" cy="53276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endParaRPr lang="hu-HU" altLang="hu-HU" sz="14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hu-HU" altLang="hu-HU" sz="14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u-HU" alt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12 ÉV : AZ ÉPÍTŐIPARI TERMELÉS AZ EU-BAN</a:t>
            </a:r>
          </a:p>
          <a:p>
            <a:pPr marL="0" indent="0" algn="r">
              <a:buNone/>
            </a:pPr>
            <a:r>
              <a:rPr lang="hu-HU" altLang="hu-HU" sz="1400" b="1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FORRÁS: EUROSTAT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hu-HU" altLang="hu-HU" sz="2000" b="1" dirty="0">
              <a:solidFill>
                <a:schemeClr val="bg1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08720"/>
            <a:ext cx="7620000" cy="451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588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175"/>
          </a:xfrm>
        </p:spPr>
        <p:txBody>
          <a:bodyPr/>
          <a:lstStyle/>
          <a:p>
            <a:r>
              <a:rPr lang="hu-HU" altLang="hu-HU" dirty="0"/>
              <a:t>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620712"/>
            <a:ext cx="8496944" cy="58326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MAGÁNÉPÍTTETŐI PIACOT TEKINTVE</a:t>
            </a:r>
            <a:endParaRPr lang="hu-HU" sz="2000" b="1" dirty="0">
              <a:solidFill>
                <a:srgbClr val="FFC000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u-HU" sz="2000" b="1" dirty="0">
              <a:solidFill>
                <a:srgbClr val="FFC000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FONTOS KÉRDÉS: A HAZAI LAKÁSÉPÍTÉSI PIACI KERESLET 	ALAKULÁSA; AZ ÁFA 5 -%-OS MÉRTÉKE 2023-IG MARAD A  	2018. NOVEMBER 1. ELŐTT ELINDÍTOTT / MEGKEZDETT 	LAKÁSBERUHÁZÁSOKNÁL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u-HU" sz="2000" b="1" dirty="0">
              <a:solidFill>
                <a:srgbClr val="FFC000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srgbClr val="FFC00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2000-ES ÉVEK MAGÁN-INGATLANPIACI „ARANYKORA” </a:t>
            </a: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	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VÁRHATÓAN NEM FOG VISSZATÉRNI KÖZÉP-	EURÓPÁBAN, 			DE LESZ FEJLŐDÉS;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HA EURÓPÁBAN VALÓDI LENDÜLET LESZ  EZEN A TÉREN, AZ 	VALÓSZÍNŰLEG MINKET TOVÁBBRA IS KEDVEZŐEN ÉRINT, HISZEN A NEMZETKÖZI INGATLANFEJLESZTÉSI, BEFEKTETÉSI PIAC 	RÉSZE VAGYUNK;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386498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ím 1"/>
          <p:cNvSpPr>
            <a:spLocks noGrp="1"/>
          </p:cNvSpPr>
          <p:nvPr>
            <p:ph type="ctrTitle"/>
          </p:nvPr>
        </p:nvSpPr>
        <p:spPr>
          <a:xfrm flipV="1">
            <a:off x="685800" y="-46038"/>
            <a:ext cx="7772400" cy="46038"/>
          </a:xfrm>
        </p:spPr>
        <p:txBody>
          <a:bodyPr/>
          <a:lstStyle/>
          <a:p>
            <a:r>
              <a:rPr lang="hu-HU" altLang="hu-HU" dirty="0"/>
              <a:t>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5800" y="404813"/>
            <a:ext cx="7990656" cy="5903912"/>
          </a:xfrm>
        </p:spPr>
        <p:txBody>
          <a:bodyPr/>
          <a:lstStyle/>
          <a:p>
            <a:pPr algn="just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l">
              <a:defRPr/>
            </a:pPr>
            <a:endParaRPr lang="hu-HU" sz="2000" b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algn="l"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ÖSSZEFÜGGÉSEK A VILÁGGAZDASÁGGAL ÉS AZ EURÓPAI UNIÓ FEJLŐDÉSÉVEL; HA EZEK TENDENCIÁIBAN NEM LESZ NAGY VÁLTOZÁS, AKKOR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MAGÁNFEJLESZTÉSEK TERÉN AZ „INGA VISSZALENDÜLŐBEN” VAN / LESZ –  TOVÁBB NÖVEKEDHET A KERESLET EBBEN AZ ÉPÍTÉSI PIACI SZEGMENSBEN,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EZZEL EGYÜTT ÁLTALÁBAN VÁLTOZIK AZ </a:t>
            </a:r>
            <a:r>
              <a:rPr lang="hu-HU" sz="2000" b="1" dirty="0">
                <a:solidFill>
                  <a:srgbClr val="FFC00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(INGATLAN)FEJLESZTÉSI „FILOZÓFIA”</a:t>
            </a: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, AZAZ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AZ (ÉRTÉKNÖVELŐ) FELÚJÍTÁS FOG DOMINÁLNI EURÓPÁBAN,  EHHEZ  A BANKI, HITELEZÉSI AKTIVITÁS IS NŐ,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KÖRNYEZETBARÁT ÚJ ÉPÍTÉSEK MELLETT,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ÁM A FEJLŐDÉS FÖLDRAJZI SÚLYPONTJAI VÁRHATÓAN MÓDOSULNAK (KÍNA, TÁVOL-KELET, INDIA, LATIN-AMERIKA, AFRIKA, ÉSZAK-AMERIKA).</a:t>
            </a:r>
            <a:r>
              <a:rPr lang="hu-HU" sz="2000" b="1" i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</a:t>
            </a:r>
            <a:endParaRPr lang="hu-HU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816E70A5-7B94-4562-959C-081404835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476672"/>
            <a:ext cx="7772400" cy="5760639"/>
          </a:xfrm>
        </p:spPr>
        <p:txBody>
          <a:bodyPr/>
          <a:lstStyle/>
          <a:p>
            <a:endParaRPr lang="hu-HU" b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endParaRPr lang="hu-HU" b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r>
              <a:rPr lang="hu-HU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PROGNOSZTIZÁLHATÓ FONTOSABB  ÉPÍTÉSI TRENDEK, ELVEK (ÖSSZHANGBAN AZ </a:t>
            </a:r>
            <a:r>
              <a:rPr lang="hu-HU" b="1" dirty="0">
                <a:solidFill>
                  <a:srgbClr val="FFC00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EURÓPA 2020 </a:t>
            </a:r>
            <a:r>
              <a:rPr lang="hu-HU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STRATÉGIÁVAL):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ÁLTALÁNOS VÁROSIASODÁSI  FOLYAMATOK: 2025-BEN MÁR  ~ 30 ÓRIÁSVÁROS (L &gt; 10 MILLIÓ FŐ) LESZ A VILÁGON, 2050-BEN A VILÁG NÉPESSÉGÉNEK 2/3 RÉSZE VÁROSOKBAN ÉL MAJD,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KÖRNYEZETTUDATOS TELEPÜLÉSFEJLESZTÉSEK,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ÉLETCIKLUS-ELEMZÉSEN (IS) ALAPULÓ PROJEKTFEJLESZTÉS, TERVEZÉS,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AZ ALACSONY ENERGIAFELHASZNÁLÁSÚ ÉPÜLETEK (KÖTELEZŐEN) ÁLTALÁNOSSÁ VÁLÁSA,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MEGLÉVŐ ÉPÜLET- ÉS ÉPÍTMÉNYÁLLOMÁNY ENERGIAHATÉKONY, KOMPLEX, ÉRTÉKNÖVELŐ FELÚJÍTÁSA,</a:t>
            </a:r>
          </a:p>
          <a:p>
            <a:pPr>
              <a:defRPr/>
            </a:pPr>
            <a:endParaRPr lang="hu-HU" b="1" dirty="0">
              <a:solidFill>
                <a:prstClr val="white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endParaRPr lang="hu-HU" b="1" dirty="0">
              <a:solidFill>
                <a:srgbClr val="FFC000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0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ím 1"/>
          <p:cNvSpPr>
            <a:spLocks noGrp="1"/>
          </p:cNvSpPr>
          <p:nvPr>
            <p:ph type="ctrTitle"/>
          </p:nvPr>
        </p:nvSpPr>
        <p:spPr>
          <a:xfrm flipV="1">
            <a:off x="685800" y="-46038"/>
            <a:ext cx="7772400" cy="46038"/>
          </a:xfrm>
        </p:spPr>
        <p:txBody>
          <a:bodyPr/>
          <a:lstStyle/>
          <a:p>
            <a:r>
              <a:rPr lang="hu-HU" altLang="hu-HU" dirty="0"/>
              <a:t>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55650" y="404813"/>
            <a:ext cx="7777163" cy="5903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just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hu-HU" sz="2000" b="1" dirty="0">
              <a:solidFill>
                <a:prstClr val="white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BONYOLULTABB, ÖSSZETETTEBB, MŰSZAKILAG IGÉNYESEBB, JOBB MINŐSÉGET, FENNTARTHATÓ ÜZEMELTETÉST, HOSSZABB ÉLETTARTAMOT GARANTÁLÓ ÉPÍTÉSZETI ÉS MÉRNÖKI MEGOLDÁSOK, </a:t>
            </a:r>
            <a:endParaRPr lang="hu-HU" sz="2000" b="1" dirty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TOVÁBB SPECIALIZÁLÓDÓ ÉS FELÉRTÉKELŐDŐ (ÉPÍTÉSZI, MÉRNÖKI) SZAKTUDÁS AZ EGÉSZ FEJLESZTÉSI FOLYAMATBAN,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MEGVALÓSÍTÁSI (KIVITELEZÉSI) FOLYAMAT KÖRNYEZET-BARÁTABBÁ VÁLÁSA, </a:t>
            </a:r>
            <a:endParaRPr lang="hu-HU" sz="2000" b="1" dirty="0">
              <a:solidFill>
                <a:prstClr val="white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ÚJFAJTA PARTNERSÉG A KÖZREMŰKÖDŐK: A FEJLESZTŐ (ÉPÍTTETŐ), TERVEZŐK, KIVITELEZŐ, ÜZEMELETETŐ KÖZÖTT,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TERVEZÉSI, PROJEKT- ÉS KIVITELEZÉS-SZERVEZÉSI MÓDSZEREK UGRÁSSZERŰ FEJLŐDÉSE (DIGITALIZÁCIÓ, BIM STB.).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59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550" y="836613"/>
            <a:ext cx="7560890" cy="53609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EZEN ÁLTALÁNOS FEJLŐDÉSI TENDENCIÁK MENTÉN AZ ÉPÍTŐIPAR  (A TERVEZÉS ÉS A KIVITELEZÉS, A TELJES HÁTTÉRIPARÁVAL EGYÜTT)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rgbClr val="FFC00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 FENNTARTHATÓ FEJLŐDÉS</a:t>
            </a: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EGYIK MOZGATÓRUGÓJÁVÁ VÁLHAT.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ím 1"/>
          <p:cNvSpPr>
            <a:spLocks noGrp="1"/>
          </p:cNvSpPr>
          <p:nvPr>
            <p:ph type="ctrTitle"/>
          </p:nvPr>
        </p:nvSpPr>
        <p:spPr>
          <a:xfrm flipV="1">
            <a:off x="685800" y="-46038"/>
            <a:ext cx="7772400" cy="46038"/>
          </a:xfrm>
        </p:spPr>
        <p:txBody>
          <a:bodyPr/>
          <a:lstStyle/>
          <a:p>
            <a:r>
              <a:rPr lang="hu-HU" altLang="hu-HU" dirty="0"/>
              <a:t>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5800" y="404813"/>
            <a:ext cx="7990656" cy="5903912"/>
          </a:xfrm>
        </p:spPr>
        <p:txBody>
          <a:bodyPr/>
          <a:lstStyle/>
          <a:p>
            <a:pPr algn="just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algn="just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6074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artalom helye 2"/>
          <p:cNvSpPr>
            <a:spLocks noGrp="1"/>
          </p:cNvSpPr>
          <p:nvPr>
            <p:ph idx="1"/>
          </p:nvPr>
        </p:nvSpPr>
        <p:spPr>
          <a:xfrm>
            <a:off x="971550" y="5157788"/>
            <a:ext cx="7632898" cy="53276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endParaRPr lang="hu-HU" altLang="hu-HU" sz="14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hu-HU" altLang="hu-HU" sz="14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u-HU" alt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NAGY VISSZAESÉS, MAJD  LASSÚ EMELKEDÉS</a:t>
            </a:r>
          </a:p>
          <a:p>
            <a:pPr marL="0" indent="0" algn="r">
              <a:buNone/>
            </a:pPr>
            <a:r>
              <a:rPr lang="es-ES" altLang="hu-HU" sz="1400" b="1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FORRÁS: EUROSTAT, 201</a:t>
            </a:r>
            <a:r>
              <a:rPr lang="hu-HU" altLang="hu-HU" sz="14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9</a:t>
            </a:r>
            <a:r>
              <a:rPr lang="es-ES" altLang="hu-HU" sz="1400" b="1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. </a:t>
            </a:r>
            <a:r>
              <a:rPr lang="hu-HU" altLang="hu-HU" sz="14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04</a:t>
            </a:r>
            <a:r>
              <a:rPr lang="es-ES" altLang="hu-HU" sz="1400" b="1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. 1</a:t>
            </a:r>
            <a:r>
              <a:rPr lang="hu-HU" altLang="hu-HU" sz="14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6</a:t>
            </a:r>
            <a:r>
              <a:rPr lang="es-ES" altLang="hu-HU" sz="1400" b="1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.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hu-HU" altLang="hu-HU" sz="2000" b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F99A76A6-47A7-4D08-AFD1-1FE8900A8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18" y="764704"/>
            <a:ext cx="7825402" cy="476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3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2"/>
            <a:ext cx="8229600" cy="59766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ts val="18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5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ts val="18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5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ts val="18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5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ts val="18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5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AZ ÉPÍTÉSI PRODUKCIÓ SZÁMADATOKBAN 2017-BEN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5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							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5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	EURÓPAI UNIÓ	  	1.364  MILLIÁRD EURÓ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5000" b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5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	USA 		             1.139  MILLIÁRD EURÓ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5000" b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5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	JAPÁN		      	   434  MILLIÁRD EURÓ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5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		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5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	(KÍNA			   900  MILLIÁRD EURÓ ?)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5000" b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5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VILÁG EGÉSZÉNEK ÉPÍTŐIPARI TERMELÉSE: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5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		MINTEGY 8.000 - 8.500 MILLIÁRD DOLLÁR  				 </a:t>
            </a:r>
            <a:r>
              <a:rPr lang="hu-HU" sz="5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</a:t>
            </a:r>
            <a:r>
              <a:rPr lang="hu-HU" sz="5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7.000 - 7.500 MILLIÁRD EURÓ</a:t>
            </a:r>
          </a:p>
          <a:p>
            <a:pPr lvl="4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3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endParaRPr lang="hu-HU" sz="1800" b="1" dirty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algn="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18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           </a:t>
            </a:r>
            <a:r>
              <a:rPr lang="hu-HU" sz="35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(FORRÁS: KEY FIGURES 2017., FIEC 2018.; GLOBAL INSIGHT, KHL)</a:t>
            </a:r>
          </a:p>
          <a:p>
            <a:pPr algn="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35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1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61928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2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AZ EU ORSZÁGAI ÉPÍTŐIPARI TERMELÉSE, 2017.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hu-HU" sz="22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	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2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NÉMETORSZÁG		322 MD € 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2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EGYESÜLT KIRÁLYSÁG 	221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2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FRANCIAORSZÁG        	171 MD €</a:t>
            </a:r>
            <a:endParaRPr lang="hu-HU" sz="2200" b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2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OLASZORSZÁG	         	123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2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SPANYOLORSZÁG                113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2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HOLLANDIA   		  63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2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SVÉDORSZÁG		  55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2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LENGYELORSZÁG	              48 MD 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2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BELGIUM			  45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2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AUSZTRIA			  40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2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FINNORSZÁG		  34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2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DÁNIA			  27 MD €</a:t>
            </a:r>
            <a:endParaRPr lang="hu-HU" sz="2200" b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2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ÍRORSZÁG       	  	  18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2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CSEHORSZÁG                          16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2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PORTUGÁLIA		   11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2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ROMÁNIA 		                 9 MD € 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2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GÖRÖGORSZÁG         	    8 MD €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									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			  	   </a:t>
            </a:r>
            <a:r>
              <a:rPr lang="hu-H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      </a:t>
            </a:r>
            <a:r>
              <a:rPr lang="hu-HU" sz="14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(FORRÁS: KEY FIGURES 2017., FIEC 2018.)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8816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6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AZ EU ORSZÁGAI ÉPÍTŐIPARI TERMELÉSE, 2017.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600" b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6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SZLOVÁKIA                                7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600" b="1" dirty="0">
                <a:solidFill>
                  <a:srgbClr val="FFC00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MAGYARORSZÁG     	    6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6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BULGÁRIA                                 6 MD €  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6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LUXEMBURG		    6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6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LITVÁNIA			    3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6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HORVÁTORSZÁG		    3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6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LETTORSZÁG		    3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6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ÉSZTORSZÁG		    3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6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SZLOVÉNIA		                 3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6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CIPRUS			    2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6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MÁLTA	                           0,7 MD €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600" b="1" dirty="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6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AZ EU-N KÍVÜLI EURÓPAI ORSZÁGOK KÖZÜL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26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TÖRÖKORSZÁG	  	 130 MD €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6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SVÁJC			   57 MD €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6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NORVÉGIA		                64 MD €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					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					</a:t>
            </a:r>
            <a:r>
              <a:rPr lang="hu-H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     </a:t>
            </a:r>
            <a:r>
              <a:rPr lang="hu-HU" sz="18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    (FORRÁS: KEY FIGURES 2017., FIEC 2018.)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u-H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4340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hu-H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charset="0"/>
              <a:buNone/>
              <a:defRPr/>
            </a:pPr>
            <a:endParaRPr lang="hu-H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NÉMETORSZÁG	  322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EGY. KIRÁLYSÁG	  221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FRANCIAORSZÁG	  171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OLASZORSZÁG	  	  123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SPANYOLORSZÁG	  113					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HOLLANDIA	    	    63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SVÉDORSZÁG	    	    55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LENGYELORSZÁG	    48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BELGIUM		    45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TÖBBI TAGÁLLAM	  203</a:t>
            </a: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ÖSSZESEN  	MD €   1.364</a:t>
            </a:r>
          </a:p>
          <a:p>
            <a:pPr marL="0" indent="0">
              <a:buFont typeface="Arial" charset="0"/>
              <a:buNone/>
              <a:defRPr/>
            </a:pPr>
            <a:endParaRPr lang="hu-H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r">
              <a:buFont typeface="Arial" charset="0"/>
              <a:buNone/>
              <a:defRPr/>
            </a:pPr>
            <a:r>
              <a:rPr lang="hu-HU" sz="14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(FORRÁS: KEY FIGURES 2017., FIEC 2018.)</a:t>
            </a:r>
          </a:p>
          <a:p>
            <a:pPr marL="0" indent="0">
              <a:buFont typeface="Arial" charset="0"/>
              <a:buNone/>
              <a:defRPr/>
            </a:pPr>
            <a:endParaRPr lang="hu-H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14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340B202-6EE4-4D22-AF91-A636980F6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844824"/>
            <a:ext cx="4572000" cy="2750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404813"/>
            <a:ext cx="8281615" cy="60483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2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LEGJELENTŐSEBB EURÓPAI ÉPĺTŐIPARI CÉGEK 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hu-HU" sz="22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2017.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1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sz="22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1.   VINCI (francia)</a:t>
            </a:r>
            <a:r>
              <a:rPr lang="hu-HU" sz="22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	</a:t>
            </a:r>
            <a:r>
              <a:rPr lang="hu-HU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            </a:t>
            </a:r>
            <a:r>
              <a:rPr lang="hu-HU" sz="15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VILÁGRANGLISTA 5.</a:t>
            </a:r>
            <a:r>
              <a:rPr lang="hu-HU" sz="2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</a:t>
            </a:r>
            <a:r>
              <a:rPr lang="hu-HU" sz="22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40,2 MD €  =  12.430 MD Ft</a:t>
            </a:r>
            <a:r>
              <a:rPr lang="hu-HU" sz="2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hu-HU" sz="15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hu-HU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~ </a:t>
            </a:r>
            <a:r>
              <a:rPr lang="hu-HU" sz="15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 x Magyarország)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sz="22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2.   ACS (spanyol)</a:t>
            </a:r>
            <a:r>
              <a:rPr lang="hu-HU" sz="2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	</a:t>
            </a:r>
            <a:r>
              <a:rPr lang="hu-HU" sz="15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VILÁGRANGLISTA 7.</a:t>
            </a:r>
            <a:r>
              <a:rPr lang="hu-HU" sz="2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</a:t>
            </a:r>
            <a:r>
              <a:rPr lang="hu-HU" sz="22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34,9 MD €   =  10.791 MD Ft </a:t>
            </a:r>
            <a:r>
              <a:rPr lang="hu-HU" sz="2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hu-HU" sz="15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hu-HU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~ </a:t>
            </a:r>
            <a:r>
              <a:rPr lang="hu-HU" sz="15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4,5 x Magyarország)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sz="24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3.   </a:t>
            </a:r>
            <a:r>
              <a:rPr lang="hu-HU" sz="22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BOUYGUES (francia)</a:t>
            </a:r>
            <a:r>
              <a:rPr lang="hu-HU" sz="2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</a:t>
            </a:r>
            <a:r>
              <a:rPr lang="hu-HU" sz="15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VILÁGRANGLISTA 8.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</a:t>
            </a:r>
            <a:r>
              <a:rPr lang="hu-HU" sz="22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32,9 MD €   =  10.173 MD Ft </a:t>
            </a:r>
            <a:r>
              <a:rPr lang="hu-HU" sz="2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 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sz="24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4.   </a:t>
            </a:r>
            <a:r>
              <a:rPr lang="hu-HU" sz="22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HOCHTIEF (német)</a:t>
            </a:r>
            <a:r>
              <a:rPr lang="hu-HU" sz="22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	</a:t>
            </a:r>
            <a:r>
              <a:rPr lang="hu-HU" sz="2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			</a:t>
            </a:r>
            <a:r>
              <a:rPr lang="hu-HU" sz="15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VILÁGRANGLISTA 11.</a:t>
            </a:r>
            <a:r>
              <a:rPr lang="hu-HU" sz="2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</a:t>
            </a:r>
            <a:r>
              <a:rPr lang="hu-HU" sz="22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22,6 MD €   =    6.988 MD Ft	</a:t>
            </a:r>
          </a:p>
          <a:p>
            <a:pPr marL="0" lvl="0" indent="0" eaLnBrk="1" fontAlgn="auto" hangingPunct="1">
              <a:spcAft>
                <a:spcPts val="0"/>
              </a:spcAft>
              <a:buNone/>
              <a:defRPr/>
            </a:pPr>
            <a:r>
              <a:rPr lang="hu-HU" sz="22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5.    SKANSKA (svéd) </a:t>
            </a:r>
            <a:r>
              <a:rPr lang="hu-HU" sz="2200" b="1" dirty="0">
                <a:solidFill>
                  <a:prstClr val="whit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				</a:t>
            </a:r>
            <a:r>
              <a:rPr lang="hu-HU" sz="15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VILÁGRANGLISTA 14.</a:t>
            </a:r>
            <a:endParaRPr lang="hu-HU" sz="2200" b="1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sz="2200" b="1" dirty="0">
                <a:solidFill>
                  <a:prstClr val="whit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		</a:t>
            </a:r>
            <a:r>
              <a:rPr lang="hu-HU" sz="22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15,7 MD €  =     4.855 MD Ft	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sz="22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6.   STRABAG (osztrák) </a:t>
            </a:r>
            <a:r>
              <a:rPr lang="hu-HU" sz="22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</a:t>
            </a:r>
            <a:r>
              <a:rPr lang="hu-HU" sz="15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VILÁGRANGLISTA 16. </a:t>
            </a:r>
            <a:r>
              <a:rPr lang="hu-HU" sz="22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</a:t>
            </a:r>
            <a:r>
              <a:rPr lang="hu-HU" sz="22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14,6  MD €   =   4.515 MD Ft  	</a:t>
            </a:r>
            <a:r>
              <a:rPr lang="hu-HU" sz="14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(~ </a:t>
            </a:r>
            <a:r>
              <a:rPr lang="hu-HU" sz="14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1,8</a:t>
            </a:r>
            <a:r>
              <a:rPr lang="hu-HU" sz="15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x Magyarország) </a:t>
            </a:r>
            <a:endParaRPr lang="hu-HU" sz="2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hu-HU" sz="19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</a:t>
            </a: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hu-HU" sz="15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(FORRÁS: ENR Engineering News-Record, 2018. november;  www.statista.com)   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1100" b="1" dirty="0">
              <a:solidFill>
                <a:schemeClr val="bg1"/>
              </a:solidFill>
              <a:latin typeface="Corbe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7" y="908050"/>
            <a:ext cx="7992888" cy="51847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4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LEGJELENTŐSEBB AMERIKAI 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4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EGYESÜLT ÁLLAMOKBELI ÉPÍTŐIPARI CÉGEK </a:t>
            </a:r>
            <a:r>
              <a:rPr lang="hu-HU" sz="24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2017.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400" b="1" dirty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4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	</a:t>
            </a:r>
            <a:r>
              <a:rPr lang="hu-HU" sz="24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1. BECHTEL</a:t>
            </a:r>
            <a:r>
              <a:rPr lang="hu-HU" sz="24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	</a:t>
            </a:r>
            <a:r>
              <a:rPr lang="hu-HU" sz="22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		</a:t>
            </a:r>
            <a:r>
              <a:rPr lang="hu-HU" sz="16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világranglista 13. helyezett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200" b="1" dirty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sz="22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	</a:t>
            </a:r>
            <a:r>
              <a:rPr lang="hu-HU" sz="24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2. FLOUR CORP.</a:t>
            </a:r>
            <a:r>
              <a:rPr lang="hu-HU" sz="24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	</a:t>
            </a:r>
            <a:r>
              <a:rPr lang="hu-HU" sz="22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	</a:t>
            </a:r>
            <a:r>
              <a:rPr lang="hu-HU" sz="16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világranglista 17. helyezett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200" b="1" dirty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2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	</a:t>
            </a:r>
            <a:r>
              <a:rPr lang="hu-HU" sz="24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3. AECOM </a:t>
            </a:r>
            <a:r>
              <a:rPr lang="hu-HU" sz="22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			</a:t>
            </a:r>
            <a:r>
              <a:rPr lang="hu-HU" sz="16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világranglista 33. helyezett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200" b="1" dirty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2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	</a:t>
            </a:r>
            <a:r>
              <a:rPr lang="hu-HU" sz="24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4. KIEWIT CORP.	</a:t>
            </a:r>
            <a:r>
              <a:rPr lang="hu-HU" sz="22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	</a:t>
            </a:r>
            <a:r>
              <a:rPr lang="hu-HU" sz="16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világranglista 43. helyezett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200" b="1" dirty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sz="22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	</a:t>
            </a:r>
            <a:r>
              <a:rPr lang="hu-HU" sz="24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5. 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PCL CONSTRUCTION ENTERPRISES INC.</a:t>
            </a:r>
            <a:r>
              <a:rPr lang="en-US" sz="22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</a:t>
            </a:r>
            <a:r>
              <a:rPr lang="hu-HU" sz="22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					</a:t>
            </a:r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világranglista 51. </a:t>
            </a:r>
            <a:r>
              <a:rPr lang="hu-HU" sz="16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helyezett</a:t>
            </a:r>
            <a:endParaRPr lang="en-US" sz="1600" b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2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6. THE WINTING-TURNER CONTRACTING CO. </a:t>
            </a:r>
            <a:r>
              <a:rPr lang="en-US" sz="22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</a:t>
            </a:r>
            <a:r>
              <a:rPr lang="hu-HU" sz="22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				</a:t>
            </a:r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világranglista 53. </a:t>
            </a:r>
            <a:r>
              <a:rPr lang="hu-HU" sz="16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helyezett</a:t>
            </a:r>
            <a:endParaRPr lang="en-US" sz="1600" b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200" b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1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</a:t>
            </a:r>
            <a:r>
              <a:rPr lang="hu-H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  </a:t>
            </a:r>
            <a:r>
              <a:rPr lang="hu-HU" sz="16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( FORRÁS: ENR Engineering News-Record, 2018. augusztus)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513"/>
            <a:ext cx="8064896" cy="50434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LEGJELENTŐSEBB JAPÁN ÉPÍTŐIPARI CÉGEK, </a:t>
            </a: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2017.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	</a:t>
            </a: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1.    </a:t>
            </a:r>
            <a:r>
              <a:rPr lang="hu-HU" sz="20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OBAYASHI CORP.</a:t>
            </a:r>
            <a:r>
              <a:rPr lang="hu-HU" sz="2000" b="1" dirty="0">
                <a:solidFill>
                  <a:prstClr val="whit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		</a:t>
            </a:r>
            <a:r>
              <a:rPr lang="hu-HU" sz="1400" b="1" dirty="0">
                <a:solidFill>
                  <a:prstClr val="whit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világranglista 15. helyezett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	</a:t>
            </a: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2.     KAJIMA CORP.		</a:t>
            </a:r>
            <a:r>
              <a:rPr lang="hu-HU" sz="14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világranglista  18. helyezett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hu-HU" sz="1400" b="1" dirty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	</a:t>
            </a: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3.     TAISEI CORP.		</a:t>
            </a:r>
            <a:r>
              <a:rPr lang="hu-HU" sz="14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világranglista 26. helyezett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	</a:t>
            </a: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4.     SHIMIZU CORP. </a:t>
            </a: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		</a:t>
            </a:r>
            <a:r>
              <a:rPr lang="hu-HU" sz="14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világranglista 23. helyezett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	</a:t>
            </a: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5.     TAKENAKA CORP.</a:t>
            </a: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		</a:t>
            </a:r>
            <a:r>
              <a:rPr lang="hu-HU" sz="14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világranglista 34. helyezett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14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	</a:t>
            </a: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6.    JGC CORP. 			</a:t>
            </a:r>
            <a:r>
              <a:rPr lang="hu-HU" sz="14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Világranglista 49. helyezett</a:t>
            </a:r>
            <a:endParaRPr lang="hu-HU" sz="2000" b="1" dirty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</a:t>
            </a:r>
            <a:r>
              <a:rPr lang="hu-HU" sz="14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 (FORRÁS: ENR Engineering News-Record, 2018. augusztus)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0063"/>
            <a:ext cx="8362950" cy="6025281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LEGJELENTŐSEBB KÍNAI ÉPÍTŐIPARI CÉGEK,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2017.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1.     CHINA STATE CONSTRUCTION ENG’G CORP. LTD.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				 		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világranglista  1. helyezett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2.     CHINA RAILWAY GROUP LTD.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										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világranglista  2. helyezett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3.     CHINA RAILWAY  CONSTRUCTION CORP. LTD.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							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világranglista  3. helyezett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4.     CHINA COMMUNICATIONS CONST. GROUP LTD.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						  	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világranglista  4. helyezett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AutoNum type="arabicPeriod" startAt="5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POWER CONSTRUCTION CORP. OF CHINA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						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 		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világranglista 6. helyezett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 startAt="5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  SHANGHAI CONSTRUCTION GROUP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						világranglista 9. helyezett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			</a:t>
            </a: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(FORRÁS: ENR Engineering News-Record, 2018. augusztus)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268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Tahoma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MIVEL FOGLALKOZUNK ?</a:t>
            </a:r>
          </a:p>
          <a:p>
            <a:pPr eaLnBrk="1" hangingPunct="1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AZ ÉPÍTÉSI PIAC FOGALMA,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KITEKINTÉS A MAI NEMZETKÖZI ÉPÍTÉSI PIACRA ,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MAI MAGYARORSZÁGI ÉPÍTÉSI PIAC JELLEMZŐI ,</a:t>
            </a:r>
          </a:p>
          <a:p>
            <a:pPr marL="0" indent="0" eaLnBrk="1" hangingPunct="1"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    + KITÉRŐ: A FEJLESZTÉSI CÉLÚ EU-TÁMOGATÁSOK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NÉMI ÉPÍTÉSI PIACI PROGNÓZIS. </a:t>
            </a:r>
            <a:r>
              <a:rPr lang="hu-HU" sz="20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endParaRPr lang="hu-HU" sz="2000" b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83225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hu-HU" sz="2000" dirty="0"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dirty="0"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dirty="0"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MIVEL FOGLALKOZUNK ?</a:t>
            </a:r>
          </a:p>
          <a:p>
            <a:pPr eaLnBrk="1" hangingPunct="1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 2"/>
              </a:rPr>
              <a:t>  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AZ ÉPÍTÉSI PIAC FOGALMA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 2"/>
              </a:rPr>
              <a:t>	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KITEKINTÉS A NEMZETKÖZI ÉPÍTÉSI PIACRA,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MAGYARORSZÁGI ÉPÍTÉSI PIAC JELLEMZŐI,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NÉMI ÉPÍTÉSI PIACI PROGNÓZIS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hu-HU" sz="2000" dirty="0">
                <a:latin typeface="Corbel" pitchFamily="34" charset="0"/>
              </a:rPr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332656"/>
            <a:ext cx="8393112" cy="6409457"/>
          </a:xfrm>
          <a:noFill/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  <a:softEdge rad="12700"/>
          </a:effectLst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GAZDASÁGI ÉS PÉNZÜGYI VÁLSÁG HATÁSAI A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MAGYARORSZÁGI INGATLANFEJLESZTÉSRE ÉS AZ ÉPÍTÉSI PIACRA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 2008-BAN KEZDŐDÖTT VÁLSÁG A MAGYAR GAZDASÁGOT EGYÉBKÉNT IS ROSSZ  ÁLLAPOTÁBAN ÉRTE.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AZ ELMÚLT TÍZ ÉVBEN A HELYZET TÖBB TÉREN FOKOZATOSAN KEDVEZŐEN VÁLTOZOTT A NEMZETGAZDASÁG SZINTJÉN: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JAVULT AZ ÁLLAMI KÖLTSÉGVETÉS HELYZETE,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NINCSENEK ÁLLAMI SZINTEN LIKVIDITÁSI PROBLÉMÁK,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BŐVÜLTEK A HITELLEHETŐSÉGEK,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HOZZÁFÉRHETŐK AZ EURÓPAI UNIÓS FEJLESZTÉSI FORRÁSOK,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VISSZATÉRŐBEN A BEFEKTETŐI BIZALOM,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LAKÁSÉPÍTÉSI BOOM.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88640"/>
            <a:ext cx="8393112" cy="6409457"/>
          </a:xfrm>
          <a:noFill/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  <a:softEdge rad="12700"/>
          </a:effectLst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HELYZET TÖBB TÉREN FOKOZATOSAN KEDVEZŐEN VÁLTOZOTT A NEMZETGAZDASÁG SZINTJÉN -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UGYANAKKOR: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AZ IMPOZÁNS GAZDASÁGI NÖVEKEDÉS MEGHATÁROZÓ FORRÁSA AZ EU-TÁMOGATÁSOK RENDSZERE;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HAZAI BERUHÁZÁSI KEDV NÖVEKEDÉSE VISZONYLAG ÓVATOS;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HAZAI FORRÁSÚ TERMELŐ BERUHÁZÁSOK RELATÍV HIÁNYA;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IPARI TERMELÉSI PROGNÓZISOK?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HAZAI ÉRTÉKESÍTÉSI KILÁTÁSOK?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15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713"/>
            <a:ext cx="8362950" cy="55054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ÖSSZEFOGLALVA: 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PÉNZPIACI, BANKI HELYZET JAVULÁSA, A FEJLESZTÉSI FORRÁSOK RENDELKEZÉSRE ÁLLÁSA EGYRE JOBBAN INSPIRÁLJA (FŐLEG AZ ÁLLAMI) BERUHÁZÁSOKAT, 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VISSZATÉRŐ BERUHÁZÁSI KEDV A MAGÁNSZFÉRÁBAN (LAKÁS STB.)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UGYANAKKOR  A REÁLGAZDASÁGI PROGNÓZISOK NÉMI  BIZONYTALANSÁGOT IS JELEZNEK: MENNYIRE KOMOLYAK AZ ÜZLETI PERSPEKTÍVÁK?</a:t>
            </a: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EZEK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KÖRÜLMÉNYEK EGYÜTTESEN DETERMINÁLJÁK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HAZAI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MAGÁNFEJLESZTÉSEKET ÉS A KÖZCÉLÚ FEJLESZTÉSEKET, ÁLTALÁBAN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AZ INGATLANFEJLESZTÉSEKET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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				ÍGY AZ ÉPÍTŐIPAR LEHETŐSÉGEIT IS</a:t>
            </a: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476672"/>
            <a:ext cx="8393112" cy="5904656"/>
          </a:xfrm>
          <a:noFill/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  <a:softEdge rad="12700"/>
          </a:effectLst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AZ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ELMÚLT NÉHÁNY ÉVRE (2014 – 2017.)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JELLEMZŐ MEGRENDELŐI (KERESLETI) VONÁSOK VOLTAK: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MAGÁNCÉLÚ FEJLESZTÉSEK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ESETÉBEN: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IGEN SZŰKÖS VOLT AZ ÜZLETI, ÉRTÉKESÍTÉSI PERSPEKTÍVA: FEJLESZTÉSEK?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ÚJABBAN NÖVEKVŐ  A HAZAI FIZETŐKÉPES KERESLET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MAGYARORSZÁG VONZEREJE?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BIZONYOS KISZÁMÍTHATATLANSÁG  (PÉLDÁUL KORMÁNYZATI HATÁSOK);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KOCKÁZATKERÜLÉS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 INKÁBB KIVÁRÁS? MÁS TERÜLETEK PREFERÁLÁSA ?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KÖZCÉLÚ FEJLESZTÉSEK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HELYZETE:</a:t>
            </a: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2015. ÉV VÉGÉIG SZINTE CSAKIS AZ EU-TÁMOGATÁSOK ÁLTAL 	LEHETŐVÉ TETT BERUHÁZÁSOK VOLTAK A KÖZSZFÉRÁBAN.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476672"/>
            <a:ext cx="8393112" cy="5904656"/>
          </a:xfrm>
          <a:noFill/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  <a:softEdge rad="12700"/>
          </a:effectLst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MI VÁLTOZOTT 2017 - 2018-BAN?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MAGÁNCÉLÚ FEJLESZTÉSEK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ESETÉBEN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JELENTŐSEN JAVULT A MAGYAR NEMZETGAZDASÁG KÜLFÖLDI MEGÍTÉLÉSE </a:t>
            </a:r>
            <a:r>
              <a:rPr lang="hu-HU" sz="20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(HITELMINŐSÍTŐK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STB.)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AZ „ELMARADT BERUHÁZÁSOK” PÓTLÁSA – SZOLGÁLTATÁSOK (IRODA, SZÁLLODA</a:t>
            </a:r>
            <a:r>
              <a:rPr lang="hu-HU" sz="20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, KERESKEDELEM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STB.)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LAKÁSPIACI UGRÁS (TERMÉSZETES VAGY MESTERSÉGES?)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KÖZCÉLÚ FEJLESZTÉSEK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HELYZETE</a:t>
            </a: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VÁLTOZÁS 2016-2018. ÉVEKBEN: A MAGYAR KÖLTSÉGVETÉS JAVULÓ HELYZETE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NÖVEKVŐ HAZAI FORRÁSOK IS A KÖZCÉLÚ FEJLESZTÉSEKBEN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A JELENTŐS (ÉS ELŐREHOZOTT) EU-FEJLESZTÉSEK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ORSZÁGGYŰLÉSI VÁLASZTÁSOK VOLTAK 2018-BAN …</a:t>
            </a: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72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332657"/>
            <a:ext cx="8393112" cy="6264696"/>
          </a:xfrm>
          <a:noFill/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  <a:softEdge rad="12700"/>
          </a:effectLst>
          <a:extLst/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KITÉRŐ ELVI TÉMA: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FEJLESZTÉSI CÉLÚ EU-TÁMOGATÁSOK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AZ EURÓPAI UN IÓ FONTOS ALAP-CÉLKITŰZÉSE SEGÍTENI AZ ELMARADOTT TAGÁLLAMOK ÉS TÉRSÉGEK TÁRSADALMI-GAZDASÁGI FELZÁRKÓZTATÁSÁT; ENNEK ÉRDEKÉBEN A KÖZÖS KÖLTSÉGVETÉSBŐL A TAGÁLLAMOK, ILLETVE AZOK RÉGIÓI - FEJLETTSÉGI SZINTJÜKTŐL FÜGGŐEN - JELENTŐS STRUKTURÁLIS ÉS KOHÉZIÓS TÁMOGATÁSOKAT KAPNAK; FORRÁSOK: 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NÉGY STRUKTURÁLIS ALAP </a:t>
            </a:r>
          </a:p>
          <a:p>
            <a:pPr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AZ EURÓPAI REGIONÁLIS FEJLESZTÉSI ALAP (ERFA),</a:t>
            </a:r>
          </a:p>
          <a:p>
            <a:pPr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AZ EURÓPAI SZOCIÁLIS ALAP (ESZA),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AZ EURÓPAI MEZŐGAZDASÁGI ORIENTÁCIÓS ÉS GARANCIA ALAP,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HALÁSZATI ORIENTÁCIÓS ALAP,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EGY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KOHÉZIÓS ALAP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(KÖRNYEZETVÉDELEM, 	KÖZLEKEDÉS).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332657"/>
            <a:ext cx="8393112" cy="6264696"/>
          </a:xfrm>
          <a:noFill/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  <a:softEdge rad="12700"/>
          </a:effectLst>
          <a:extLst/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TÁMOGATÁSI RENDSZER FONTOSABB SZABÁLYAI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EU-SZINTEN MEGHATÁROZOTT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PRIORITÁSOK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HÉT ÉVRE SZÓLÓ TÁMOGATÁSI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PERIÓDUSOK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(2008-13, 2014-20),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EU-SZINTŰ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„FORRÁSELOSZTÁS”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  A TAGÁLLAMOK KÖZÖTT,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MEGÁLLAPODÁSOK AZ EU ÉS AZ EGYES TAGÁLLAMOK KÖZÖTT 	- A FELHASZNÁLÁS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KONKRÉT CÉLJAIRÓL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,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	- AZ EGYES PROGRAMCSOMAGOK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KERETÖSSZEGEI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 			FELOSZTÁSÁRÓL, 	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	- AZ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ÖNRÉSZESEDÉS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 ARÁNYAIRÓL,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	- A KAPCSOLÓDÓ TAGÁLLAMI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MŰKÖDTETÉSI 			RENDSZERRŐL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 (INTÉZMÉNYEK, MŰKÖDÉS, 			ELJÁRÁSREND, OPERATÍV PROGRAMOK, 			TÁMOGATÁSI SZERZŐDÉSEK, STB.),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332657"/>
            <a:ext cx="8393112" cy="6264696"/>
          </a:xfrm>
          <a:noFill/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  <a:softEdge rad="12700"/>
          </a:effectLst>
          <a:extLst/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TÁMOGATÁSI RENDSZER FONTOSABB SZABÁLYAI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AZ EGYES PROJEKTFEJLESZTÉSEK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TAGÁLLAMI 	HATÁSKÖRBEN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 VANNAK,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KIVÉVE: AZ EGYEDI NAGYPROJEKTEK &gt; 50 MILLIÓ 	EURO,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AZ EU FOLYAMATOSAN, UTÓLAG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FINANSZÍROZZA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 A 	FOLYAMATBAN LÉVŐ FEJLESZTÉSEKET,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A TAGÁLLAMI KÖLTSÉGVETÉSEK „TERHÉRE” ELŐLEGEK 	FIZETHETŐK,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ELLENŐRZÉSI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 RENDSZEREKET MŰKÖDTET AZ EU.</a:t>
            </a:r>
          </a:p>
        </p:txBody>
      </p:sp>
    </p:spTree>
    <p:extLst>
      <p:ext uri="{BB962C8B-B14F-4D97-AF65-F5344CB8AC3E}">
        <p14:creationId xmlns:p14="http://schemas.microsoft.com/office/powerpoint/2010/main" val="110548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905500"/>
          </a:xfrm>
        </p:spPr>
        <p:txBody>
          <a:bodyPr/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2014 – 2020. KÖZÖTTI IDŐSZAK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FEJLESZTÉSI CÉLÚ EU-TÁMOGATÁSAI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AZ EU TÁMOGATÁSI POLITIKÁJÁNAK ELVEI ÉS MECHANIZMUSA NEM VÁLTOZTAK; AZ ÚJ TEMATIKUS FEJLESZTÉSI CÉLOK: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KUTATÁS-FEJLESZTÉS TEVÉKENYSÉG ERŐSÍTÉSE,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AZ INFOKOMMUNIKÁCIÓS TECHNOLÓGIA TERJEDÉSE,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KISVÁLLALKOZÁSOK VERSENYKÉPESSÉGÉNEK FOKOZÁSA,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AZ ALACSONY CO2 KIBOCSÁTÁSÚ GAZDASÁG TÁMOGATÁSA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,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ALKALMAZKODÁS AZ ÉGHAJLATVÁLTOZÁSHOZ,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KÖRNYEZETVÉDELEM FEJLESZTÉSE,</a:t>
            </a:r>
          </a:p>
          <a:p>
            <a:pPr>
              <a:buFont typeface="Arial" charset="0"/>
              <a:buChar char="•"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AZ ÉPÍTÉSI PIAC FOGALMA</a:t>
            </a: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ÁLTALÁNOS KÖZGAZDASÁGI ÉRTELEMBEN (PAUL SAMUELSON, 1998.) A PIAC  AZ A </a:t>
            </a:r>
            <a:r>
              <a:rPr lang="hu-HU" sz="2000" b="1" dirty="0">
                <a:solidFill>
                  <a:srgbClr val="FFC000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MECHANIZMUS</a:t>
            </a: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, AMELY RÉVÉN 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A KERESLET, AZAZ A VÁSÁRLÓK ÉS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A KÍNÁLAT, AZAZ AZ ELADÓK 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KÖLCSÖNHATÁSRA LÉPNEK EGYMÁSSAL , MELYNEK SORÁN 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A TERMÉKEK ÉS A SZOLGÁLTATÁSOK ADOTT MENNYISÉGHEZ ÉS MINŐSÉGHEZ RENDELT ÁRÁT MEGHATÁROZZÁK, MAJD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AZOK GAZDÁT CSERÉLNEK.</a:t>
            </a: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AZ ÉPÍTÉSI PIACNAK AZ ÉPÍTŐIPARI TERMELÉS SAJÁTOSSÁGAIBÓL FAKADÓAN SPECIÁLIS VONÁSAI IS VANNAK.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905500"/>
          </a:xfrm>
        </p:spPr>
        <p:txBody>
          <a:bodyPr/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2014 – 2020. KÖZÖTTI IDŐSZAK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FEJLESZTÉSI CÉLÚ EU-</a:t>
            </a:r>
            <a:r>
              <a:rPr lang="hu-H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TÁMOGATÁSAI (FOLYTATÁS)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AZ EU TÁMOGATÁSI POLITIKÁJÁNAK ELVEI ÉS MECHANIZMUSA NEM VÁLTOZTAK; AZ ÚJ TEMATIKUS FEJLESZTÉSI CÉLOK: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FENNTARTHATÓ KÖZLEKEDÉS FEJLESZTÉSE,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FOGLALKOZTATÁS ÉS A MUNKAERŐ-MOBILITÁS ÖSZTÖNZÉSE,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SZEGÉNYSÉG ELLENI KÜZDELEM,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BERUHÁZÁS AZ OKTATÁSBA, KÉSZSÉGEKBE, AZ EGÉSZ ÉLETEN ÁT TARTÓ TANULÁSBA,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KÖZIGAZGATÁS HATÉKONYSÁGÁNAK FOKOZÁSA.</a:t>
            </a: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08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EZEKHEZ A TEMATIKUS CÉLOKHOZ ALKALMAZKODVA, AZ EURÓPAI UNIÓVAL TÖRTÉNT PARTNERSÉGI MEGÁLLAPODÁS  ALAPJÁN MAGYARORSZÁG 2014 – 2020. ÉVEKBEN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AZ EURÓPAI REGIONÁLIS FEJLESZTÉSI ALAP (ERFA),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AZ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EURÓPAI SZOCIÁLIS ALAP (ESZA) ÉS		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A KOHÉZIÓS ALAP	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FORRÁSAIBÓL (Á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RFOLYAMTÓL FÜGGŐEN) ÖSSZESEN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MINTEGY 8.000 MD Ft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FEJLESZTÉSI TÁMOGATÁSHOZ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JUT, AMIT TERMÉSZETESEN KIEGÉSZÍTENEK A HAZAI ÖNRÉSZ-ÖSSZEGEK; ÍGY A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TELJES FEJLESZTÉSI FORRÁS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9.100 – 9.200 MD Ft.</a:t>
            </a: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ÖSSZESSÉGÉBEN ÍGY A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TELJES FEJLESZTÉSI FORRÁS 9.100 – 9.200 MD Ft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LESZ.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ÖSSZEHASONLÍTÁSKÉNT: A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2008-13 KÖZÖTTI IDŐSZAK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EU-	FEJLESZTÉSI FORRÁSAI (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ÁRFOLYAMTÓL FÜGGŐEN) 	ÖSSZESEN MINTEGY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8.200 MD  Ft –OT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TETTEK KI.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46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9275"/>
            <a:ext cx="8435975" cy="6048375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ÚJ KORMÁNYZATI FILOZÓFIA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FORRÁSOK FELHASZNÁLÁSÁT ILLETŐEN: AZOK ELSŐSORBAN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HAZAI GAZDASÁG VERSENYKÉPESSÉGÉT JAVÍTSÁK,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AZ ORSZÁG TELJESÍTŐKÉPESSÉGÉT FEJLESSZÉK.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SZÉCHENYI 2020 PROGRAM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KORÁBBI HIBÁKBÓL TANULVA + ÚJ PRIORITÁSOK MENTÉN: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ÖSSZESSÉGÉBEN KEVESEBB (TÍZ) </a:t>
            </a:r>
            <a:r>
              <a:rPr lang="hu-H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OPERATÍV PROGRAM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,</a:t>
            </a:r>
          </a:p>
          <a:p>
            <a:pPr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TÖBB TRANSZEURÓPAI ÖSSZEFÜGGŐ PROJEKT,</a:t>
            </a:r>
          </a:p>
          <a:p>
            <a:pPr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ELSŐSORBAN AZ ÁLLAM JELÖLI KI A KÖZCÉLÚ  	FEJLESZTÉSEKET, </a:t>
            </a:r>
          </a:p>
          <a:p>
            <a:pPr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ERŐSEN KÖZPONTOSÍTOTT DÖNTÉSEK,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A KÖZPONT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A MINISZTERELNÖKSÉG LETT,</a:t>
            </a: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ELLENŐRZÉS, KOORDINÁCIÓ: SZINTÉN A 	MINISZTERELNÖKSÉGNÉL.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EECE1">
                  <a:lumMod val="60000"/>
                  <a:lumOff val="40000"/>
                </a:srgbClr>
              </a:buClr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476250"/>
            <a:ext cx="8568952" cy="6121400"/>
          </a:xfr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  <a:sym typeface="Wingdings" pitchFamily="2" charset="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AZ ERRE VONATKOZÓ 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KORMÁNYZATI TERVEK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SZERINT EZEN EURÓPAI UNIÓS FEJLESZTÉSI FORRÁSOKNAK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  <a:sym typeface="Wingdings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60 %-ÁT KELL KÖZVETLENÜL GAZDASÁGFEJLESZTÉSRE FORDÍTANI, ÁM MÁS SZEMLÉLETTEL: (RÉSZBEN) VISSZATÉRÍTENDŐ 	FORRÁSOK FORMÁJÁBAN,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40 %-ÁT A HUMÁN ERŐFORRÁS-FEJLESZTÉS,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	AZ  INFRASTRUKTÚRA-FEJLESZTÉS,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	A KÖRNYEZETVÉDELEM ÉS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	AZ ENERGIAHATÉKONYSÁG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		CÉLTERÜLETEK KÖZÖTT KELL ALLOKÁLNI.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				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    </a:t>
            </a: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  <a:sym typeface="Wingdings" pitchFamily="2" charset="2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BÁR SOK PROGRAMHOZ SZÜKSÉGES ÉPÍTÉSI TEVÉKENYSÉG, LÉNYEGESEN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KISEBB ARÁNY JUT AZ ÉPÍTÉSSEL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ÖSSZEFÜGGŐ FEJLESZTÉSEKRE, MINT A KORÁBBI CIKLUSBAN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(KORMÁNYZATI BECSLÉS: </a:t>
            </a:r>
            <a:r>
              <a:rPr lang="hu-H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~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 4.000 MILLIÁRD Ft LESZ)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 pitchFamily="2" charset="2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 pitchFamily="2" charset="2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6121400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 pitchFamily="2" charset="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PROGRAMOK JÓ RÉSZÉNEK A TELJESÍTÉSE MÁR FOLYAMATBAN VAN: 2019. ÉV ELEJÉRE A MINTEGY 9.100 – 9.200 MILLIÁRD Ft FEJLESZTÉSI FORRÁST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TELJES EGÉSZÉBEN ODAÍTÉLTÉK A TÁMOGATOTTAKNAK,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LÉTREJÖTTEK A TÁMOGATÁSI SZERZŐDÉSEK,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ELŐLEGKÉNT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KIFIZETVE 4.400 MD Ft A HAZAI KÖLTSÉGVETÉS TERHÉRE,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TELJESÍTÉSKÉNT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ELISMERVE, TEHÁT AZ EU ÁLTAL IS KIFIZETVE 1.400 MD Ft,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ÍGY KB. 25.000 PROJEKT VAN FOLYAMATBAN,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AZ 5 – 10 %-OS „TÚLTERVEZÉS” ÁLTAL BIZTOSNAK LÁTSZIK A TELJES FORRÁSFELHASZNÁLÁS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A V4 + 4 ORSZÁGOKHOZ (CZ + PL + SK + SL + CR + RO + BG) VISZONYÍTVA IDŐARÁNYOSAN NAGYON JÓL ÁLLUNK EZEN A </a:t>
            </a:r>
            <a:r>
              <a:rPr lang="hu-HU" sz="20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TÉREN.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hu-HU" sz="20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  <a:sym typeface="Wingdings" pitchFamily="2" charset="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EGYÉRTELMŰEN </a:t>
            </a:r>
            <a:r>
              <a:rPr lang="hu-HU" sz="2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JÓ-E EZ A NAGY SIETSÉG ?</a:t>
            </a: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  <a:sym typeface="Wingdings" pitchFamily="2" charset="2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97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B81357-E744-4E09-8B0B-E3F6CBAB5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u-H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u-HU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 EU-TÁMOGATÁSOK HELYZETE, 2019. ÁPRILIS</a:t>
            </a:r>
            <a:endParaRPr lang="hu-H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DE450B0-1D5C-4DE5-B6B5-014882E5A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332656"/>
            <a:ext cx="756285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7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7B7559-0190-45E6-92D2-D5461C90E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2" y="404664"/>
            <a:ext cx="7954143" cy="5904656"/>
          </a:xfrm>
        </p:spPr>
        <p:txBody>
          <a:bodyPr/>
          <a:lstStyle/>
          <a:p>
            <a:r>
              <a:rPr lang="hu-HU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 </a:t>
            </a:r>
            <a:r>
              <a:rPr lang="hu-HU" sz="2000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európai unió 2021 – 2027. </a:t>
            </a:r>
            <a:r>
              <a:rPr lang="hu-HU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közötti programozási 	időszakának </a:t>
            </a:r>
            <a:r>
              <a:rPr lang="hu-HU" sz="2000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VÁRHATÓ fő tematikus céljai</a:t>
            </a:r>
            <a:br>
              <a:rPr lang="hu-HU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u-HU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okosabb, innovatívabb európa, az ipar átalakítása 	(fejlett technológiák, digitalizáció stb.)</a:t>
            </a:r>
            <a:br>
              <a:rPr lang="hu-HU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u-HU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karbonszegény és zöld európa (energiahatékonyság, 	fenntarthatóság, a természeti 	katasztrófákra 	való felkészülés, védekezés stb.)</a:t>
            </a:r>
            <a:br>
              <a:rPr lang="hu-HU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u-HU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jobb összeköttetésekkel rendelkező európa 	(transzatlanti közlekedési folyosók stb.)</a:t>
            </a:r>
            <a:br>
              <a:rPr lang="hu-HU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u-HU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szociálisabb európa (oktatás, egészségügy, 	foglalkoztatás stb.)</a:t>
            </a:r>
            <a:br>
              <a:rPr lang="hu-HU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u-HU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emberközelibb európa (kultúra, környezetvédelem 	stb.)</a:t>
            </a:r>
          </a:p>
        </p:txBody>
      </p:sp>
    </p:spTree>
    <p:extLst>
      <p:ext uri="{BB962C8B-B14F-4D97-AF65-F5344CB8AC3E}">
        <p14:creationId xmlns:p14="http://schemas.microsoft.com/office/powerpoint/2010/main" val="118861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9A3D49-F322-4B4D-9E97-134B5467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692696"/>
            <a:ext cx="7772400" cy="5076279"/>
          </a:xfrm>
        </p:spPr>
        <p:txBody>
          <a:bodyPr/>
          <a:lstStyle/>
          <a:p>
            <a:br>
              <a:rPr lang="hu-HU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u-HU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Ezen 5 tematikus cél mentén formálódnak a következő eu - költségvetési ciklus (2021 – 2027.) támogatási prioritásai</a:t>
            </a:r>
            <a:br>
              <a:rPr lang="hu-HU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u-HU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lényegi döntések a 2019. május eu – parlamenti képviselői választások után, az annak megfelelően „felálló” apparátus munkájával születnek majd meg, azaz </a:t>
            </a:r>
            <a:r>
              <a:rPr lang="hu-HU" sz="2000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2020. elején – közepén </a:t>
            </a:r>
            <a:r>
              <a:rPr lang="hu-HU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körvonalazódnak majd  a következő időszak programjai   </a:t>
            </a:r>
            <a:r>
              <a:rPr lang="hu-HU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</a:t>
            </a:r>
            <a:br>
              <a:rPr lang="hu-HU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u-HU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</a:t>
            </a:r>
            <a:br>
              <a:rPr lang="hu-HU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u-HU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addig nehezen tervezhető ezek hatása az építőipari keresletre; várhatóan</a:t>
            </a:r>
            <a:br>
              <a:rPr lang="hu-HU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</a:br>
            <a:r>
              <a:rPr lang="hu-HU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- nagyobb társfinanszírozási arány, nagyobb önrész,</a:t>
            </a:r>
            <a:br>
              <a:rPr lang="hu-HU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</a:br>
            <a:r>
              <a:rPr lang="hu-HU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- jellemzőbb a visszatérítendő támogatás,</a:t>
            </a:r>
            <a:br>
              <a:rPr lang="hu-HU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</a:br>
            <a:r>
              <a:rPr lang="hu-HU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- kevesebb építési feladat.</a:t>
            </a:r>
            <a:endParaRPr lang="hu-HU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93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064CF956-FBD1-4C23-8E1E-29D51F05C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99" y="509847"/>
            <a:ext cx="7242001" cy="58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8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0825" y="620713"/>
            <a:ext cx="8569325" cy="57610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SAJÁTOSSÁGOKBÓL </a:t>
            </a: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FAKADÓAN </a:t>
            </a:r>
            <a:r>
              <a:rPr lang="hu-HU" sz="2000" b="1" dirty="0">
                <a:solidFill>
                  <a:srgbClr val="FFC00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AZ ÉPÍTÉSI PIAC 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SZEREPLŐI: 						                  	A VÁSÁRLÓ =  A MEGRENDELŐ  (ÉPÍTTETŐ),  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	AZ ELADÓ    =  AZ ÉPÍTŐIPARI VÁLLALKOZÓ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(KIVITELEZŐ, VAGY TERVEZŐ + KIVITELEZŐ EGYÜTT);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IGEN NAGYMÉRETŰ ÉS KITERJEDT; 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ÓRIÁSI KOOPERÁCIÓS HÁTTERE VAN: TERVEZŐK, SZAKÉRTŐK, GYÁRTÓK, KERESKEDŐK, SZÁLLÍTÓK, ALVÁLLALKOZÓK, SZOLGÁLTATÓK, VALAMINT PÉNZINTÉZETEK, BANKOK, BIZTOSÍTÓK;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„HÁTTÉR” KOOPERÁCIÓS SZERVEZETEI IGEN DIFFERENCIÁLTAK (MÉRET, SZAKMA</a:t>
            </a:r>
            <a:r>
              <a:rPr lang="hu-HU" sz="2000" b="1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, KÉPESSÉGEK </a:t>
            </a: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STB.); </a:t>
            </a:r>
            <a:endParaRPr lang="hu-HU" sz="2000" b="1" dirty="0">
              <a:solidFill>
                <a:prstClr val="white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715000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VISSZA AZ ALAPTÉMÁNKHOZ,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AZ ÉPÍTÉSI PIAC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HELYZETÉHEZ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à"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  <a:sym typeface="Wingdings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AZ ÉPÍTŐIPAR  2008 – 2012. KÖZÖTTI  ÉVEKBEN ÁTÉLT MÉLY VÁLSÁGA, MAJD „HULLÁMZÁSA” HATÁSAI NEM MÚLTAK EL;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 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ENNEK MA IS VANNAK TÜNETEI, NEGATÍV KÖVETKEZMÉNYEI: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LIKVIDITÁSI PROBLÉMÁK, LÁNCTARTOZÁS (2018. ÉV VÉGÉN LEGALÁBB 150 MILLIÁRD Ft);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SÚLYOSAN NÖVEKVŐ SZAKEMBERHIÁNY;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VÁLLALATI CSŐDÖK, FELSZÁMOLÁSOK (DOMINÓ-HATÁS);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KORRUPCIÓ ÉS ANNAK KÖVETKEZMÉNYEI;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ÁLLAMI (KORMÁNYZATI) REAKCIÓ: PERMANENS JOGI TÚLSZABÁLYOZÁS;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CIKLIKUS RENDELÉSÁLLOMÁNY PROBLÉMÁI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ÉPÍTŐIPARI HULLÁMHEGYEK, HULLÁMVÖLGYEK UTÁN AZ UTÓBBI KÉT ESZTENDŐBEN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ÉPÍTŐIPARI BOOM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836613"/>
            <a:ext cx="8291264" cy="554471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 JELENTÉS AZ ÉPÍTŐIPAR 2018. ÉVI TELJESÍTMÉNYÉRŐL; KSH, 2019.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3D755A9-2580-4733-BD3B-FF941A7B4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42" y="908720"/>
            <a:ext cx="7717652" cy="461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1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71500"/>
            <a:ext cx="8229600" cy="5953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TÉNYEK : </a:t>
            </a:r>
            <a:r>
              <a:rPr lang="hu-HU" sz="2000" b="1" dirty="0">
                <a:solidFill>
                  <a:srgbClr val="FFC00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MAGYARORSZÁGI ADATOK, 2017.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hu-HU" sz="2000" b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2017. ÉVI BRUTTÓ HAZAI TERMÉK (GDP) ÖSSZEGE:  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	38.183 MILLIÁRD FORINT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ÉPĺTÉSI TERMELÉS:  2.492 MILLIÁRD FORINT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GDP- ARÁNYOSAN  6,53 %;   AZ EU – ÁTLAG: 8,90 %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	(2017. ÉVBEN AZ EU TERMELÉSÉNEK 0,44 %-A)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AZ ÉPÍTÉSI PRODUKCIÓ ÖSSZEGE: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		2006-BAN    2.205  MD Ft FOLYÓ ÁRON,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		          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		2010 - BEN   1.785,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		2012 - BEN   1.604,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		2013 - BAN  1.775,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		2014 - BEN   2.056</a:t>
            </a:r>
            <a:r>
              <a:rPr lang="hu-HU" sz="20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		2015 - BEN   2.172,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		2016 - BAN  1.813 MD Ft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		2017 - BEN   2.492 MD Ft FOLYÓ ÁRON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		2018 – BAN  3.347 MD Ft (NEM VÉGLEGES ADAT)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FORRÁS: MAGYAR STAT. ZSEBKÖNYV 2017; KSH, 2018., ILLETVE KSH GYORSTÁJ. 2019. 03. 14.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836613"/>
            <a:ext cx="8136904" cy="554471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					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2017. ÉVI JELENTÉS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					2000 – 2016. KÖZÖTTI ÉVEK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					2010. ÉV ÁTLAGA = 100 %</a:t>
            </a:r>
            <a:endParaRPr lang="hu-HU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					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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u-H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       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2018. ÉVI JELENTÉS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      2010 – 2018. KÖZÖTTI ÉVEK     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      2015. ÉV ÁTLAGA = 100 %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      		                     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 JELENTÉS AZ ÉPÍTŐIPAR  TELJESÍTMÉNYÉRŐL; KSH, 2018.  ÉS 2019.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1947" t="1672" r="910"/>
          <a:stretch/>
        </p:blipFill>
        <p:spPr>
          <a:xfrm>
            <a:off x="457200" y="833808"/>
            <a:ext cx="4057849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C7D7E8D1-0F0C-4B6F-A8EE-EEE0E7239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124" y="3212976"/>
            <a:ext cx="4097963" cy="245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550" y="836613"/>
            <a:ext cx="7488882" cy="554471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KSH, 2019. ÁPRILIS 15.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83D9E12E-59EE-4E00-BA2E-FE49549F3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66" y="1268760"/>
            <a:ext cx="7632849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662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  <a:sym typeface="Wingdings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ÚGY FOGALMAZTUNK: A HAZAI ÉPÍTŐIPAR  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MÉLY  VÁLSÁGOT ÉLT ÁT A 2008. – 2012. KÖZÖTTI ÉVEKBEN; 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UTÁNA 2013. – 2015. KÖZÖTT NÖVEKEDÉS, 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MAJD 2015. - 2016. FORDULÓJÁN ZUHANÁS, 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2017-2018-BAN GYORS NÖVEKEDÉS.</a:t>
            </a:r>
          </a:p>
          <a:p>
            <a:pPr marL="0" indent="0"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  <a:sym typeface="Wingdings"/>
            </a:endParaRP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TARTÓS LEHET-E EZ A NÖVEKEDÉS?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ÉVOSz-PROGNÓZIS: AZ ÉPÍTŐIPARBAN 2019-RE </a:t>
            </a: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LEGALÁBB 		15 %-OS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NÖVEKEDÉST VÁRNAK</a:t>
            </a:r>
          </a:p>
          <a:p>
            <a:pPr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  <a:sym typeface="Wingdings"/>
            </a:endParaRP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ENNEK A „HULLÁMZÁSNAK” A HATÁSA?</a:t>
            </a: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  <a:sym typeface="Wingdings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620688"/>
            <a:ext cx="8363272" cy="57928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KERESLET VÁLTOZÁSA NEM  ELSŐSORBAN A GAZDASÁG VALÓS IGÉNYIBŐL FAKAD, HANEM MESTERSÉGES FELFUTTATÁSOK ÉS VISSZAFOGÁSOK KÖVETIK EGYMÁST;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EZ A „HULLÁMZÁS” SZINTE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rgbClr val="FFC00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KÖVETHETETLEN AZ ÉPÍTÉSI - TERMELÉSI  KAPACITÁSOKKAL</a:t>
            </a: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TORZULNAK A CÉGEK, ROMLIK A TELJESÍTŐKÉPESSÉGÜK, HATÉKONYSÁGUK,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JELENTŐS A SZAKEMBERHIÁNY STB.</a:t>
            </a:r>
            <a:endParaRPr lang="hu-HU" sz="2000" b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70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836613"/>
            <a:ext cx="8136904" cy="554471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3543300" lvl="8" indent="0">
              <a:buNone/>
              <a:defRPr/>
            </a:pPr>
            <a:r>
              <a:rPr lang="hu-HU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        2010 = 100 %</a:t>
            </a:r>
          </a:p>
          <a:p>
            <a:pPr marL="3543300" lvl="8" indent="0">
              <a:buNone/>
              <a:defRPr/>
            </a:pPr>
            <a:endParaRPr lang="hu-H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	2015 = 100 %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Verdana" panose="020B0604030504040204" pitchFamily="34" charset="0"/>
              </a:rPr>
              <a:t>FORRÁS:  KSH, 2017. ÉS 2019.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1947" t="1672" r="910"/>
          <a:stretch/>
        </p:blipFill>
        <p:spPr>
          <a:xfrm>
            <a:off x="689751" y="801620"/>
            <a:ext cx="4241007" cy="2333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6C621ABD-9554-49C7-9F19-EDB4AF042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4616" y="3459995"/>
            <a:ext cx="4241007" cy="2302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076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artalom helye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6119961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hu-HU" alt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alt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FONTOS, KIEMELT SZEGMENS: </a:t>
            </a:r>
            <a:r>
              <a:rPr lang="hu-HU" alt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LAKÁSÉPÍTÉS</a:t>
            </a:r>
          </a:p>
          <a:p>
            <a:pPr marL="0" indent="0">
              <a:buFont typeface="Arial" charset="0"/>
              <a:buNone/>
              <a:defRPr/>
            </a:pPr>
            <a:endParaRPr lang="hu-HU" alt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alt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alt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alt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alt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alt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alt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alt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alt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alt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alt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hu-HU" alt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„TÖRTÉNELMI” VISSZATEKINTÉS (1921 – 2011.)</a:t>
            </a:r>
          </a:p>
          <a:p>
            <a:pPr marL="0" indent="0" algn="ctr">
              <a:buFont typeface="Arial" charset="0"/>
              <a:buNone/>
              <a:defRPr/>
            </a:pPr>
            <a:endParaRPr lang="hu-HU" altLang="hu-HU" dirty="0"/>
          </a:p>
          <a:p>
            <a:pPr marL="0" indent="0" algn="ctr">
              <a:buFont typeface="Arial" charset="0"/>
              <a:buNone/>
              <a:defRPr/>
            </a:pPr>
            <a:endParaRPr lang="hu-HU" altLang="hu-HU" dirty="0"/>
          </a:p>
          <a:p>
            <a:pPr marL="0" indent="0" algn="ctr">
              <a:buFont typeface="Arial" charset="0"/>
              <a:buNone/>
              <a:defRPr/>
            </a:pPr>
            <a:endParaRPr lang="hu-HU" altLang="hu-HU" dirty="0"/>
          </a:p>
          <a:p>
            <a:pPr marL="0" indent="0" algn="ctr">
              <a:buFont typeface="Arial" charset="0"/>
              <a:buNone/>
              <a:defRPr/>
            </a:pPr>
            <a:endParaRPr lang="hu-HU" altLang="hu-HU" dirty="0"/>
          </a:p>
          <a:p>
            <a:pPr marL="0" indent="0" algn="ctr">
              <a:buFont typeface="Arial" charset="0"/>
              <a:buNone/>
              <a:defRPr/>
            </a:pPr>
            <a:endParaRPr lang="hu-HU" altLang="hu-HU" sz="2000" dirty="0"/>
          </a:p>
          <a:p>
            <a:pPr marL="0" indent="0" algn="ctr">
              <a:buFont typeface="Arial" charset="0"/>
              <a:buNone/>
              <a:defRPr/>
            </a:pPr>
            <a:endParaRPr lang="hu-HU" altLang="hu-HU" sz="2000" dirty="0"/>
          </a:p>
          <a:p>
            <a:pPr marL="0" indent="0">
              <a:buFont typeface="Arial" charset="0"/>
              <a:buNone/>
              <a:defRPr/>
            </a:pPr>
            <a:endParaRPr lang="hu-HU" alt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alt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2856"/>
            <a:ext cx="818197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F4FC09D2-F39A-4BE7-B4F9-CB2559F68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548680"/>
            <a:ext cx="7772400" cy="5688631"/>
          </a:xfrm>
        </p:spPr>
        <p:txBody>
          <a:bodyPr/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>
              <a:defRPr/>
            </a:pPr>
            <a:endParaRPr lang="hu-HU" b="1" dirty="0">
              <a:solidFill>
                <a:srgbClr val="FFC000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hu-HU" b="1" dirty="0">
              <a:solidFill>
                <a:srgbClr val="FFC000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hu-HU" b="1" dirty="0">
              <a:solidFill>
                <a:srgbClr val="FFC000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hu-HU" b="1" dirty="0">
              <a:solidFill>
                <a:srgbClr val="FFC000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hu-HU" b="1" dirty="0">
              <a:solidFill>
                <a:srgbClr val="FFC000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hu-HU" b="1" dirty="0">
              <a:solidFill>
                <a:srgbClr val="FFC000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hu-HU" b="1" dirty="0">
              <a:solidFill>
                <a:srgbClr val="FFC000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hu-HU" b="1" dirty="0">
              <a:solidFill>
                <a:srgbClr val="FFC000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hu-HU" b="1" dirty="0">
              <a:solidFill>
                <a:srgbClr val="FFC000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hu-HU" b="1" dirty="0">
              <a:solidFill>
                <a:srgbClr val="FFC000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hu-HU" b="1" dirty="0">
              <a:solidFill>
                <a:srgbClr val="FFC000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hu-HU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2011. ÉS 2015. KÖZÖTT:  80 %  PIACVESZTÉS  TÖRTÉNT! </a:t>
            </a:r>
          </a:p>
          <a:p>
            <a:pPr>
              <a:defRPr/>
            </a:pPr>
            <a:r>
              <a:rPr lang="hu-HU" altLang="hu-HU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2016-TÓL JELENTŐS </a:t>
            </a:r>
            <a:r>
              <a:rPr lang="hu-HU" altLang="hu-HU" b="1" dirty="0">
                <a:solidFill>
                  <a:srgbClr val="FFC00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KORMÁNYZATI PROGRAMOK </a:t>
            </a:r>
            <a:r>
              <a:rPr lang="hu-HU" altLang="hu-HU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LAKÁSÉPÍTÉSRE:</a:t>
            </a:r>
          </a:p>
          <a:p>
            <a:pPr>
              <a:defRPr/>
            </a:pPr>
            <a:r>
              <a:rPr lang="hu-HU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	CSALÁDI OTTHONTEREMTÉSI KEDVEZMÉNY („CSOK”),</a:t>
            </a:r>
          </a:p>
          <a:p>
            <a:pPr>
              <a:defRPr/>
            </a:pPr>
            <a:r>
              <a:rPr lang="hu-HU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	LAKÁS(ÉRTÉKESÍTÉSI) ÁFA-CSÖKKENTÉS 27 %  5 %,</a:t>
            </a:r>
          </a:p>
          <a:p>
            <a:pPr>
              <a:defRPr/>
            </a:pPr>
            <a:r>
              <a:rPr lang="hu-HU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	KAMATTÁMOGATÁS STB.</a:t>
            </a:r>
          </a:p>
          <a:p>
            <a:pPr>
              <a:defRPr/>
            </a:pPr>
            <a:r>
              <a:rPr lang="hu-HU" altLang="hu-HU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	ÉPÍTÉSI SZABÁLYOZÁSI EGYSZERŰSÍTÉSEK</a:t>
            </a:r>
          </a:p>
          <a:p>
            <a:pPr algn="ctr">
              <a:defRPr/>
            </a:pPr>
            <a:endParaRPr lang="hu-HU" altLang="hu-HU" b="1" dirty="0">
              <a:solidFill>
                <a:srgbClr val="FFC000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  <a:sym typeface="Wingdings" pitchFamily="2" charset="2"/>
            </a:endParaRPr>
          </a:p>
          <a:p>
            <a:pPr algn="ctr">
              <a:defRPr/>
            </a:pPr>
            <a:r>
              <a:rPr lang="hu-HU" altLang="hu-HU" b="1" dirty="0">
                <a:solidFill>
                  <a:srgbClr val="FFC00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A KÖZELMÚLTBAN ERŐSEN POZITÍV HATÁSOK </a:t>
            </a:r>
          </a:p>
          <a:p>
            <a:pPr algn="ctr">
              <a:defRPr/>
            </a:pPr>
            <a:r>
              <a:rPr lang="hu-HU" altLang="hu-HU" b="1" dirty="0">
                <a:solidFill>
                  <a:srgbClr val="FFC00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A LAKÁSPIACRA, LAKÁSÉPÍTÉSRE </a:t>
            </a:r>
            <a:endParaRPr lang="hu-HU" altLang="hu-HU" b="1" dirty="0">
              <a:solidFill>
                <a:srgbClr val="FFC000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hu-HU" alt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>
              <a:defRPr/>
            </a:pPr>
            <a:r>
              <a:rPr lang="hu-HU" alt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KORMÁNYZATI FOLYTATÁS 2019-BEN: CSALÁDVÉDELMI PROGRAM</a:t>
            </a:r>
          </a:p>
          <a:p>
            <a:pPr>
              <a:defRPr/>
            </a:pPr>
            <a:endParaRPr lang="hu-HU" b="1" dirty="0">
              <a:solidFill>
                <a:prstClr val="white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27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0825" y="620713"/>
            <a:ext cx="8569325" cy="57610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  <a:defRPr/>
            </a:pPr>
            <a:endParaRPr lang="hu-H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  <a:defRPr/>
            </a:pPr>
            <a:endParaRPr lang="hu-H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  <a:defRPr/>
            </a:pPr>
            <a:endParaRPr lang="hu-H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MAGAS (ÉS KÖLTSÉGES) TECHNOLÓGIAI KÖVETELMÉNYEKBŐL ÉS AZ ELŐFINANSZÍROZÁSI  IGÉNYBŐL FAKADÓAN: TŐKEERŐS VÁLLALKOZÁSOK (IS) SZÜKSÉGESEK ;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NAGY ÉRTÉKEKBŐL ÉS AZ EGYEDI KÖRÜLMÉNYEKBŐL FAKADÓAN: KOMOLY KOCKÁZATOK VANNAK, EZEK KEZELÉSE FONTOS (SZERZŐDÉSEK, BIZTOSÍTÉKOK</a:t>
            </a:r>
            <a:r>
              <a:rPr lang="hu-HU" sz="2000" b="1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, BIZTOSÍTÁSOK </a:t>
            </a:r>
            <a:r>
              <a:rPr lang="hu-HU" sz="20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STB.).</a:t>
            </a:r>
          </a:p>
          <a:p>
            <a:pPr marL="0" indent="0"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rgbClr val="FFC00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ÖSSZEFOGLALVA:</a:t>
            </a:r>
            <a:r>
              <a:rPr lang="hu-HU" sz="20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</a:p>
          <a:p>
            <a:pPr>
              <a:defRPr/>
            </a:pPr>
            <a:r>
              <a:rPr lang="hu-HU" sz="20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AZ ÉPÍTÉSI PIAC IGEN ÖSSZETETT, 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AZ ÉPÍTŐIPAR A NEMZETGAZDASÁGOK MEGHATÁROZÓ ÁGAZATA.</a:t>
            </a:r>
          </a:p>
          <a:p>
            <a:pPr marL="0" indent="0"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933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5D0FFC-94FF-4C1E-988E-1CF552DA1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5013176"/>
            <a:ext cx="7772400" cy="755799"/>
          </a:xfrm>
        </p:spPr>
        <p:txBody>
          <a:bodyPr/>
          <a:lstStyle/>
          <a:p>
            <a:pPr algn="ctr"/>
            <a:r>
              <a:rPr lang="hu-HU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LAKÁSÉPÍTÉS ALAKULÁSA MAGYARORSZÁGON 2001 – 2018.</a:t>
            </a:r>
            <a:br>
              <a:rPr lang="hu-HU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u-HU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				</a:t>
            </a:r>
            <a:r>
              <a:rPr lang="hu-H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forrás: KSH</a:t>
            </a:r>
            <a:endParaRPr lang="hu-HU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48BD45D-F02B-4F63-BDE2-4FBB2BB4D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795" y="1484784"/>
            <a:ext cx="6678409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5D0FFC-94FF-4C1E-988E-1CF552DA1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2046436"/>
          </a:xfrm>
        </p:spPr>
        <p:txBody>
          <a:bodyPr/>
          <a:lstStyle/>
          <a:p>
            <a:pPr algn="ctr"/>
            <a:br>
              <a:rPr lang="hu-HU" dirty="0"/>
            </a:br>
            <a:br>
              <a:rPr lang="hu-HU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u-HU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 ÁTLAgos LAKÁSNAGYSÁG változása</a:t>
            </a:r>
            <a:br>
              <a:rPr lang="hu-HU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u-HU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				</a:t>
            </a:r>
            <a:r>
              <a:rPr lang="hu-H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forrás: ksh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48BD45D-F02B-4F63-BDE2-4FBB2BB4D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962" y="2112150"/>
            <a:ext cx="5310076" cy="2633700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C4454724-1D20-47D4-9FB6-B235285A4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412776"/>
            <a:ext cx="6624736" cy="3626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474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476673"/>
            <a:ext cx="8391525" cy="5905078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AZ ÉPÍTŐIPARBAN </a:t>
            </a:r>
            <a:r>
              <a:rPr lang="hu-HU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FOGLALKOZTATOTTAK</a:t>
            </a: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SZÁMA 2018. ÉVBEN ÖSSZESEN: 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	332.600 FŐ = 7,4 % 	AZ EU – ÁTLAG: 6,4 %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		(TERMELÉKENYSÉGI DIFFERENCIA ?)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200" b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AZ </a:t>
            </a:r>
            <a:r>
              <a:rPr lang="hu-HU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ALKALMAZÁSBAN ÁLLÓK </a:t>
            </a: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(MUNKAVÁLLALÓK) SZÁMA 		2018-BAN:		128.800 FŐ 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2018-BAN AZ ÉPÍTŐIPARI ÁTLAGOS BRUTTÓ KERESETEK 12,9 %-KAL NŐTTEK (A NEMZETGAZDASÁG ÁTLAGÁBAN  A KERESETNÖVEKEDÉS 11,3 % VOLT);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ÍGY A HAVI BRUTTÓ ÁTLAGKERESET ÖSSZEGE:  254.700 Ft/FŐ, A NEMZETGAZDASÁG ÁTLAGÁTÓL 23 %-KAL  ELMARADVA</a:t>
            </a: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				      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               (FORRÁS:</a:t>
            </a:r>
            <a:r>
              <a:rPr lang="hu-H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KSH, ÉVOSz, 2019.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2960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714375"/>
            <a:ext cx="8391525" cy="5667375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2019. ÉVI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KERESETNÖVEKEDÉST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IS NAGYMÉRTÉKŰRE BECSÜLIK AZ ÉPÍTŐIPARBAN; MUNKÁLTATÓI VÁRAKOZÁSOK: + 10 - 15 %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ENNEK ELLENÉRE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NAGY A SZAKEMBERHIÁNY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(FIZIKAI DOLGOZÓ ÉS SZELLEMI DOLGOZÓ EGYARÁNT)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SZAKKÉPZÉS? MUNKAERŐ-UTÁNPÓTLÁS?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ELVÁNDORLÁS?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FEKETE (SZÜRKE) FOGLALKOZTATÁS ?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				      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               (FORRÁS:</a:t>
            </a:r>
            <a:r>
              <a:rPr lang="hu-H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ÉVOSz, 2019.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endParaRPr lang="hu-HU" sz="1800" dirty="0"/>
          </a:p>
          <a:p>
            <a:pPr marL="0" indent="0" algn="ctr">
              <a:buNone/>
            </a:pPr>
            <a:r>
              <a:rPr lang="hu-HU" sz="14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FORRÁS: PÉNZÜGYMINISZTÉRIUM, 2019. JANUÁR 11.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93053D0-1BA8-403E-B6C2-C80B5E771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9" y="908720"/>
            <a:ext cx="806488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93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1" y="476250"/>
            <a:ext cx="7758633" cy="5833070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8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8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REGISZTRÁLT </a:t>
            </a:r>
            <a:r>
              <a:rPr lang="hu-HU" sz="8000" b="1" dirty="0">
                <a:solidFill>
                  <a:srgbClr val="FFC00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ÉPĺTŐIPARI VÁLLALKOZÁSOK </a:t>
            </a:r>
            <a:r>
              <a:rPr lang="hu-HU" sz="8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SZÁMA 		2017. ÉV VÉGÉN:  	 	     92.607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8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EBBŐL MŰKÖDŐ VÁLLALKOZÁS:	~  82.000 	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8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AZ MKIK ÁLTAL NYILVÁNTARTOTT:     	~  65.800   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8000" b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8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REGISZTRÁLT VÁLLALKOZÁSOK MEGOSZLÁSA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8000" b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8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ÖNÁLLÓ VÁLLALKOZÓ	44.001 DB	47,34 %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hu-HU" sz="8000" b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8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TÁRSAS VÁLLALKOZÁS	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8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	  1 –     9  FŐS		45.041 DB	48,46 %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8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	10 –   49  FŐS	   	  3.599 DB	  3,88 %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8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	50 – 249  FŐS	      	     286 DB	   0,31 %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8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      250 ÉS TÖBB FŐS	       15 DB	   0,01 %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8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		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8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ÖSSZESEN			92.942 DB	100,00 %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8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 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hu-HU" sz="8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IGEN SAJÁTOS CÉGSTRUKTÚRA …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hu-HU" sz="5600" b="1" dirty="0">
              <a:solidFill>
                <a:schemeClr val="bg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56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FORRÁS:  MAGYAR STATISZTIKAI ZSEBKÖNYV, 2017 – KSH, 2018.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8000" b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99" y="765175"/>
            <a:ext cx="7726313" cy="5688013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LÉNYEGÉBEN A TELJES MAGYAR ÉPĺTŐIPAR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			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MAGÁNTULAJDONBAN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VAN.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TULAJDONOSOK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INFRASTRUKTURÁLIS ÉS MÉLYÉPĺTÉS,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FELE RÉSZBEN KÜLFÖLDI ,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FELE RÉSZBEN HAZAI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MAGASÉPĺTÉS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	TÖBBSÉGÉBEN HAZAI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SZERELŐIPAR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	JELLEMZŐEN VEGYES TULAJDON		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SZAKIPAR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	ELAPRÓZOTT, GYÁRTÓKHOZ ÉS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	TECHNOLÓGIÁKHOZ KÖTÖTT, VEGYES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229600" cy="6048201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MAGYAR ÉPĺTŐIPARI CÉGEK TULAJDONOSI ARÁNYAI *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* KÜLFÖLDI TULAJDONÚNAK TEKINTIK A CÉGET, HA AZ ÜZLETRÉSZEK TÖBB, MINT A FELE KÜLFÖLDI TULAJDONBAN VAN </a:t>
            </a:r>
          </a:p>
          <a:p>
            <a:pPr lvl="0" algn="r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hu-HU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lvl="0" algn="r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hu-H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FORRÁS: A KSH ADATAI SZERINT, A 2015. ÉVI PRODUKCIÓ ALAPJÁN 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AE0C1092-ED91-4F0E-A849-DF58CC3C8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994" t="3084" b="4399"/>
          <a:stretch/>
        </p:blipFill>
        <p:spPr>
          <a:xfrm>
            <a:off x="1846809" y="1412776"/>
            <a:ext cx="5472608" cy="3566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983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7" y="765175"/>
            <a:ext cx="7654305" cy="5688013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AZ ELMÚLT NÉHÁNY ÉVBEN</a:t>
            </a:r>
            <a:r>
              <a:rPr lang="hu-HU" sz="2000" b="1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JELENTŐS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TULAJDONOSI ÁTRENDEZŐDÉS ÉS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TULAJDONOSI GENERÁCIÓVÁLTÁS  ZAJLIK.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defRPr/>
            </a:pPr>
            <a:endParaRPr lang="hu-HU" sz="2000" b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AZ OKOK ÖSSZETETTEK: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2008-2012-ES VÁLSÁG KÖVETKEZMÉNYEI,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MAGYARORSZÁG CSÖKKENT VONZEREJE A KÜLFÖLDI ÉPÍTŐIPARI CÉGEK SZEMÉBEN,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AZ 1990-1995. KÖZÖTTI CÉG-PRIVATIZÁCIÓ SORÁN  MEGJELENT HAZAI TULAJDONOSOK „KIÖREGEDÉSE”,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ERŐSÖDŐ TŐKEKONCENTRÁCIÓ, CÉGFELVÁSÁRLÁSOK, OLIGOPOL PIACSZERKEZET KIALAKULÁSA. </a:t>
            </a:r>
            <a:endParaRPr lang="hu-HU" sz="2000" b="1" dirty="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61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620713"/>
            <a:ext cx="7777163" cy="5472112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LÁTTUK, HOGY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2017. ÉVBEN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MAGYARORSZÁGI ÉPĺTÉSI TERMELÉS 2.492 MILLIÁRD FORINT VOLT 	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	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EBBŐL A PRODUKCIÓBÓL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MINTEGY 1.077 MILLIÁRD FORINTOT TETT KI AZ 	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INFRASTRUKTURÁLIS ÉPÍTÉS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;</a:t>
            </a: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MINTEGY 1.415 MILLIÁRD FORINTOT TETT KI A 		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MAGASÉPÍTÉS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MILYEN CÉGEK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ÁLLTAK 2017-BEN A HAZAI  ÉPÍTŐIPARI KIVITELEZŐI TOPLISTÁK ÉLÉN 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TÉMÁNK LESZ TEHÁT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KERESLET ÉS A KÍNÁLAT JELLEMZŐI,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AZ ÉPÍTÉSI KÍNÁLAT : AZ ELADÓK, AZAZ A VÁLLALKOZÁSOK, CÉGEK HELYZETE,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EZEKNEK A CÉGEKNEK A PRODUKCIÓJA, AZAZ AZ ÉPÍTŐIPARI TERMELÉS (PÉNZBEN KIFEJEZVE).</a:t>
            </a: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AZ EGYES ORSZÁGOK, TÉRSÉGEK ÉPÍTÉSI PRODUKCIÓJÁT, AZ AZOKAT LÉTREHOZÓ LEGJELENTŐSEBB CÉGEK MŰKÖDÉSÉT  ÉS ADATAIT RENDSZERESEN ELEMZIK; 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FONTOS MUTATÓSZÁM, HISZEN AZ ADOTT TÉRSÉG, ORSZÁG BERUHÁZÁSI (FELHALMOZÁSI) KÉPESSÉGÉT, VÉGSŐ SORON A FEJLŐDÉSÉT (IS) MUTATJA.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1" y="857250"/>
            <a:ext cx="8136904" cy="5643563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INFRASTRUKTURÁLIS ÉPÍTÉS 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/ 2017. ÉVBEN					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ÚT-, HÍD - ÉS VASÚTÉPÍTÉS, KÖZMŰÉPÍTÉS, ÁLTALÁNOS ÉS SPECIÁLIS MÉLYÉPÍTÉS – ÖSSZESEN  1.077 MD Ft VOLT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AZ ELSŐ TÍZ CÉG EGYÜTT:  278 MD Ft (26 %)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DUNA ASZFALT ÚT- ÉS MÉLYÉP. KFT.   	75,602 MD Ft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COLAS ÚT ÉPÍTŐIPARI ZRT.		    	43,196 MD Ft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HÓDMEZŐVHELYI ÚTÉPÍTŐ KFT.           	39,703 MD Ft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STRABAG ÁLTALÁNOS ÉPÍTŐ KFT.	    	38,911 MD Ft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SWIETELSKY VASÚTTECHNIKA KFT.     	27,131 MD Ft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V – HÍD ÉPÍTŐ ZRT.			     	23,801 MD Ft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MÉSZÁROS ÉS MÁSZÁROS KFT.	     	19,770 MD Ft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– HÍD ÉPÍTŐ ZRT.			     	18,327 MD Ft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COLAS HUNGÁRIA ÉPÍTŐIPARI ZRT.     	15,740 MD Ft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EURO-ASZFALT ÉPÍTŐ ÉS SZOLG. KFT. 	14,790 MD Ft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   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(FORRÁS: FIGYELŐ TOP 200; HVG TOP 500, ILLETVE MÉRLEG-ADATOK)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5" y="908050"/>
            <a:ext cx="7686675" cy="5521325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MAGASÉPĺTÉS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/ 2017. ÉVBEN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ÖSSZESEN 1.415 MD Ft VOLT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AZ ELSŐ TÍZ CÉG EGYÜTT: </a:t>
            </a: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411 MD Ft  (29 %)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MARKET ÉPÍTŐ ZRT.		     	           107,310 MD Ft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STRABAG MML KFT.		       	49,344 MD Ft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SWIETELSKY MAGYARO. KFT.	       	47,311 MD Ft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KÉSz ÉPÍTŐ ÉS SZERELŐ ZRT.       		44,276 MD Ft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WEST HUNGÁRIA BAU KFT.           		43,360 MD Ft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ZÁÉV ÉPÍTŐIPARI ZRT.		       	35,043 MD Ft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MAGYAR ÉPÍTŐ ZRT.		       	24,481 MD Ft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MERKBAU ÉPÍTŐIPARI KFT.	       		23,014 MD Ft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PEDRANO CONSTRUCTION KFT.    		20,521 MD Ft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ÉPÍTŐ ÉS ÉPÜLETKARBANTARTÓ ZRT. 	16,051 MD Ft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 	             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(FORRÁS: FIGYELŐ TOP 200; HVG TOP 500, ILLETVE MÉRLEG-ADATOK)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500062"/>
            <a:ext cx="8229600" cy="5953273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/>
          <a:p>
            <a:pPr marL="0" indent="0" eaLnBrk="1" hangingPunct="1">
              <a:buNone/>
              <a:defRPr/>
            </a:pPr>
            <a:endParaRPr lang="hu-H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LEGNAGYOBB </a:t>
            </a:r>
            <a:r>
              <a:rPr lang="hu-HU" sz="2000" b="1" dirty="0">
                <a:solidFill>
                  <a:srgbClr val="FFC00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TERVEZŐ CÉGEK </a:t>
            </a: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/ 2017. ÉVBEN</a:t>
            </a:r>
          </a:p>
          <a:p>
            <a:pPr eaLnBrk="1" hangingPunct="1">
              <a:defRPr/>
            </a:pPr>
            <a:endParaRPr lang="hu-HU" sz="2000" b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FŐMTERV ZRT.                 		4,663 MD Ft       275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RODEN MÉRNÖKI IR. KFT.   		3,048 MD Ft         59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KÖZTI ZRT.  				2,835 MD Ft         85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UVATERV ZRT.                         	2,032  MD Ft      225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UNITEF MÉRNÖK ZRT.             	1,884 MD Ft          96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VIKÖTI MÉRNÖKI IRODA KFT.	1,261 MD Ft	    51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SPECIÁLTERV KFT.		 	1,431 MD Ft	    48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VIZITERV-ENVIRON KFT.         	1,261 MD Ft        141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ÓBUDA-ÚJLAK ZRT.  - TERV.	1,259 MD Ft          15 FŐ 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FINTA ÉS TÁRSAI KFT.   	 	1,191 MD Ft          28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INFRAPLAN KFT.			1,161 MD Ft	     21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CÉH ZRT.  - TERVEZÉS              	1,051 MD Ft          32 FŐ</a:t>
            </a:r>
          </a:p>
          <a:p>
            <a:pPr marL="0" indent="0" algn="r" eaLnBrk="1" hangingPunct="1">
              <a:buNone/>
              <a:defRPr/>
            </a:pPr>
            <a:r>
              <a:rPr lang="hu-H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(FORRÁS: MÉRLEG-ADATOK)</a:t>
            </a:r>
            <a:endParaRPr lang="hu-HU" sz="1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eaLnBrk="1" hangingPunct="1">
              <a:buNone/>
              <a:defRPr/>
            </a:pPr>
            <a:endParaRPr lang="hu-HU" sz="2000" b="1" dirty="0">
              <a:solidFill>
                <a:schemeClr val="bg1"/>
              </a:solidFill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02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00064"/>
            <a:ext cx="8229600" cy="5677570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/>
          <a:p>
            <a:pPr marL="0" indent="0" eaLnBrk="1" hangingPunct="1">
              <a:buNone/>
              <a:defRPr/>
            </a:pPr>
            <a:endParaRPr lang="hu-H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LEGNAGYOBB </a:t>
            </a:r>
            <a:r>
              <a:rPr lang="hu-HU" sz="2000" b="1" dirty="0">
                <a:solidFill>
                  <a:srgbClr val="FFC00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MÉRNÖKI, BERUHÁZÁSLEBONYOLÍTÓ, </a:t>
            </a:r>
          </a:p>
          <a:p>
            <a:pPr marL="0" indent="0" eaLnBrk="1" hangingPunct="1">
              <a:buNone/>
              <a:defRPr/>
            </a:pPr>
            <a:r>
              <a:rPr lang="hu-HU" sz="2000" b="1" dirty="0">
                <a:solidFill>
                  <a:srgbClr val="FFC00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	MŰSZAKI ELLENŐRI</a:t>
            </a: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CÉGEK / 2017. ÉVBEN</a:t>
            </a:r>
          </a:p>
          <a:p>
            <a:pPr marL="0" indent="0" eaLnBrk="1" hangingPunct="1">
              <a:buNone/>
              <a:defRPr/>
            </a:pPr>
            <a:endParaRPr lang="hu-HU" sz="2000" b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MVM – ERBE ENERGETIKAI MI. ZRT.	7,731 MD Ft  267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UTIBER KÖZÚTI BERUHÁZÓ KFT.         	3,263 MD Ft  140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FŐBER ZRT. 				   	3,239 MD Ft    91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ÓBUDA-ÚJLAK ZRT. - MÉRNÖKI TEV.   	1,769 MD Ft    21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CÉH ZRT. – MÉRNÖKI TEVÉKENYSÉG   	1,683 MD Ft    48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ECO-TEC MŰSZAKI TANÁCSADÓ KFT.   	1,292 MD Ft   66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DVM DESIGN KFT.			    	1,017 MD Ft   59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TSPC HUNGARY KFT. – MÉRNÖKI TEV. 	0,819 MD Ft   18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VAS MEGYEI BERUHÁZÁSI ZRT.	    	0,702 MD Ft   40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SPÁNYI PARTNERS ZRT.		    	0,675 MD Ft   26 FŐ</a:t>
            </a:r>
          </a:p>
          <a:p>
            <a:pPr marL="0" lvl="0" indent="0" algn="r" eaLnBrk="1" hangingPunct="1">
              <a:buNone/>
              <a:defRPr/>
            </a:pPr>
            <a:r>
              <a:rPr lang="hu-H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(FORRÁS: MÉRLEG-ADATOK)</a:t>
            </a:r>
            <a:endParaRPr lang="hu-HU" sz="1400" b="1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eaLnBrk="1" hangingPunct="1">
              <a:buNone/>
              <a:defRPr/>
            </a:pPr>
            <a:endParaRPr lang="hu-HU" sz="2000" b="1" dirty="0">
              <a:solidFill>
                <a:schemeClr val="bg1"/>
              </a:solidFill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6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5189" y="500064"/>
            <a:ext cx="8229600" cy="5677570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/>
          <a:p>
            <a:pPr marL="0" indent="0" eaLnBrk="1" hangingPunct="1">
              <a:buNone/>
              <a:defRPr/>
            </a:pPr>
            <a:endParaRPr lang="hu-H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LEGNAGYOBB </a:t>
            </a:r>
            <a:r>
              <a:rPr lang="hu-HU" sz="2000" b="1" dirty="0">
                <a:solidFill>
                  <a:srgbClr val="FFC00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MÉRNÖK-LEBONYOLÍTÓ, </a:t>
            </a:r>
          </a:p>
          <a:p>
            <a:pPr marL="0" indent="0" eaLnBrk="1" hangingPunct="1">
              <a:buNone/>
              <a:defRPr/>
            </a:pPr>
            <a:r>
              <a:rPr lang="hu-HU" sz="2000" b="1" dirty="0">
                <a:solidFill>
                  <a:srgbClr val="FFC00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	MŰSZAKI ELLENŐRI </a:t>
            </a: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CÉGEK / 2017. ÉVBEN</a:t>
            </a:r>
          </a:p>
          <a:p>
            <a:pPr eaLnBrk="1" hangingPunct="1">
              <a:defRPr/>
            </a:pPr>
            <a:endParaRPr lang="hu-HU" sz="2000" b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100 %-BAN ÁLLAMI TULAJDONÚ CÉGEK</a:t>
            </a:r>
          </a:p>
          <a:p>
            <a:pPr marL="0" indent="0" eaLnBrk="1" hangingPunct="1">
              <a:buNone/>
              <a:defRPr/>
            </a:pPr>
            <a:endParaRPr lang="hu-HU" sz="2000" b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NEMZETI INFRASTRUKTÚRA 					FEJLESZTŐ ZRT.  	              		526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NEMZETI FEJLESZTÉSI PROGRAMIRODA 			NONPROFIT KFT.				111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VÁROSLIGET INGATLANFEJLESZTŐ ZRT.	 	112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KIEMELT KORMÁNYZATI BERUHÁZÁSOK			KÖZPONTJA NONPROFIT ZRT.		 	125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[BERUHÁZÁSI ÜGYNÖKSÉG: BMSK ZRT. 				2019-BEN ALAKUL(T)  		 	   CÉL &gt; 100 FŐ]</a:t>
            </a: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 </a:t>
            </a:r>
          </a:p>
          <a:p>
            <a:pPr eaLnBrk="1" hangingPunct="1">
              <a:defRPr/>
            </a:pPr>
            <a:endParaRPr lang="hu-H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defRPr/>
            </a:pPr>
            <a:endParaRPr lang="hu-H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r" eaLnBrk="1" hangingPunct="1">
              <a:buNone/>
              <a:defRPr/>
            </a:pPr>
            <a:r>
              <a:rPr lang="hu-H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(FORRÁS: MÉRLEG-ADATOK)</a:t>
            </a:r>
            <a:endParaRPr lang="hu-HU" sz="2000" b="1" dirty="0">
              <a:solidFill>
                <a:prstClr val="white"/>
              </a:solidFill>
              <a:latin typeface="Corbel" pitchFamily="34" charset="0"/>
            </a:endParaRPr>
          </a:p>
          <a:p>
            <a:pPr marL="0" indent="0" eaLnBrk="1" hangingPunct="1">
              <a:buNone/>
              <a:defRPr/>
            </a:pPr>
            <a:endParaRPr lang="hu-HU" sz="2000" b="1" dirty="0">
              <a:solidFill>
                <a:schemeClr val="bg1"/>
              </a:solidFill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41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5189" y="500064"/>
            <a:ext cx="8229600" cy="5677570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/>
          <a:p>
            <a:pPr marL="0" indent="0" eaLnBrk="1" hangingPunct="1">
              <a:buNone/>
              <a:defRPr/>
            </a:pPr>
            <a:endParaRPr lang="hu-H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ÉS AZ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ÉPÍTTETŐK / MEGRENDELŐK? 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KÖZSZFÉRA: AZ ÁLLAM (KORMÁNYZAT)</a:t>
            </a:r>
          </a:p>
          <a:p>
            <a:pPr marL="0" indent="0" eaLnBrk="1" hangingPunct="1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	 AZ ÖNKORMÁNYZATOK</a:t>
            </a:r>
          </a:p>
          <a:p>
            <a:pPr marL="0" indent="0" eaLnBrk="1" hangingPunct="1"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LAKOSSÁG: ELSŐSORBAN A LAKÁSÉPÍTÉSEK TERÉN</a:t>
            </a:r>
          </a:p>
          <a:p>
            <a:pPr eaLnBrk="1" hangingPunct="1"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MAGÁNBERUHÁZÓK: IPARI, MEZŐGAZDASÁGI FEJLESZTÉSEK</a:t>
            </a:r>
          </a:p>
          <a:p>
            <a:pPr eaLnBrk="1" hangingPunct="1"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„HIVATÁSOS” INGATLANFEJLESZTŐK				AZ INGATLANFEJLESZTŐ KLASSZIKUS TEVÉKENYSÉGE:	TELKET VÁSÁROL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TERVEZTET, FINANSZÍROZ, 	KIVITELEZTET  A KÉSZ ÉPÜLETET BÉRLŐKKEL 	FELTÖLTI  ÉRTÉKESÍTI A LÉTESÍTMÉNYT 	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87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0364" y="476250"/>
            <a:ext cx="8430108" cy="60490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rgbClr val="FFC00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INGATLANFEJLESZTŐI KEREKASZTAL EGYESÜLET (2009.)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„HIVATÁSOS” MAGÁN-INGATLANFEJLESZTŐK SZERVEZETE ; 	20 TAGVÁLLALATA VAN: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ATENOR 					BELGIUMI ANYACÉG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BIF NyRT.		 			BP-I ÉRTÉKTŐZSDE  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BIGGEORGE PROPERTY ZRT.			NAGYGYÖRGY TIBOR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CPI HUNGARY KFT.			CSEH-LUXEMBURGI ANYACÉG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ECE PROJEKTMANAGEMENT BUDAPEST KFT.           NÉMET ANYACÉG    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FUTUREAL DEVELOPMENT ZRT.	FUTÓ PÉTER ÉS FUTÓ GÁBOR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GOODMAN 				ANYACÉG: AUSZTRÁL  TŐZSDE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GRÁNIT PÓLUS CSOPORT		DEMJÁN SÁNDOR ÖRÖKÖSEI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GRAPHISOFT PARK SE				BOJÁR GÁBOR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HB REAVIS HUNGARY KFT.			SZLOVÁK ANYACÉG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hu-HU" sz="2000" b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77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0364" y="476250"/>
            <a:ext cx="8430108" cy="60490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  <a:defRPr/>
            </a:pPr>
            <a:endParaRPr lang="hu-HU" sz="2000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defRPr/>
            </a:pPr>
            <a:endParaRPr lang="hu-HU" sz="2000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INGATLANFEJLESZTŐI KEREKASZTAL EGYESÜLET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rgbClr val="FFC00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        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HORIZON DEVELOPMENT HUNGARY KFT. 	KOVÁCS ATTILA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INFOGROUP         				MAGYAR 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METRODOM KFT.				CIPRUSI 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OTP INGATLAN ZRT.				OTP-CSOPORT 	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PROLOGIS HUNGARY MANAGEMENT KFT.	USA-BELI ANYACÉG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PROPERTY MARKET INGATLANFEJL. KFT.      	MARKET ZRT. LEÁNY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SKANSKA PROPERTY HUNGARY LTD. 		SVÉD ÉPÍTŐIP. ANYA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TRIGRÁNIT				TPG REAL ESTATE ANYACÉG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WHITE STAR REAL ESTATE KFT.              	USA-BELI ANYACÉG	 WING INGATLANFEJLESZTŐ ÉS BERUHÁZÓ ZRT.    WALLIS-CSOPORT</a:t>
            </a:r>
          </a:p>
          <a:p>
            <a:pPr marL="0" indent="0">
              <a:buNone/>
              <a:defRPr/>
            </a:pPr>
            <a:endParaRPr lang="hu-HU" sz="2000" b="1" dirty="0">
              <a:solidFill>
                <a:srgbClr val="FFC000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18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83225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hu-HU" sz="2000" dirty="0"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dirty="0"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dirty="0"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MIVEL FOGLALKOZUNK ?</a:t>
            </a:r>
          </a:p>
          <a:p>
            <a:pPr eaLnBrk="1" hangingPunct="1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 2"/>
              </a:rPr>
              <a:t>  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AZ ÉPÍTÉSI PIAC FOGALMA,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 2"/>
              </a:rPr>
              <a:t>	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KITEKINTÉS A NEMZETKÖZI ÉPÍTÉSI PIACRA,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 2"/>
              </a:rPr>
              <a:t> 	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MAGYARORSZÁGI ÉPÍTÉSI PIAC JELLEMZŐI,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NÉMI ÉPÍTÉSI PIACI PROGNÓZIS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hu-HU" sz="2000" dirty="0">
                <a:latin typeface="Corbel" pitchFamily="34" charset="0"/>
              </a:rPr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A3B41C-BBCB-4F6F-9D5B-338D01816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u-HU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 ÉPÜLŐ ÚJ PUSKÁS ARÉNA</a:t>
            </a:r>
            <a:endParaRPr lang="hu-H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7232CA2B-9FD3-4B08-8130-4222654D8A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41" y="1052736"/>
            <a:ext cx="6793918" cy="4525963"/>
          </a:xfrm>
        </p:spPr>
      </p:pic>
    </p:spTree>
    <p:extLst>
      <p:ext uri="{BB962C8B-B14F-4D97-AF65-F5344CB8AC3E}">
        <p14:creationId xmlns:p14="http://schemas.microsoft.com/office/powerpoint/2010/main" val="350637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476250"/>
            <a:ext cx="8229600" cy="5689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(MÓDSZERTANI) NEHÉZSÉGEK AZ ADATOKKAL KAPCSOLATBAN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EGYÁLTALÁN VANNAK-E? KONZEKVENSEK-E?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SZÁMVITELI, JOGI KÜLÖNBÖZŐSÉGEK;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ÜZLETI (PÉNZÜGYI) ÉV ? NAPTÁRI ÉV ?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NEMZETKÖZI (SOKSZOR GLOBÁLIS) MŰKÖDÉS </a:t>
            </a: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 </a:t>
            </a: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A </a:t>
            </a: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DEVIZAÁRFOLYAMOK ELTÉRÉSEI, A SZÁMBAVÉTEL IDŐPONTJA, </a:t>
            </a:r>
            <a:r>
              <a:rPr lang="hu-HU" sz="2000" b="1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HALMOZÓDÁSOK KISZŰRÉSE </a:t>
            </a: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STB.  (MI A KSH  ÉVES KÖZÉPÁRFOLYAMAIVAL SZÁMOLUNK);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AGGREGÁLÁSI KÜLÖNBÖZŐSÉGEK ÉS EZEK IDŐIGÉNYE; AZ ADATAINK TÖBBSÉGE 2017. ÉVRŐL SZÓL;</a:t>
            </a:r>
            <a:endParaRPr lang="hu-HU" sz="2000" b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AZ ÁRSZÍNVONALAK DIFFERENCIÁI.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SZÁMUNKRA MOST ELSŐSORBAN  A </a:t>
            </a:r>
            <a:r>
              <a:rPr lang="hu-HU" sz="2000" b="1" dirty="0">
                <a:solidFill>
                  <a:srgbClr val="FFC00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TENDENCIÁK</a:t>
            </a:r>
            <a:r>
              <a:rPr lang="hu-HU" sz="20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ÉS A 				</a:t>
            </a:r>
            <a:r>
              <a:rPr lang="hu-HU" sz="2000" b="1" dirty="0">
                <a:solidFill>
                  <a:srgbClr val="FFC00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NAGYSÁGRENDEK</a:t>
            </a:r>
            <a:r>
              <a:rPr lang="hu-HU" sz="20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FONTOSAK.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hu-HU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0364" y="476250"/>
            <a:ext cx="8430108" cy="60490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16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BUDAPEST ONE ÉS ETELE PLÁZA – FUTUREAL, 2020.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90" y="836712"/>
            <a:ext cx="6368256" cy="4776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752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0364" y="476250"/>
            <a:ext cx="8430108" cy="60490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16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BUDAPEST, SZERVITA TÉR</a:t>
            </a:r>
          </a:p>
          <a:p>
            <a:pPr marL="0" indent="0" algn="ctr">
              <a:buNone/>
              <a:defRPr/>
            </a:pPr>
            <a:r>
              <a:rPr lang="hu-HU" sz="16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HORIZON – SZERVITA SQUARE</a:t>
            </a:r>
          </a:p>
          <a:p>
            <a:pPr marL="0" indent="0" algn="ctr">
              <a:buNone/>
              <a:defRPr/>
            </a:pPr>
            <a:r>
              <a:rPr lang="hu-HU" sz="16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BIGGEORGE’S – EMERALD RESIDENCE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7128792" cy="4009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270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0364" y="476250"/>
            <a:ext cx="8430108" cy="60490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18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PROPERTY MARKET – BUDAPART, 2019-2021.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36712"/>
            <a:ext cx="6728296" cy="4362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01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0364" y="476250"/>
            <a:ext cx="8430108" cy="60490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16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MOL ÚJ SZÉKHÁZA 	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16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(SIR NORMAN FOSTER + FINTA JÓZSEF), 2021.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90" y="908720"/>
            <a:ext cx="6368256" cy="4457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422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0364" y="476250"/>
            <a:ext cx="8430108" cy="60490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18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AGORA – HB REAVIS, 2017 – 2021.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6832952" cy="4430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05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9547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à"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80000"/>
              </a:lnSpc>
              <a:spcBef>
                <a:spcPts val="48"/>
              </a:spcBef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D0D7F9F-D7EF-4445-8014-758E93FDF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558" y="428625"/>
            <a:ext cx="8454884" cy="595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1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/>
          <a:lstStyle/>
          <a:p>
            <a:pPr algn="l" eaLnBrk="1" hangingPunct="1"/>
            <a:br>
              <a:rPr lang="hu-HU" altLang="hu-HU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u-HU" altLang="hu-HU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ÚTPROGRAM, 2019 – 2024.</a:t>
            </a:r>
            <a:br>
              <a:rPr lang="hu-HU" altLang="hu-HU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u-HU" altLang="hu-HU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ÖSSZESEN 981 MILLIÁRD Ft BERUHÁZÁS</a:t>
            </a:r>
            <a:br>
              <a:rPr lang="hu-HU" altLang="hu-HU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u-HU" altLang="hu-HU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FORRÁSAI: 	EU – TÁMOGATÁSOK</a:t>
            </a:r>
            <a:br>
              <a:rPr lang="hu-HU" altLang="hu-HU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u-HU" altLang="hu-HU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HAZAI KÖLTSÉGVETÉS</a:t>
            </a:r>
            <a:br>
              <a:rPr lang="hu-HU" altLang="hu-HU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u-HU" altLang="hu-HU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	    </a:t>
            </a:r>
            <a:r>
              <a:rPr lang="hu-HU" altLang="hu-H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LÁSD: 1181/2019. (IV. 4.) KORMÁNYHATÁROZAT</a:t>
            </a:r>
            <a:endParaRPr lang="hu-HU" altLang="hu-HU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9547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à"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80000"/>
              </a:lnSpc>
              <a:spcBef>
                <a:spcPts val="48"/>
              </a:spcBef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hu-HU" sz="2000" dirty="0">
                <a:solidFill>
                  <a:schemeClr val="bg1"/>
                </a:solidFill>
                <a:latin typeface="Corbel" pitchFamily="34" charset="0"/>
              </a:rPr>
              <a:t>					</a:t>
            </a:r>
          </a:p>
          <a:p>
            <a:pPr eaLnBrk="1" hangingPunct="1">
              <a:buFont typeface="Arial" charset="0"/>
              <a:buNone/>
              <a:defRPr/>
            </a:pPr>
            <a:endParaRPr lang="hu-HU" sz="2000" dirty="0">
              <a:solidFill>
                <a:schemeClr val="bg1"/>
              </a:solidFill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dirty="0">
              <a:solidFill>
                <a:schemeClr val="bg1"/>
              </a:solidFill>
              <a:latin typeface="Corbel" pitchFamily="34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hu-HU" sz="2000" dirty="0">
                <a:solidFill>
                  <a:schemeClr val="bg1"/>
                </a:solidFill>
                <a:latin typeface="Corbel" pitchFamily="34" charset="0"/>
              </a:rPr>
              <a:t>     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D0D7F9F-D7EF-4445-8014-758E93FDF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5736" y="631075"/>
            <a:ext cx="5157932" cy="363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7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0364" y="476250"/>
            <a:ext cx="8430108" cy="60490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16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BP. KÖZVÁGÓHÍD - APD REAL ESTATE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16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TERV: CHAPMAN TAYLOR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C9566E9-B3E1-4A8B-9142-FF3D7A29DA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99" y="548680"/>
            <a:ext cx="7063602" cy="485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7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976937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hu-H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BUDAPEST, ÚJ DUNA-HÍD</a:t>
            </a:r>
            <a:r>
              <a:rPr lang="hu-H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hu-H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[</a:t>
            </a:r>
            <a:r>
              <a:rPr lang="hu-HU" sz="16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VAN BERKEL EN BOS  (NL), BURO HAPPOLD  (GB)]</a:t>
            </a:r>
            <a:endParaRPr lang="hu-H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ED867D1-DD8D-4416-A322-5AA4B1D68D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9" y="476250"/>
            <a:ext cx="7989329" cy="471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1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97693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hu-HU" sz="16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BUDAPEST, VÁROSLIGET</a:t>
            </a: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7E0A688-1640-4030-8E25-3E855FC00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58" y="692696"/>
            <a:ext cx="7936884" cy="446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68313" y="549275"/>
            <a:ext cx="8280400" cy="5975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>
              <a:buFont typeface="Arial" charset="0"/>
              <a:buNone/>
              <a:defRPr/>
            </a:pPr>
            <a:endParaRPr lang="hu-H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buFont typeface="Arial" charset="0"/>
              <a:buNone/>
              <a:defRPr/>
            </a:pPr>
            <a:endParaRPr lang="hu-HU" sz="20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algn="l">
              <a:buFont typeface="Arial" charset="0"/>
              <a:buNone/>
              <a:defRPr/>
            </a:pPr>
            <a:r>
              <a:rPr lang="hu-H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AZ </a:t>
            </a:r>
            <a:r>
              <a:rPr lang="hu-H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ÉPÍTÉSI PIAC LÉNYEGÉBEN MAGA MÖGÖTT  TUDJA A 2008-BAN KEZDŐDÖTT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PÉNZÜGYI ÉS GAZDASÁGI VÁLSÁGOT</a:t>
            </a:r>
            <a:r>
              <a:rPr lang="hu-H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, ANNAK MÁRA MÁR ALIG VAN HATÁSA  AZ INGATLANPIACRA </a:t>
            </a:r>
            <a:r>
              <a:rPr lang="hu-H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 ÍGY AZ </a:t>
            </a:r>
            <a:r>
              <a:rPr lang="hu-H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ÉPÍTŐIPARRA </a:t>
            </a:r>
          </a:p>
          <a:p>
            <a:pPr algn="l">
              <a:buFont typeface="Arial" charset="0"/>
              <a:buNone/>
              <a:defRPr/>
            </a:pPr>
            <a:endParaRPr lang="hu-H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algn="l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MI TÖRTÉNT 2008 - 2012. KÖZÖTT, A VÁLSÁG INTENZÍV IDŐSZAKÁBAN? </a:t>
            </a:r>
          </a:p>
          <a:p>
            <a:pPr algn="l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EGYRÉSZT AZ ÁLTALÁNOS ÜZLETI ÉS INGATLANPIACI 	PERSPEKTÍVA RENDKÍVÜL ERŐSEN BESZŰKÜLT ,</a:t>
            </a:r>
          </a:p>
          <a:p>
            <a:pPr algn="l">
              <a:buFont typeface="Arial" charset="0"/>
              <a:buNone/>
              <a:defRPr/>
            </a:pPr>
            <a:r>
              <a:rPr lang="hu-H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MÁSRÉSZT ÁLTALÁNOSAN CSÖKKENTEK A PÉNZÜGYI FORRÁSOK 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  <a:sym typeface="Wingdings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MIND A MAGÁNFEJLESZTŐK ESETÉBEN (BANKI FORRÁSHIÁNY ÉS ÓVATOSSÁG, HITELSZŰKE),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MIND A KÖZMEGRENDELÉSEK ESETÉBEN (FORRÁSHIÁNY, MERT A VÁLSÁGKEZELÉSRE KELLETT A KÖLTSÉGVETÉS PÉNZE).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>
              <a:buFont typeface="Arial" charset="0"/>
              <a:buNone/>
              <a:defRPr/>
            </a:pPr>
            <a:endParaRPr lang="hu-H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976937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</a:t>
            </a: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hu-H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KECSKEMÉT, MERCEDES-GYÁR II</a:t>
            </a:r>
            <a:r>
              <a:rPr lang="hu-HU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. ÜTEM (?)</a:t>
            </a:r>
            <a:endParaRPr lang="hu-HU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BB2BC36-C283-417C-B641-C74A742F6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692696"/>
            <a:ext cx="6696744" cy="502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4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313" y="260350"/>
            <a:ext cx="8715375" cy="6383338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EZEK A KÉPEK IS AZT ILLUSZTRÁLJÁK: A FIZETŐKÉPES KERESLET TOVÁBBRA IS NÖVEKSZIK, 2018. UTÁN 2019-BEN IS NÖVEKEDÉS VÁRHATÓ A HAZAI ÉPÍTÉSI PIACON.  	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u-H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A KSH FRISS (2019. ÁPRILIS 15.) ADATAI SZERINT AZ ÉPÍTŐIPARI VÁLLALKOZÁSOK 2019. FEBRUÁR VÉGI </a:t>
            </a:r>
            <a:r>
              <a:rPr lang="hu-HU" sz="2000" b="1" dirty="0">
                <a:solidFill>
                  <a:srgbClr val="FFC00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SZERZŐDÉSÁLLOMÁNYA </a:t>
            </a: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(VOLUMENE) AZ EGY ÉVVEL KORÁBBI SZINTHEZ KÉPEST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ÖSSZESSÉGÉBEN </a:t>
            </a:r>
            <a:r>
              <a:rPr lang="hu-HU" sz="2000" b="1" dirty="0">
                <a:solidFill>
                  <a:srgbClr val="FFC00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2,6 %-KAL NÖVEKEDETT</a:t>
            </a: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, EZEN BELÜL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A MAGASÉPÍTÉSRE VONATKOZÓ SZERZŐDÉSEK ÁLLOMÁNYA  	53,2 %-KAL NÖVEKEDETT,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AZ INFRASTRUKTURÁLIS ÉPÍTÉSEK SZERZŐDÉSÁLLOMÁNYA	10,6 %-KAL LETT KISEBB.</a:t>
            </a:r>
            <a:endParaRPr lang="hu-HU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hu-HU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7" y="285750"/>
            <a:ext cx="8424937" cy="6286500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</a:t>
            </a:r>
            <a:r>
              <a:rPr lang="hu-HU" sz="2000" b="1" dirty="0">
                <a:solidFill>
                  <a:srgbClr val="FFC00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KÖZSZFÉRA </a:t>
            </a:r>
            <a:r>
              <a:rPr lang="hu-HU" sz="20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ÚJ ÉPÍTÉSI IGÉNYEI ALAPVETŐEN A SZÉCHENYI 2020 PROGRAMBÓL KÖVETKEZNEK;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2019-BEN, 2020-BAN FOLYTATÓDNAK AZ </a:t>
            </a:r>
            <a:r>
              <a:rPr lang="hu-HU" sz="2000" b="1" dirty="0">
                <a:solidFill>
                  <a:srgbClr val="FFC00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EU 	FEJLSZTÉSI ÉS 	KOHÉZIÓS FORRÁSAIBÓL </a:t>
            </a:r>
            <a:r>
              <a:rPr lang="hu-HU" sz="20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FINANSZÍROZOTT ÉPÍTÉSI  	PROJEKTEK; </a:t>
            </a:r>
          </a:p>
          <a:p>
            <a:pPr marL="0" indent="0">
              <a:buNone/>
              <a:defRPr/>
            </a:pPr>
            <a:endParaRPr lang="hu-HU" sz="2000" b="1" dirty="0">
              <a:solidFill>
                <a:prstClr val="white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>
              <a:buNone/>
              <a:defRPr/>
            </a:pPr>
            <a:r>
              <a:rPr lang="hu-HU" sz="20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EZEK MELLETT </a:t>
            </a:r>
            <a:r>
              <a:rPr lang="hu-HU" sz="2000" b="1" dirty="0">
                <a:solidFill>
                  <a:srgbClr val="FFC00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HAZAI KÖLTSÉGVETÉSI FORRÁSBÓL (IS) 	</a:t>
            </a: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JELENTŐS FEJLESZTÉSEK, PÉLDÁUL</a:t>
            </a:r>
            <a:r>
              <a:rPr lang="hu-HU" sz="20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: </a:t>
            </a:r>
          </a:p>
          <a:p>
            <a:pPr>
              <a:defRPr/>
            </a:pPr>
            <a:r>
              <a:rPr lang="hu-HU" sz="20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„MODERN VÁROSOK” PROGRAM: MEGYEI VÁROSOK FEJLESZTÉSE: 260 PROJEKT, ÖSSZESEN 3.600 MD Ft</a:t>
            </a:r>
          </a:p>
          <a:p>
            <a:pPr>
              <a:defRPr/>
            </a:pPr>
            <a:r>
              <a:rPr lang="hu-HU" sz="20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VÁROSLIGET, BUDAI VÁR, PUSKÁS FERENC STADION, EGYÉB SPORTBERUHÁZÁSOK, MAGYAR ÁLLAMI OPERAHÁZ REKONSTRUKCIÓJA, BUDAPESTI M3 METRÓ FELÚJÍTÁSA, „DÉLI VÁROSKAPU” ELŐKÉSZÍTÉSE STB.</a:t>
            </a:r>
          </a:p>
          <a:p>
            <a:pPr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59" y="285750"/>
            <a:ext cx="7992889" cy="6286500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lvl="0" indent="0"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NAGY JELENTŐSÉGŰ INDULÓ KÖZCÉLÚ PROGRAMOK:</a:t>
            </a:r>
          </a:p>
          <a:p>
            <a:pPr marL="0" lvl="0" indent="0"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lv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FOLYTATÓDÓ KÖZÚTFEJLESZTÉSEK (AUTÓPÁLYA, GYORSÚT, 		M0 KÖRGYŰRŰ STB.)</a:t>
            </a:r>
          </a:p>
          <a:p>
            <a:pPr marL="0" indent="0">
              <a:buNone/>
              <a:defRPr/>
            </a:pPr>
            <a:endParaRPr lang="hu-HU" sz="2000" b="1" dirty="0">
              <a:solidFill>
                <a:prstClr val="white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>
              <a:buNone/>
              <a:defRPr/>
            </a:pPr>
            <a:r>
              <a:rPr lang="hu-HU" sz="20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VÁRHATÓAN MEGKEZDŐDIK AZ ELŐKÉSZÍTÉSE A BUDAPEST – 	BELGRÁD VASÚTVONALNAK 	(KÍNAI RÉSZVÉTELLEL, 		500 – 700 MILLIÁRD Ft)</a:t>
            </a:r>
          </a:p>
          <a:p>
            <a:pPr marL="0" lvl="0" indent="0"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lv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VALÓSZÍNŰLEG MEGKEZDŐDIK A PAKS II. BERUHÁZÁS 	(ROSZATOM-BERUHÁZÁS ; AZ ÉPÍTÉSI BERUHÁZÁSI 	FELADATOK NAGYSÁGA KB. 500 MD Ft)</a:t>
            </a:r>
          </a:p>
          <a:p>
            <a:pPr marL="0" lvl="0" indent="0"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60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313" y="260350"/>
            <a:ext cx="8715375" cy="6048375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</a:t>
            </a:r>
            <a:r>
              <a:rPr lang="hu-HU" sz="2000" b="1" dirty="0">
                <a:solidFill>
                  <a:srgbClr val="FFC00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MAGÁNSZFÉRA</a:t>
            </a: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BERUHÁZÁSI ELKÉPZELÉSEI / LEHETŐSÉGEI MINDENKÉPPEN JAVULNAK A PROGNÓZISOK SZERINT, MAGYARORSZÁG VISSZAKERÜLT KÖZÉP-KELET EURÓPA BEFEKTETÉSI TÉRKÉPÉRE AZ INGATLANFEJLESZTŐI KEREKASZTAL EGYESÜLET MEGÍTÉLÉSE SZERINT IS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hu-HU" sz="2000" b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VÉGET ÉRT A RECESSZIÓS IDŐSZAK, ÁM A GAZDASÁGI NÖVEKEDÉSI TREND NEM LÁTSZIK EGYÉRTELMŰEN ERŐSNEK ÉS HOSSZÚ TÁVÚNAK MAGYARORSZÁGON;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MÉG  MINDIG RELATÍVE ALACSONY A FIZETŐKÉPES KERESLET;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CSÖKKENT A BEFEKTETŐI BIZALMATLANSÁG  A PIACOT, ILLETVE  A GAZDASÁGPOLITIKA CÉLJAIT ÉS ESZKÖZEIT ILLETŐEN; 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HITEL LENNE, DE VISZONYLAG KEVESEN VESZIK IGÉNYBE	  TERMELŐ BERUHÁZÁSOK IRÁNTI FEJLESZTÉSI CÉLLAL.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 pitchFamily="2" charset="2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6891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  <a:sym typeface="Wingdings" pitchFamily="2" charset="2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  <a:sym typeface="Wingdings" pitchFamily="2" charset="2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ERŐS JAVULÁS ÉRZÉKELHETŐ A NAGY KÜLFÖLDI FORRÁSÚ </a:t>
            </a:r>
            <a:r>
              <a:rPr lang="hu-HU" sz="2000" b="1" dirty="0">
                <a:solidFill>
                  <a:srgbClr val="FFC00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TERMELŐ  FEJLESZTÉSEK </a:t>
            </a: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TERÉN, PÉLDÁUL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KECSKEMÉT, MERCEDES-BENZ BŐVÍTÉS,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DEBRECEN, BMW-GYÁR,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NYÍREGYHÁZA, LEGO-BŐVÍTÉS,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KOMÁROM, SK INNOVATION AKKUMLÁTORGYÁR 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GÖD, SAMSUNG AKKUMLÁTORGYÁR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  <a:sym typeface="Wingdings" pitchFamily="2" charset="2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IRODÁK, KERESKEDELEM, IDEGENFORGALOM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: AZ ÉPÍTÉSI IGÉNYEK NÖVEKSZENEK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AZ IRODAÉPÜLETEK KIHASZNÁLATLANSÁGI RÁTÁJA JAVULT, JELENTŐS BÉRLŐI ÉRDEKLŐDÉS A „ZÖLD” IRODÁK IRÁNT (PRESZTÍZS-SZEMPONTOK IS)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„PLÁZASTOP” – NÖVEKVŐ ÚJ IGÉNY? VÁSÁRLÓERŐ STB.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SZÁLLODÁK SORA EXPONÁLT TERÜLETEKEN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	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6891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 pitchFamily="2" charset="2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 pitchFamily="2" charset="2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VÁROSNEGYED SZINTŰ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FEJLESZTÉSEK BUDAPESTEN MAGÁNBEFEKTETŐK FORRÁSAIBÓL: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	BUDAPART,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	BUDAPEST ONE,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	CENTRAL PARK (9,5 HA, I8 ÉV, A WEST-END 			MELLETT),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	CORVIN NEGYED,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	TÓPARK,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	AGÓRA (XIII. KERÜLET, ÁRPÁD HÍDFŐ) STB.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  <a:sym typeface="Wingdings" pitchFamily="2" charset="2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itchFamily="2" charset="2"/>
              </a:rPr>
              <a:t>A KÉP ÁRNYALANDÓ  LÁSD A KÖVETKEZŐ DIÁKAT IS</a:t>
            </a:r>
          </a:p>
        </p:txBody>
      </p:sp>
    </p:spTree>
    <p:extLst>
      <p:ext uri="{BB962C8B-B14F-4D97-AF65-F5344CB8AC3E}">
        <p14:creationId xmlns:p14="http://schemas.microsoft.com/office/powerpoint/2010/main" val="404652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pPr algn="l"/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KÜLFÖLDI BEFEKTETŐ / ÉPÍTTETŐ ?</a:t>
            </a: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</a:br>
            <a:endParaRPr lang="hu-HU" alt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DC0D5E6-14E6-4008-A3C5-9419811B2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sz="14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hu-HU" sz="1400" dirty="0">
              <a:latin typeface="Corbel" panose="020B0503020204020204" pitchFamily="34" charset="0"/>
            </a:endParaRPr>
          </a:p>
          <a:p>
            <a:pPr marL="0" indent="0" algn="r">
              <a:buNone/>
            </a:pPr>
            <a:r>
              <a:rPr lang="hu-HU" altLang="hu-HU" sz="1400" b="1" dirty="0">
                <a:solidFill>
                  <a:schemeClr val="bg1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FORRÁS:DUIHK KONJUNKTURBERICHT UNGARN, 2018.</a:t>
            </a:r>
            <a:endParaRPr lang="hu-HU" sz="14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hu-HU" sz="14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hu-HU" sz="1400" dirty="0">
              <a:latin typeface="Corbel" panose="020B0503020204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C0A2891-6007-4E57-86ED-6C97E18D1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1340768"/>
            <a:ext cx="8041608" cy="4114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375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pPr algn="l"/>
            <a: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KÜLFÖLDI BEFEKTETŐ / ÉPÍTTETŐ ?</a:t>
            </a: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KÜLFÖLDI BEFEKTETŐ / ÉPÍTTETŐ ?</a:t>
            </a: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         </a:t>
            </a:r>
            <a:r>
              <a:rPr lang="hu-HU" altLang="hu-HU" sz="1400" b="1" dirty="0">
                <a:solidFill>
                  <a:schemeClr val="bg1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FORRÁS:DUIHK KONJUNKTURBERICHT UNGARN, 2018.</a:t>
            </a:r>
            <a:endParaRPr lang="hu-HU" alt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0A5B081D-F578-48A7-956C-03DE11C86F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257" y="1340768"/>
            <a:ext cx="8229600" cy="436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7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0364" y="476250"/>
            <a:ext cx="8430108" cy="6049094"/>
          </a:xfrm>
        </p:spPr>
        <p:txBody>
          <a:bodyPr/>
          <a:lstStyle/>
          <a:p>
            <a:pPr marL="0" indent="0">
              <a:buNone/>
              <a:defRPr/>
            </a:pPr>
            <a:endParaRPr lang="hu-HU" sz="2000" b="1" dirty="0">
              <a:solidFill>
                <a:srgbClr val="FFC000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rgbClr val="FFC00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LAKÁSPIACI PROGNÓZISOK:</a:t>
            </a:r>
          </a:p>
          <a:p>
            <a:pPr>
              <a:defRPr/>
            </a:pPr>
            <a:r>
              <a:rPr lang="hu-HU" sz="20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2019-RE: BUDAPESTEN 14.500, VIDÉKEN 8.500, ÖSSZESEN MINTEGY 23.000 LAKÁS ÉPÍTÉSE VÁRHATÓ,</a:t>
            </a:r>
          </a:p>
          <a:p>
            <a:pPr>
              <a:defRPr/>
            </a:pPr>
            <a:r>
              <a:rPr lang="hu-HU" sz="20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2020-RA: BUDAPESTEN KB. 6.000, VIDÉKEN KB. 2.500, ÖSSZESEN</a:t>
            </a:r>
          </a:p>
          <a:p>
            <a:pPr>
              <a:defRPr/>
            </a:pPr>
            <a:r>
              <a:rPr lang="hu-HU" sz="20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VÁRHATÓ 8.500 LAKÁS MEGÉPÍTÉSE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JELENTŐS VISSZAESÉS OKAI: </a:t>
            </a:r>
          </a:p>
          <a:p>
            <a:pPr>
              <a:defRPr/>
            </a:pPr>
            <a:r>
              <a:rPr lang="hu-HU" sz="20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AZ 5 %-OS LAKÁSÁFA MEGSZŰNÉSE </a:t>
            </a:r>
          </a:p>
          <a:p>
            <a:pPr>
              <a:defRPr/>
            </a:pPr>
            <a:r>
              <a:rPr lang="hu-HU" sz="20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IRREÁLIS ÁRAK </a:t>
            </a:r>
            <a:r>
              <a:rPr lang="hu-HU" sz="20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A KERESLET CSÖKKENÉSE</a:t>
            </a:r>
            <a:endParaRPr lang="hu-HU" sz="2000" b="1" dirty="0">
              <a:solidFill>
                <a:prstClr val="white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>
              <a:buNone/>
              <a:defRPr/>
            </a:pPr>
            <a:endParaRPr lang="hu-HU" sz="2000" b="1" dirty="0">
              <a:solidFill>
                <a:prstClr val="white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>
              <a:buNone/>
              <a:defRPr/>
            </a:pPr>
            <a:r>
              <a:rPr lang="hu-HU" sz="20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MAI HELYZET: AZ ÉPÍTŐIPARI KAPACITÁSOK SZŰKÖSSÉGE MIATT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AZ EREDETI TERVHEZ KÉPEST AZ ÚJ LAKÁSÉPÍTÉSEK JELENTŐS HATÁRIDŐCSÚSZÁSBAN VANNAK:</a:t>
            </a:r>
          </a:p>
          <a:p>
            <a:pPr>
              <a:defRPr/>
            </a:pPr>
            <a:r>
              <a:rPr lang="hu-HU" sz="20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BUDAPESTEN ÁTLAGOSAN 62 %; </a:t>
            </a:r>
          </a:p>
          <a:p>
            <a:pPr>
              <a:defRPr/>
            </a:pPr>
            <a:r>
              <a:rPr lang="hu-HU" sz="20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FÉL ÉVNÉL IS TÖBBET CSÚSZIK: 28 %</a:t>
            </a:r>
          </a:p>
          <a:p>
            <a:pPr marL="0" indent="0"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>
              <a:buNone/>
              <a:defRPr/>
            </a:pPr>
            <a:endParaRPr lang="hu-HU" sz="2000" b="1" dirty="0">
              <a:solidFill>
                <a:prstClr val="white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49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68313" y="549275"/>
            <a:ext cx="8136135" cy="5975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>
              <a:buFont typeface="Arial" charset="0"/>
              <a:buNone/>
              <a:defRPr/>
            </a:pPr>
            <a:endParaRPr lang="hu-H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l">
              <a:buFont typeface="Arial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/>
            </a:endParaRPr>
          </a:p>
          <a:p>
            <a:pPr algn="l">
              <a:buFont typeface="Arial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/>
            </a:endParaRPr>
          </a:p>
          <a:p>
            <a:pPr algn="l">
              <a:buFont typeface="Arial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/>
            </a:endParaRPr>
          </a:p>
          <a:p>
            <a:pPr marL="342900" indent="-342900" algn="l">
              <a:buFont typeface="Wingdings" panose="05000000000000000000" pitchFamily="2" charset="2"/>
              <a:buChar char="à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AZ ÉPÍTŐIPARI MEGRENDELÉSEK JELENTŐS VISSZAESÉSE, A TERMELÉS KOMOLY CSÖKKENÉSE KÖVETKEZETT BE 2008-2012. KÖZÖTT ÉS A HATÁSAI 2015-IG ELHÚZÓDTAK.</a:t>
            </a:r>
          </a:p>
          <a:p>
            <a:pPr marL="342900" indent="-342900" algn="l">
              <a:buFont typeface="Wingdings" panose="05000000000000000000" pitchFamily="2" charset="2"/>
              <a:buChar char="à"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  <a:sym typeface="Wingdings"/>
            </a:endParaRPr>
          </a:p>
          <a:p>
            <a:pPr marL="342900" indent="-342900" algn="l">
              <a:buFont typeface="Wingdings" panose="05000000000000000000" pitchFamily="2" charset="2"/>
              <a:buChar char="à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AZ EURÓPAI UNIÓ ORSZÁGAIBAN 2015. KÖZEPÉN LASSÚ TERMELÉSNÖVEKEDÉS KEZDŐDÖTT, AMI MA IS TART.</a:t>
            </a:r>
          </a:p>
          <a:p>
            <a:pPr marL="342900" indent="-342900" algn="l">
              <a:buFont typeface="Wingdings" panose="05000000000000000000" pitchFamily="2" charset="2"/>
              <a:buChar char="à"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  <a:sym typeface="Wingdings"/>
            </a:endParaRPr>
          </a:p>
          <a:p>
            <a:pPr marL="342900" indent="-342900" algn="l">
              <a:buFont typeface="Wingdings" panose="05000000000000000000" pitchFamily="2" charset="2"/>
              <a:buChar char="à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/>
              </a:rPr>
              <a:t>DIFFERENCIÁLT NÖVEKEDÉS A VILÁG TÖBBI RÉSZÉN.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457200" indent="-457200" algn="l">
              <a:buFont typeface="Arial" charset="0"/>
              <a:buNone/>
              <a:defRPr/>
            </a:pPr>
            <a:endParaRPr lang="hu-H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12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A37AA3D4-24FE-4F0E-88A4-66E864B8A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endParaRPr lang="hu-HU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hu-HU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hu-HU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ÖSSZEFOGLALVA A VÁTHATÓ (?) TRENDEK ADATAIT:</a:t>
            </a:r>
          </a:p>
          <a:p>
            <a:pPr marL="0" indent="0">
              <a:buNone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 INNOVÁCIÓS ÉS TECHNOLÓGIAI MINISZTÉRIUM FELMÉRÉSE (BECSLÉSE) SZERINT 2018 – 2023. ÉVEKBEN AZ ÉPÍTŐIPAR IRÁNTI KERESLET </a:t>
            </a:r>
            <a:r>
              <a:rPr lang="hu-HU" sz="20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 – 25.000 MILLIÁRD FORINT </a:t>
            </a: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(!) ÉRTÉKŰ LESZ;</a:t>
            </a:r>
          </a:p>
          <a:p>
            <a:pPr marL="0" indent="0">
              <a:buNone/>
            </a:pPr>
            <a:endParaRPr lang="hu-HU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ENNEK VALÓSZÍNŰ FORRÁSAI:</a:t>
            </a:r>
          </a:p>
          <a:p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UNIÓS TÁMOGATÁS + TÁRSFINANSZÍROZÁS	8.000 MD Ft,</a:t>
            </a:r>
          </a:p>
          <a:p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HAZAI FORRÁSÚ ÁLLAMI BERUHÁZÁS		6.000 MD Ft,</a:t>
            </a:r>
          </a:p>
          <a:p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MAGÁNBERUHÁZÁS (IPARI + EGYÉB)		8.200 MD Ft,</a:t>
            </a:r>
          </a:p>
          <a:p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LAKÁSCÉLÚ MAGÁNBERUHÁZÁS			1.800 MD Ft</a:t>
            </a:r>
          </a:p>
          <a:p>
            <a:endParaRPr lang="hu-HU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r">
              <a:buNone/>
            </a:pPr>
            <a:r>
              <a:rPr lang="hu-H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(AZ ADATOK FORRÁSA: ITM)</a:t>
            </a:r>
          </a:p>
        </p:txBody>
      </p:sp>
    </p:spTree>
    <p:extLst>
      <p:ext uri="{BB962C8B-B14F-4D97-AF65-F5344CB8AC3E}">
        <p14:creationId xmlns:p14="http://schemas.microsoft.com/office/powerpoint/2010/main" val="106886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764704"/>
            <a:ext cx="7416874" cy="5759921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FORRÁS: GKI GAZDASÁGKUTATÓ ZRT., 2019. ÁPRILIS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F52BB5C1-0607-4B0E-B5C0-90F3CDCE9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95" y="548680"/>
            <a:ext cx="8178505" cy="5062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19C9B0-8797-441F-A07B-815DDBBD9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88640"/>
            <a:ext cx="8291264" cy="5937523"/>
          </a:xfrm>
        </p:spPr>
        <p:txBody>
          <a:bodyPr/>
          <a:lstStyle/>
          <a:p>
            <a:pPr marL="0" indent="0">
              <a:buNone/>
            </a:pPr>
            <a:endParaRPr lang="hu-HU" sz="20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hu-HU" sz="20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 ÉPÍTÉSI ÁGAZATI BIZALMI INDEX "MÉRSÉKELT OPTIMIZMUSA"</a:t>
            </a:r>
          </a:p>
          <a:p>
            <a:pPr marL="0" indent="0">
              <a:buNone/>
            </a:pPr>
            <a:endParaRPr lang="hu-HU" sz="20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hu-HU" sz="20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hu-HU" sz="20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hu-HU" sz="20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hu-HU" sz="20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hu-HU" sz="20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hu-HU" sz="20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hu-HU" sz="20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hu-HU" sz="20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hu-HU" sz="20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hu-HU" sz="20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hu-HU" sz="20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hu-HU" sz="20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hu-HU" sz="20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r">
              <a:buNone/>
            </a:pPr>
            <a:r>
              <a:rPr lang="hu-HU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FORRÁS: GKI GAZDASÁGKUTATÓ ZRT., 2019. ÁPRILIS 18.</a:t>
            </a:r>
          </a:p>
          <a:p>
            <a:pPr marL="0" indent="0">
              <a:buNone/>
            </a:pPr>
            <a:endParaRPr lang="hu-HU" sz="20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hu-HU" sz="20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1EFDCF5-B7EB-425B-9F86-0F7D6487D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153" y="1181637"/>
            <a:ext cx="7051694" cy="449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4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/>
          <a:lstStyle/>
          <a:p>
            <a:r>
              <a:rPr lang="hu-HU" altLang="hu-HU" dirty="0"/>
              <a:t>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36613"/>
            <a:ext cx="8147248" cy="561672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ALAPVETŐEN FONTOS KÉRDÉS: KÉPES-E A MAI HAZAI ÉPÍTŐIPAR TELJESÍTENI EZEKET A MEGNÖVEKEDETT IGÉNYEKET?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KERESLET FELFUTÁSÁBÓL, ILLETVE HULLÁMZÁSÁBÓL  FAKADÓ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NAGYON KOMOLY ÉPÍTŐIPARI GONDOK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: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SZAKEMBERHIÁNY: TERVEZŐ ÉS KIVITELEZŐ MÉRNÖK, KVALIFIKÁLT SZAKMUNKÁS 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OKAI: KÜLFÖLDI MUNKAVÁLLALÁS, KIÖREGEDÉS, AZ 	OKTATÁS, KÉPZÉS PROBLÉMÁI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ÉPÍTŐANYAG-HIÁNY, ÉPÍTŐGÉP-HIÁNY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MEREDEKEN EMELKEDŐ HÁTTÉRIPARI ANYAGKÖLTSÉGEK, SZOLGÁLTATÓI DÍJAK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ELAVULT AZ ÉPÍTŐIPARI GÉPPARK, A TECHNIKAI HÁTTÉR 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		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HATÉKONYSÁGI PROBLÉMÁK</a:t>
            </a:r>
          </a:p>
          <a:p>
            <a:pPr marL="0" indent="0"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9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313" y="260350"/>
            <a:ext cx="8715375" cy="6383338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dirty="0"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dirty="0">
              <a:latin typeface="Corbel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467544" y="1340768"/>
            <a:ext cx="835292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ÖSSZESSÉGÉBEN, A PROBLÉMÁK EZEK </a:t>
            </a:r>
            <a:r>
              <a:rPr lang="hu-HU" sz="2000" b="1" dirty="0">
                <a:solidFill>
                  <a:srgbClr val="FFC00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EREDŐJEKÉNT</a:t>
            </a: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NEHEZEBBEN TARTHATÓ VÁLLALÁSI HATÁRIDŐK,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GYORSAN NÖVEKVŐ ÉPÍTŐIPARI INFLÁCIÓ,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GYAKORIBB MINŐSÉGI PROBLÉMÁK.	</a:t>
            </a:r>
            <a:endParaRPr lang="hu-HU" sz="2000" b="1" dirty="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MINDEZEK MELLETT A PIAC SZERKEZETE </a:t>
            </a:r>
            <a:r>
              <a:rPr lang="hu-HU" sz="2000" b="1" dirty="0">
                <a:solidFill>
                  <a:srgbClr val="FFC00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OLIGOPOLISZTIKUSSÁ 	ALAKUL</a:t>
            </a:r>
            <a:endParaRPr lang="hu-HU" sz="2000" b="1" dirty="0">
              <a:solidFill>
                <a:prstClr val="white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5-10 NAGYVÁLLALATTAL, AKIK JELLEMZŐEN RÉSZT TUDNAK 	VENNI A JELENTŐS KÖZBESZERZÉSEKEN,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KISEBB PIACI SZEREPLŐK PEDIG JELLEMZŐEN SZAKKIVITELEZŐ 	ALVÁLLALKOZÓK 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NEM A VERSENYKÉPESSÉGET JAVÍTJA, NEM A HATÉKONYSÁGOT 	NÖVELI EZ A FOLYAMAT </a:t>
            </a:r>
            <a:endParaRPr lang="hu-HU" sz="2000" b="1" dirty="0">
              <a:solidFill>
                <a:prstClr val="white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u-H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4380" y="548680"/>
            <a:ext cx="8075240" cy="5904655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RÖVIDEBB TÁVÚ MEGOLDÁSOK AZ IPARÁGI  PROBLÉMÁRA:</a:t>
            </a:r>
          </a:p>
          <a:p>
            <a:pPr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„HAZACSÁBÍTANI”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KÜLFÖLDÖN DOLGOZÓ MUNKAERŐT: VALÓSZÍNŰLEG A BÉREMELÉS NEM ELEGENDŐ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A MUNKAKÖRÜLMÉNYEKET, MUNKAFELTÉTELEKET, 	MUNKAKULTÚRÁT IS LÉNYEGESEN JAVÍTANI KELL</a:t>
            </a:r>
          </a:p>
          <a:p>
            <a:pPr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KÜLFÖLDI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(KELET-EURÓPAI, STB.) ÉPÍTŐIPARI SZAKEMBEREK FOGLALKOZTATÁSA; DE HOGYAN VISZONYUL HOZZÁ A POLITIKA? NEM OLCSÓ, BONYOLULTABB SZERVEZNI, KOMOLY IRÁNYÍTÁST KÍVÁN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MÉG INKÁBB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IMPORT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ÉPÍTŐANYAGOK, ÉPÍTÉSGÉPESÍTÉSI MEGOLDÁSOK – NEM OLCSÓ! </a:t>
            </a:r>
          </a:p>
        </p:txBody>
      </p:sp>
    </p:spTree>
    <p:extLst>
      <p:ext uri="{BB962C8B-B14F-4D97-AF65-F5344CB8AC3E}">
        <p14:creationId xmlns:p14="http://schemas.microsoft.com/office/powerpoint/2010/main" val="83454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620688"/>
            <a:ext cx="8075240" cy="5904655"/>
          </a:xfrm>
        </p:spPr>
        <p:txBody>
          <a:bodyPr/>
          <a:lstStyle/>
          <a:p>
            <a:pPr marL="0" indent="0"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HOSSZABB TÁVÚ MEGOLDÁSOK: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OKTATÁS, SZAKKÉPZÉS – MEGREFORMÁLT DUÁLIS SZAKKÉPZÉS (DE A SZAKMA PRESZTÍZSE IGEN ALACSONY)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AZ ÉLŐMUNKA-SZÜKSÉGLET CSÖKKENTÉSE A KIVITELEZÉSBEN,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HATÉKONYSÁGNÖVELŐ BERUHÁZÁSOK – AZ EHHEZ SZÜKSÉGES TŐKÉT A CÉGEK (RÉSZBEN) ÁLLAMI TÁMOGATÁSKÉNT MEG  TUDJÁK SZEREZNI: 26 MD Ft 2018-2020. ÉVEKBEN  LÁSD A KÖVETKEZŐ DIÁT IS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KORSZERŰ MUNKA- ÉS ÜZEMSZERVEZÉSI MÓDSZEREK.</a:t>
            </a:r>
          </a:p>
          <a:p>
            <a:pPr marL="0" indent="0"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MIND AZ ÉPÍTŐIPARI CÉGEK, MIND A MUNKAVÁLLALÓK 	ALAPVETŐ KÉRDÉSE: 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MILYEN ÉPÍTŐIPARI KERESLET 	LESZ HOSSZABB TÁVON? </a:t>
            </a:r>
          </a:p>
        </p:txBody>
      </p:sp>
    </p:spTree>
    <p:extLst>
      <p:ext uri="{BB962C8B-B14F-4D97-AF65-F5344CB8AC3E}">
        <p14:creationId xmlns:p14="http://schemas.microsoft.com/office/powerpoint/2010/main" val="349610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620688"/>
            <a:ext cx="8075240" cy="5904655"/>
          </a:xfrm>
        </p:spPr>
        <p:txBody>
          <a:bodyPr/>
          <a:lstStyle/>
          <a:p>
            <a:pPr marL="0" indent="0"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TEHÁT AZ ALAPVETŐ KÉRDÉS: REÁLISAN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MILYEN ÉPÍTŐIPARI KERESLET LESZ HOSSZABB TÁVON? </a:t>
            </a:r>
          </a:p>
          <a:p>
            <a:pPr>
              <a:buFont typeface="Wingdings" panose="05000000000000000000" pitchFamily="2" charset="2"/>
              <a:buChar char="à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ÉRDEMES-E MAGYARORSZÁGON EBBEN AZ IPARÁGBAN HOSSZABB TÁVÚ FEJLESZTÉSEKBE BELEKEZDENI? </a:t>
            </a:r>
          </a:p>
          <a:p>
            <a:pPr marL="0" indent="0"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KORMÁNYZATI TÁMOGATÁSOK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: NGM – ÉVOSz EGYÜTTMŰKÖDÉSI MEGÁLLAPODÁS 2017. NOVEMBER 24-ÉN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CÉL AZ ÉPÍTÉSI ÁGAZATBAN A TECHNOLÓGIÁK KORSZERŰSÍTÉSE, A HATÉKONYSÁG NÖVELÉSE 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A KIVITELEZÉS, 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A TERVEZÉS ÉS 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A MÉRNÖKI SZOLGÁLTATÁSOK TERÉN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JELENTŐS HAZAI FEJLESZTÉSI FORRÁSOK ÁLLNAK 	RENDELKEZÉSRE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TÁMOGATÁS FORMÁJÁBAN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(ÖNRÉSZ 	VÁLLALÁSA MELLETT)</a:t>
            </a: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949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5ACD1BD8-596C-4D70-AE93-C6215E9B9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404664"/>
            <a:ext cx="7772400" cy="6264696"/>
          </a:xfrm>
        </p:spPr>
        <p:txBody>
          <a:bodyPr/>
          <a:lstStyle/>
          <a:p>
            <a:pPr algn="ctr"/>
            <a:r>
              <a:rPr lang="hu-HU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ÚJRA A NAGY KÉRDÉS: </a:t>
            </a:r>
            <a:r>
              <a:rPr lang="hu-HU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2020. UTÁN HOGYAN ALAKUL A KERESLET? MILYENEK AZ ÉPÍTÉSI PIACRA VONATKOZÓ HOSSZABB TÁVÚ PROGNÓZISOK ?</a:t>
            </a:r>
          </a:p>
          <a:p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7B5D05A-36EF-40E0-B37E-515763BFF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836712"/>
            <a:ext cx="5586472" cy="412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9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175"/>
          </a:xfrm>
        </p:spPr>
        <p:txBody>
          <a:bodyPr/>
          <a:lstStyle/>
          <a:p>
            <a:r>
              <a:rPr lang="hu-HU" altLang="hu-HU" dirty="0"/>
              <a:t>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620712"/>
            <a:ext cx="8496944" cy="58326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SOK A BIZONYTALANSÁG, NEHÉZ A VÁLASZ …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u-HU" sz="2000" b="1" dirty="0">
              <a:solidFill>
                <a:srgbClr val="FFC000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u-HU" sz="2000" b="1" dirty="0">
              <a:solidFill>
                <a:srgbClr val="FFC000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srgbClr val="FFC00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ELVILEG HOSSZABB TÁVON IS FOLYTATÓDHAT A HAZAI BOOM</a:t>
            </a: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, DE NAGY VALÓSZÍNŰSÉGGEL	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2020. UTÁN </a:t>
            </a:r>
            <a:r>
              <a:rPr lang="hu-HU" sz="2000" b="1" dirty="0">
                <a:solidFill>
                  <a:srgbClr val="FFC00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AZ EU-TÁMOGATÁSOK </a:t>
            </a: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CSÖKKENNI FOGNAK </a:t>
            </a: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A KÖZSZFÉRA PIACA ZSUGORODIK AZ ÉRINTETT ORSZÁGOKBAN, ÍGY MAGYARORSZÁGON IS</a:t>
            </a: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,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EU-PROGRAMOK: MÁS PRIORITÁSOK LESZNEK, ARÁNYAIBAN KEVESEBB „KLASSZIKUS” ÉPÍTŐIPARI FELADATTAL,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MÉG MEGHATÁROZÓBB LESZ </a:t>
            </a:r>
            <a:r>
              <a:rPr lang="hu-HU" sz="2000" b="1" dirty="0">
                <a:solidFill>
                  <a:srgbClr val="FFC00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MAGYAR ÁLLAMI KÖLTSÉGVETÉS, MINT NAGYMEGRENDELŐ </a:t>
            </a:r>
            <a:r>
              <a:rPr lang="hu-HU" sz="20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HELYZETE AZ ÉPÍTÉSI PIACON</a:t>
            </a:r>
          </a:p>
        </p:txBody>
      </p:sp>
    </p:spTree>
    <p:extLst>
      <p:ext uri="{BB962C8B-B14F-4D97-AF65-F5344CB8AC3E}">
        <p14:creationId xmlns:p14="http://schemas.microsoft.com/office/powerpoint/2010/main" val="387471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NB téma 4_3 nyomtatásra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A9582B90-6524-41EB-9FA6-0BA03A9CB942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10020</TotalTime>
  <Words>2843</Words>
  <Application>Microsoft Office PowerPoint</Application>
  <PresentationFormat>Diavetítés a képernyőre (4:3 oldalarány)</PresentationFormat>
  <Paragraphs>1256</Paragraphs>
  <Slides>105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105</vt:i4>
      </vt:variant>
    </vt:vector>
  </HeadingPairs>
  <TitlesOfParts>
    <vt:vector size="115" baseType="lpstr">
      <vt:lpstr>Arial</vt:lpstr>
      <vt:lpstr>Calibri</vt:lpstr>
      <vt:lpstr>Corbel</vt:lpstr>
      <vt:lpstr>Segoe UI</vt:lpstr>
      <vt:lpstr>Segoe UI Black</vt:lpstr>
      <vt:lpstr>Tahoma</vt:lpstr>
      <vt:lpstr>Verdana</vt:lpstr>
      <vt:lpstr>Wingdings</vt:lpstr>
      <vt:lpstr>Office-téma</vt:lpstr>
      <vt:lpstr>MNB téma 4_3 nyomtatásra</vt:lpstr>
      <vt:lpstr>AZ ÉPÍTÉSI PIAC JELLEMZŐIRŐL 2017 – 2018.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                                            AZ EU-TÁMOGATÁSOK HELYZETE, 2019. ÁPRILIS</vt:lpstr>
      <vt:lpstr>Az európai unió 2021 – 2027. közötti programozási  időszakának VÁRHATÓ fő tematikus céljai  okosabb, innovatívabb európa, az ipar átalakítása  (fejlett technológiák, digitalizáció stb.)  karbonszegény és zöld európa (energiahatékonyság,  fenntarthatóság, a természeti  katasztrófákra  való felkészülés, védekezés stb.)  jobb összeköttetésekkel rendelkező európa  (transzatlanti közlekedési folyosók stb.)  szociálisabb európa (oktatás, egészségügy,  foglalkoztatás stb.)  emberközelibb európa (kultúra, környezetvédelem  stb.)</vt:lpstr>
      <vt:lpstr> Ezen 5 tematikus cél mentén formálódnak a következő eu - költségvetési ciklus (2021 – 2027.) támogatási prioritásai  lényegi döntések a 2019. május eu – parlamenti képviselői választások után, az annak megfelelően „felálló” apparátus munkájával születnek majd meg, azaz 2020. elején – közepén körvonalazódnak majd  a következő időszak programjai                                addig nehezen tervezhető ezek hatása az építőipari keresletre; várhatóan - nagyobb társfinanszírozási arány, nagyobb önrész, - jellemzőbb a visszatérítendő támogatás, - kevesebb építési feladat.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LAKÁSÉPÍTÉS ALAKULÁSA MAGYARORSZÁGON 2001 – 2018.         forrás: KSH</vt:lpstr>
      <vt:lpstr>  AZ ÁTLAgos LAKÁSNAGYSÁG változása         forrás: ksh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                                                AZ ÉPÜLŐ ÚJ PUSKÁS ARÉNA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               ÚTPROGRAM, 2019 – 2024. ÖSSZESEN 981 MILLIÁRD Ft BERUHÁZÁS FORRÁSAI:  EU – TÁMOGATÁSOK   HAZAI KÖLTSÉGVETÉS         LÁSD: 1181/2019. (IV. 4.) KORMÁNYHATÁROZAT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 KÜLFÖLDI BEFEKTETŐ / ÉPÍTTETŐ ?  </vt:lpstr>
      <vt:lpstr>KÜLFÖLDI BEFEKTETŐ / ÉPÍTTETŐ ?                 KÜLFÖLDI BEFEKTETŐ / ÉPÍTTETŐ ?                             FORRÁS:DUIHK KONJUNKTURBERICHT UNGARN, 2018.</vt:lpstr>
      <vt:lpstr>PowerPoint-bemutató</vt:lpstr>
      <vt:lpstr>PowerPoint-bemutató</vt:lpstr>
      <vt:lpstr>PowerPoint-bemutató</vt:lpstr>
      <vt:lpstr>PowerPoint-bemutató</vt:lpstr>
      <vt:lpstr> </vt:lpstr>
      <vt:lpstr>PowerPoint-bemutató</vt:lpstr>
      <vt:lpstr>PowerPoint-bemutató</vt:lpstr>
      <vt:lpstr>PowerPoint-bemutató</vt:lpstr>
      <vt:lpstr>PowerPoint-bemutató</vt:lpstr>
      <vt:lpstr>PowerPoint-bemutató</vt:lpstr>
      <vt:lpstr> </vt:lpstr>
      <vt:lpstr> </vt:lpstr>
      <vt:lpstr> </vt:lpstr>
      <vt:lpstr>PowerPoint-bemutató</vt:lpstr>
      <vt:lpstr> </vt:lpstr>
      <vt:lpstr>PowerPoint-bemutató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ÉPÍTÉSI PIAC 2007. ÉVI JELLEMZŐIRŐL</dc:title>
  <dc:creator>w</dc:creator>
  <cp:lastModifiedBy>László Wéber</cp:lastModifiedBy>
  <cp:revision>1056</cp:revision>
  <cp:lastPrinted>2014-12-02T13:22:50Z</cp:lastPrinted>
  <dcterms:created xsi:type="dcterms:W3CDTF">2009-11-07T15:39:49Z</dcterms:created>
  <dcterms:modified xsi:type="dcterms:W3CDTF">2019-05-05T09:39:34Z</dcterms:modified>
</cp:coreProperties>
</file>