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87" r:id="rId3"/>
    <p:sldId id="369" r:id="rId4"/>
    <p:sldId id="371" r:id="rId5"/>
    <p:sldId id="459" r:id="rId6"/>
    <p:sldId id="421" r:id="rId7"/>
    <p:sldId id="372" r:id="rId8"/>
    <p:sldId id="457" r:id="rId9"/>
    <p:sldId id="370" r:id="rId10"/>
    <p:sldId id="258" r:id="rId11"/>
    <p:sldId id="292" r:id="rId12"/>
    <p:sldId id="424" r:id="rId13"/>
    <p:sldId id="423" r:id="rId14"/>
    <p:sldId id="456" r:id="rId15"/>
    <p:sldId id="259" r:id="rId16"/>
    <p:sldId id="260" r:id="rId17"/>
    <p:sldId id="261" r:id="rId18"/>
    <p:sldId id="363" r:id="rId19"/>
    <p:sldId id="262" r:id="rId20"/>
    <p:sldId id="265" r:id="rId21"/>
    <p:sldId id="266" r:id="rId22"/>
    <p:sldId id="267" r:id="rId23"/>
    <p:sldId id="291" r:id="rId24"/>
    <p:sldId id="290" r:id="rId25"/>
    <p:sldId id="460" r:id="rId26"/>
    <p:sldId id="373" r:id="rId27"/>
    <p:sldId id="358" r:id="rId28"/>
    <p:sldId id="425" r:id="rId29"/>
    <p:sldId id="381" r:id="rId30"/>
    <p:sldId id="295" r:id="rId31"/>
    <p:sldId id="461" r:id="rId32"/>
    <p:sldId id="393" r:id="rId33"/>
    <p:sldId id="462" r:id="rId34"/>
    <p:sldId id="394" r:id="rId35"/>
    <p:sldId id="463" r:id="rId36"/>
    <p:sldId id="374" r:id="rId37"/>
    <p:sldId id="396" r:id="rId38"/>
    <p:sldId id="464" r:id="rId39"/>
    <p:sldId id="474" r:id="rId40"/>
    <p:sldId id="296" r:id="rId41"/>
    <p:sldId id="418" r:id="rId42"/>
    <p:sldId id="268" r:id="rId43"/>
    <p:sldId id="434" r:id="rId44"/>
    <p:sldId id="429" r:id="rId45"/>
    <p:sldId id="375" r:id="rId46"/>
    <p:sldId id="412" r:id="rId47"/>
    <p:sldId id="475" r:id="rId48"/>
    <p:sldId id="378" r:id="rId49"/>
    <p:sldId id="415" r:id="rId50"/>
    <p:sldId id="465" r:id="rId51"/>
    <p:sldId id="270" r:id="rId52"/>
    <p:sldId id="446" r:id="rId53"/>
    <p:sldId id="310" r:id="rId54"/>
    <p:sldId id="271" r:id="rId55"/>
    <p:sldId id="466" r:id="rId56"/>
    <p:sldId id="272" r:id="rId57"/>
    <p:sldId id="273" r:id="rId58"/>
    <p:sldId id="274" r:id="rId59"/>
    <p:sldId id="420" r:id="rId60"/>
    <p:sldId id="422" r:id="rId61"/>
    <p:sldId id="467" r:id="rId62"/>
    <p:sldId id="297" r:id="rId63"/>
    <p:sldId id="447" r:id="rId64"/>
    <p:sldId id="450" r:id="rId65"/>
    <p:sldId id="449" r:id="rId66"/>
    <p:sldId id="451" r:id="rId67"/>
    <p:sldId id="448" r:id="rId68"/>
    <p:sldId id="303" r:id="rId69"/>
    <p:sldId id="453" r:id="rId70"/>
    <p:sldId id="476" r:id="rId71"/>
    <p:sldId id="477" r:id="rId72"/>
    <p:sldId id="478" r:id="rId73"/>
    <p:sldId id="311" r:id="rId74"/>
    <p:sldId id="280" r:id="rId75"/>
    <p:sldId id="469" r:id="rId76"/>
    <p:sldId id="278" r:id="rId77"/>
    <p:sldId id="414" r:id="rId78"/>
    <p:sldId id="368" r:id="rId79"/>
    <p:sldId id="426" r:id="rId80"/>
    <p:sldId id="428" r:id="rId81"/>
    <p:sldId id="436" r:id="rId82"/>
    <p:sldId id="403" r:id="rId83"/>
    <p:sldId id="470" r:id="rId84"/>
    <p:sldId id="410" r:id="rId85"/>
    <p:sldId id="481" r:id="rId86"/>
    <p:sldId id="416" r:id="rId87"/>
    <p:sldId id="350" r:id="rId88"/>
    <p:sldId id="417" r:id="rId89"/>
    <p:sldId id="438" r:id="rId90"/>
    <p:sldId id="471" r:id="rId91"/>
    <p:sldId id="480" r:id="rId92"/>
    <p:sldId id="472" r:id="rId93"/>
    <p:sldId id="346" r:id="rId94"/>
    <p:sldId id="458" r:id="rId95"/>
    <p:sldId id="439" r:id="rId96"/>
    <p:sldId id="377" r:id="rId97"/>
    <p:sldId id="455" r:id="rId98"/>
    <p:sldId id="473" r:id="rId99"/>
  </p:sldIdLst>
  <p:sldSz cx="9144000" cy="6858000" type="screen4x3"/>
  <p:notesSz cx="6669088" cy="97758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7DAA"/>
    <a:srgbClr val="33C396"/>
    <a:srgbClr val="37BF8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76" autoAdjust="0"/>
  </p:normalViewPr>
  <p:slideViewPr>
    <p:cSldViewPr>
      <p:cViewPr varScale="1">
        <p:scale>
          <a:sx n="83" d="100"/>
          <a:sy n="83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58B6B6-B63A-4DE7-B306-EA3148D5003D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9758D2-1550-45A0-85C8-7C42859A2FD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124911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2D2256-DD5C-425F-A5F3-536E9E0655BB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1838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6" tIns="45458" rIns="90916" bIns="45458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45025"/>
            <a:ext cx="5335588" cy="4398963"/>
          </a:xfrm>
          <a:prstGeom prst="rect">
            <a:avLst/>
          </a:prstGeom>
        </p:spPr>
        <p:txBody>
          <a:bodyPr vert="horz" lIns="90916" tIns="45458" rIns="90916" bIns="45458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CF2AA-AD05-426E-A512-4D070AD7623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99323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71CC-0444-4F49-B74E-1B082D20AAF9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09E4-669B-4588-8F5A-CC8005E2275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235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CC12-F99F-44BA-AB0A-1EDA4C3EEC91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69BA-225C-43DF-BC0B-8CEAE389D8DF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708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F1DC-85F8-40DF-95B0-1DF1DB1B9C86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753E-D459-4C9B-ADF1-7B29EEFD15D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819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0333-A4ED-4E4C-A9CF-80E5BB620C1B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055A-D66A-4F19-A903-9953327BD82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67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BE08-00D6-45C1-969D-355433EEEE24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64A-8B8F-44DE-B5EC-CEC6BE45367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521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40F-6C6A-4082-8887-B5802AD18A1C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2A3A-A82D-4B70-A5AD-A686FC4375C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067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717E-322E-424D-A933-3F4FF682D2F7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DAD3-5631-49D0-BED3-2836EB47646A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641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FF47-D921-460A-8ED5-9D8BCA74F667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910A-DD69-4B2B-AE1B-EA86D04B3B85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954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6559-C869-4D56-B9CE-A9A19349CB87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FA0C-8641-42C4-BFFF-1FFFAADE84F4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260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490B-4169-49B4-AAE5-F2CC6BF05C2E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79D4-68EB-4EDD-850E-825BCE00981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34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4401-99BA-4811-8B32-58F65C360770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DFD5-64F2-4A0C-9015-43DAEF4480B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943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1FA57-C902-4570-B873-803EEE08E7D1}" type="datetimeFigureOut">
              <a:rPr lang="hu-HU"/>
              <a:pPr>
                <a:defRPr/>
              </a:pPr>
              <a:t>2018. 12. 01.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9150FA-95D5-4D13-81EE-E35BE01F841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JELLEMZŐIRŐL</a:t>
            </a: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– 2018.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3886200"/>
            <a:ext cx="7500937" cy="17526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z="1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WÉBER LÁSZLÓ CÍMZETES EGYETEMI DOCENS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 DECEMBER 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76250"/>
            <a:ext cx="8229600" cy="568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(MÓDSZERTANI) NEHÉZSÉGEK AZ ADATOKKAL KAPCSOLATBAN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EGYÁLTALÁN VANNAK-E? KONZEKVENSEK-E?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SZÁMVITELI, JOGI KÜLÖNBÖZŐSÉGEK;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ÜZLETI (PÉNZÜGYI) ÉV ? NAPTÁRI ÉV 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NEMZETKÖZI (SOKSZOR GLOBÁLIS) MŰKÖDÉS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DEVIZAÁRFOLYAMOK ELTÉRÉSEI, A SZÁMBAVÉTEL IDŐPONTJA, HALMOZÓDÁSOK KISZŰRÉSE, STB.  (MI A KSH  ÉVES KÖZÉPÁRFOLYAMAIVAL SZÁMOLUNK);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AGGREGÁLÁSI KÜLÖNBÖZŐSÉGEK (IDŐIGÉNY);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ÁRSZÍNVONALAK DIFFERENCIÁI;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SZÁMUNKRA MOST ELSŐSORBAN  A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TENDENCIÁK</a:t>
            </a: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A 				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NAGYSÁGRENDEK</a:t>
            </a: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FONTOSAK.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71438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280400" cy="5975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LÉNYEGÉBEN MAGA MÖGÖTT  TUDJA A 2008-BAN KEZDŐDÖTT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PÉNZÜGYI ÉS GAZDASÁGI VÁLSÁGOT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ANNAK MÁRA MÁR ALIG VAN HATÁSA  AZ INGATLANPIACRA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ÍGY AZ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ÉPÍTŐIPARRA </a:t>
            </a: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MI TÖRTÉNT 2008 - 2012. KÖZÖTT, A VÁLSÁG INTENZÍV IDŐSZAKÁBAN? 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EGYRÉSZT AZ ÁLTALÁNOS ÜZLETI ÉS INGATLANPIACI 	PERSPEKTÍVA RENDKÍVÜL ERŐSEN BESZŰKÜLT ,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MÁSRÉSZT ÁLTALÁNOS PÉNZÜGYI FORRÁSCSÖKKENÉS 	TÖRTÉNT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MIND A MAGÁNFEJLESZTŐK ESETÉBEN (BANKI FORRÁSHIÁNY ÉS ÓVATOSSÁG, HITELSZŰKE),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MIND A KÖZMEGRENDELÉSEK ESETÉBEN (FORRÁSHIÁNY, MERT A VÁLSÁGKEZELÉSRE KELLETT A KÖLTSÉGVETÉS PÉNZE).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71438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136135" cy="5975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ÉPÍTŐIPARI MEGRENDELÉSEK JELENTŐS VISSZAESÉSE, A TERMELÉS KOMOLY CSÖKKENÉSE KÖVETKEZETT BE 2008-2012. KÖZÖTT ÉS A HATÁSAI 2015-IG ELHÚZÓDTAK.</a:t>
            </a: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EURÓPAI UNIÓ ORSZÁGAIBAN 2015. KÖZEPÉN LASSÚ TERMELÉSNÖVEKEDÉS KEZDŐDÖTT, AMI MA IS TART.</a:t>
            </a: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DIFFERENCIÁLT NÖVEKEDÉS A VILÁG TÖBBI RÉSZÉN.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r>
              <a:rPr lang="hu-HU" altLang="hu-HU" dirty="0"/>
              <a:t>*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57200" y="5157788"/>
            <a:ext cx="8579296" cy="532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EUROSTAT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ÉV : AZ ÉPÍTŐIPARI TERMELÉS AZ EU-BAN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8720"/>
            <a:ext cx="76200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971550" y="5157788"/>
            <a:ext cx="7632898" cy="532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EUROSTAT, 2018. 11. 19.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 VISSZAESÉS, MAJD  LASSÚ EMELKEDÉS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B84CC9B-AB11-4D39-92F2-A119DB161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48" y="692696"/>
            <a:ext cx="80010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0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2"/>
            <a:ext cx="8229600" cy="5976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PRODUKCIÓ SZÁMADATOKBAN 2017-BEN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EURÓPAI UNIÓ	  1.364  MILLIÁRD EURÓ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USA 		             1.139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JAPÁN		      434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(KÍNA			      900  MILLIÁRD EURÓ ?)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VILÁG EGÉSZÉNEK ÉPÍTŐIPARI TERMELÉSE: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MINTEGY 8.000 - 8.500 MILLIÁRD DOLLÁR  			   </a:t>
            </a: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</a:t>
            </a:r>
            <a:r>
              <a:rPr lang="hu-HU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7.000 - 7.500 MILLIÁRD EURÓ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2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endParaRPr lang="hu-H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hu-HU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(FORRÁS: KEY FIGURES 2017., FIEC 2018.; GLOBAL INSIGHT, KHL)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192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 ORSZÁGAI ÉPÍTŐIPARI TERMELÉSE, 2017.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NÉMETORSZÁG		322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EGYESÜLT KIRÁLYSÁG 	221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FRANCIAORSZÁG        	171 MD €</a:t>
            </a:r>
            <a:endParaRPr lang="hu-HU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OLASZORSZÁG	         	123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SPANYOLORSZÁG          113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HOLLANDIA   		  63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SVÉDORSZÁG		  55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LENGYELORSZÁG	  48 MD 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			  45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AUSZTRIA			  40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FINNORSZÁG		  34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DÁNIA			  27 MD €</a:t>
            </a:r>
            <a:endParaRPr lang="hu-HU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ÍRORSZÁG       	  	  18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CSEHORSZÁG                  16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PORTUGÁLIA		   11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ROMÁNIA 		    9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GÖRÖGORSZÁG         	    8 MD €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	   </a:t>
            </a: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</a:t>
            </a: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(FORRÁS: KEY FIGURES 2017., FIEC 2018.)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81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 ORSZÁGAI ÉPÍTŐIPARI TERMELÉSE, 2017.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SZLOVÁKIA                       7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MAGYARORSZÁG     	    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BULGÁRIA                         6 MD €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LUXEMBURG		    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LITVÁNIA	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HORVÁTORSZÁG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LETTORSZÁG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ÉSZTORSZÁG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SZLOVÉNIA		    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CIPRUS	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MÁLTA	                      0,7 MD €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EU-N KÍVÜLI EURÓPAI ORSZÁGOK KÖZÜL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TÖRÖKORSZÁG	  	 130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SVÁJC			   57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NORVÉGIA		   64 MD €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</a:t>
            </a: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(FORRÁS: KEY FIGURES 2017., FIEC 2018.)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NÉMETORSZÁG	  322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EGY. KIRÁLYSÁG	  221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FRANCIAORSZÁG	  171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OLASZORSZÁG	  123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SPANYOLORSZÁG	  113					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HOLLANDIA	    	    63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SVÉDORSZÁG	    55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LENGYELORSZÁG	    48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		    45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TÖBBI TAGÁLLAM	  203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ÖSSZESEN   MD €   1.364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(FORRÁS: KEY FIGURES 2017., FIEC 2018.)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340B202-6EE4-4D22-AF91-A636980F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4572000" cy="2750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813"/>
            <a:ext cx="8641655" cy="6048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LEGJELENTŐSEBB EURÓPAI ÉPĺTŐIPARI CÉGEK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b="1" dirty="0">
              <a:solidFill>
                <a:schemeClr val="bg1"/>
              </a:solidFill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VINCI (francia)</a:t>
            </a:r>
            <a:r>
              <a:rPr lang="hu-H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Corbel" pitchFamily="34" charset="0"/>
              </a:rPr>
              <a:t>		                </a:t>
            </a:r>
            <a:r>
              <a:rPr lang="hu-HU" sz="1500" b="1" dirty="0">
                <a:solidFill>
                  <a:schemeClr val="bg1"/>
                </a:solidFill>
                <a:latin typeface="Corbel" pitchFamily="34" charset="0"/>
              </a:rPr>
              <a:t>VILÁGRANGLISTA 6.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38,1 MD €  =  11.867 MD Ft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hu-HU" sz="1500" b="1" dirty="0">
                <a:solidFill>
                  <a:schemeClr val="bg1"/>
                </a:solidFill>
                <a:latin typeface="Corbel" pitchFamily="34" charset="0"/>
              </a:rPr>
              <a:t>(6,6 x Magyarország)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ACS (spanyol)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				</a:t>
            </a:r>
            <a:r>
              <a:rPr lang="hu-HU" sz="1500" b="1" dirty="0">
                <a:solidFill>
                  <a:schemeClr val="bg1"/>
                </a:solidFill>
                <a:latin typeface="Corbel" pitchFamily="34" charset="0"/>
              </a:rPr>
              <a:t>VILÁGRANGLISTA 7.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32,0 MD €   =   9.967 MD Ft 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hu-HU" sz="1500" b="1" dirty="0">
                <a:solidFill>
                  <a:schemeClr val="bg1"/>
                </a:solidFill>
                <a:latin typeface="Corbel" pitchFamily="34" charset="0"/>
              </a:rPr>
              <a:t>(5,5 x Magyarország)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  </a:t>
            </a: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BOUYGUES (francia)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			</a:t>
            </a:r>
            <a:r>
              <a:rPr lang="hu-HU" sz="1500" b="1" dirty="0">
                <a:solidFill>
                  <a:schemeClr val="bg1"/>
                </a:solidFill>
                <a:latin typeface="Corbel" pitchFamily="34" charset="0"/>
              </a:rPr>
              <a:t> VILÁGRANGLISTA 10.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31,8 MD €   =    9.904 MD Ft 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  </a:t>
            </a: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HOCHTIEF (német)</a:t>
            </a:r>
            <a:r>
              <a:rPr lang="hu-H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 			</a:t>
            </a:r>
            <a:r>
              <a:rPr lang="hu-HU" sz="1500" b="1" dirty="0">
                <a:solidFill>
                  <a:schemeClr val="bg1"/>
                </a:solidFill>
                <a:latin typeface="Corbel" pitchFamily="34" charset="0"/>
              </a:rPr>
              <a:t>VILÁGRANGLISTA 13.</a:t>
            </a: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		</a:t>
            </a:r>
            <a:r>
              <a:rPr lang="hu-H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22,3 MD €   =    6.946 MD Ft	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   SKANSKA (svéd) </a:t>
            </a:r>
            <a:r>
              <a:rPr lang="hu-HU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hu-HU" sz="1500" b="1" dirty="0">
                <a:solidFill>
                  <a:prstClr val="white"/>
                </a:solidFill>
                <a:latin typeface="Corbel" pitchFamily="34" charset="0"/>
              </a:rPr>
              <a:t> VILÁGRANGLISTA 17.</a:t>
            </a:r>
            <a:endParaRPr lang="hu-HU" sz="2200" b="1" dirty="0">
              <a:solidFill>
                <a:prstClr val="white"/>
              </a:solidFill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15,4  MD €  =    4.797 MD Ft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  STRABAG (osztrák) </a:t>
            </a:r>
            <a:r>
              <a:rPr lang="hu-HU" sz="2200" b="1" dirty="0">
                <a:solidFill>
                  <a:prstClr val="white"/>
                </a:solidFill>
                <a:latin typeface="Corbel" pitchFamily="34" charset="0"/>
              </a:rPr>
              <a:t>				</a:t>
            </a:r>
            <a:r>
              <a:rPr lang="hu-HU" sz="1500" b="1" dirty="0">
                <a:solidFill>
                  <a:prstClr val="white"/>
                </a:solidFill>
                <a:latin typeface="Corbel" pitchFamily="34" charset="0"/>
              </a:rPr>
              <a:t> VILÁGRANGLISTA 20. </a:t>
            </a:r>
            <a:r>
              <a:rPr lang="hu-HU" sz="2200" b="1" dirty="0">
                <a:solidFill>
                  <a:prstClr val="white"/>
                </a:solidFill>
                <a:latin typeface="Corbel" pitchFamily="34" charset="0"/>
              </a:rPr>
              <a:t>			</a:t>
            </a:r>
            <a:r>
              <a:rPr lang="hu-HU" sz="2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12,4  MD €   =   3.862 MD Ft  	</a:t>
            </a:r>
            <a:r>
              <a:rPr lang="hu-HU" sz="1400" b="1" dirty="0">
                <a:solidFill>
                  <a:prstClr val="white"/>
                </a:solidFill>
                <a:latin typeface="Corbel" pitchFamily="34" charset="0"/>
              </a:rPr>
              <a:t>(2,1</a:t>
            </a:r>
            <a:r>
              <a:rPr lang="hu-HU" sz="1500" b="1" dirty="0">
                <a:solidFill>
                  <a:prstClr val="white"/>
                </a:solidFill>
                <a:latin typeface="Corbel" pitchFamily="34" charset="0"/>
              </a:rPr>
              <a:t> x Magyarország) </a:t>
            </a:r>
            <a:endParaRPr lang="hu-HU" sz="22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hu-HU" sz="1900" b="1" dirty="0">
                <a:solidFill>
                  <a:schemeClr val="bg1"/>
                </a:solidFill>
                <a:latin typeface="Corbel" pitchFamily="34" charset="0"/>
              </a:rPr>
              <a:t>	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1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hu-HU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(FORRÁS: ENR Engineering News-Record, 2017. november;  www.statista.com)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1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KITEKINTÉS A MAI NEMZETKÖZI ÉPÍTÉSI PIACRA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MAI MAGYARORSZÁGI ÉPÍTÉSI PIAC JELLEMZŐI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+ KITÉRŐ: A FEJLESZTÉSI CÉLÚ EU-TÁMOGATÁSOK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NÉMI ÉPÍTÉSI PIACI PROGNÓZIS. </a:t>
            </a: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050"/>
            <a:ext cx="7992887" cy="51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LEGJELENTŐSEBB AMERIKAI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EGYESÜLT ÁLLAMOKBELI ÉPÍTŐIPARI CÉGEK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– 2017.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BECHTEL</a:t>
            </a: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12. helyezett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FLOUR CORP.</a:t>
            </a: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18.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CB &amp; LLC </a:t>
            </a: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34.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AECOM</a:t>
            </a: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villágranglista 36.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KIEWIT CORP.</a:t>
            </a:r>
            <a:r>
              <a:rPr lang="hu-HU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hu-H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51.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latin typeface="Corbel" pitchFamily="34" charset="0"/>
              </a:rPr>
              <a:t>              </a:t>
            </a:r>
            <a:r>
              <a:rPr lang="hu-HU" sz="1400" b="1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Corbel" pitchFamily="34" charset="0"/>
              </a:rPr>
              <a:t>		  </a:t>
            </a:r>
            <a:r>
              <a:rPr lang="hu-H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FORRÁS: ENR Engineering News-Record, 2017. november)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513"/>
            <a:ext cx="8064896" cy="5043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LEGJELENTŐSEBB JAPÁN ÉPÍTŐIPARI CÉGEK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– 2017.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 </a:t>
            </a: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OBAYASHI CORP.</a:t>
            </a:r>
            <a:r>
              <a:rPr lang="hu-HU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16.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  KAJIMA CORP.	</a:t>
            </a: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 19.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    SHIMIZU CORP.	</a:t>
            </a: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22.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    TAISEI CORP. 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24.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    TAKENAKA CORP.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30.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latin typeface="Corbel" pitchFamily="34" charset="0"/>
              </a:rPr>
              <a:t>		</a:t>
            </a:r>
            <a:r>
              <a:rPr lang="hu-H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(FORRÁS: ENR Engineering News-Record, 2017. november)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362950" cy="5595937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LEGJELENTŐSEBB KÍNAI ÉPÍTŐIPARI CÉGEK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– 2017.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  CHINA STATE CONSTRUCTION ENG’G CORP. LTD.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 1.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  CHINA RAILWAY GROUP LTD.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 2.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    CHINA RAILWAY  CONSTRUCTION CORP. LTD.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 3.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    CHINA COMMUNICATIONS CONST. GROUP LTD.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 4.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    POWER CONSTRUCTION CORP. OF CHINA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világranglista 5.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(FORRÁS: ENR Engineering News-Record, 2017. november)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FOGALMA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6"/>
            <a:ext cx="8393112" cy="6409457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GAZDASÁGI ÉS PÉNZÜGYI VÁLSÁG HATÁSAI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MAGYARORSZÁGI INGATLANFEJLESZTÉSRE ÉS AZ ÉPÍTÉSI PIACRA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2008. ÉVI VÁLSÁG A MAGYAR GAZDASÁGOT EGYÉBKÉNT IS ROSSZ  ÁLLAPOTÁBAN ÉRTE.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AZÓTA A HELYZET TÖBB TÉREN FOKOZATOSAN KEDVEZŐEN VÁLTOZOTT A NEMZETGAZDASÁG SZINTJÉN: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JAVULT AZ ÁLLAMI KÖLTSÉGVETÉS HELYZETE,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NINCSENEK ÁLLAMI SZINTEN LIKVIDITÁSI PROBLÉMÁK,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BŐVÜLTEK A HITELLEHETŐSÉGEK (MNB – NHP),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HOZZÁFÉRHETŐK AZ EURÓPAI UNIÓS FEJLESZTÉSI FORRÁSOK,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VISSZATÉRŐBEN A BEFEKTETŐI BIZALOM,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LAKÁSÉPÍTÉSI BOOM.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393112" cy="6409457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AZÓTA A HELYZET TÖBB TÉREN FOKOZATOSAN KEDVEZŐEN VÁLTOZOTT A NEMZETGAZDASÁG SZINTJÉN –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UGYANAKKOR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 IS VELÜNK ÉLŐ ALAPVETŐ „KERESLETI” PROBLÉMÁK: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VISZONYLAG ÓVATOS HAZAI BERUHÁZÁSI KEDV  (AZ OLCSÓ HITEL ELLENÉRE),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HAZAI FORRÁSÚ TERMELŐ BERUHÁZÁSOK HIÁNYA,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IPARI TERMELÉSI PROGNÓZISOK?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HAZAI ÉRTÉKESÍTÉSI KILÁTÁSOK?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ÖSSZEFOGLALVA: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PÉNZPIACI, BANKI HELYZET JAVULÁSA, A FEJLESZTÉSI FORRÁSOK RENDELKEZÉSRE ÁLLÁSA EGYRE JOBBAN INSPIRÁLJA A  BERUHÁZÁSOKAT,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VISSZATÉRŐ BERUHÁZÁSI KEDV A MAGÁNSZFÉRÁBAN (LAKÁS, STB.)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UGYANAKKOR  A REÁLGAZDASÁGI PROGNÓZISOK SOK BIZONYTALANSÁGOT JELEZNEK: MENNYIRE KOMOLYAK AZ ÜZLETI PERSPEKTÍVÁK?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KÖRÜLMÉNYEK EGYÜTTESEN DETERMINÁLJÁK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HAZAI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MAGÁNFEJLESZTÉSEKET ÉS A KÖZCÉLÚ 	FEJLESZTÉSEKET, ÁLTALÁBAN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					INGATLANFEJLESZTÉSEKET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			ÍGY AZ ÉPÍTŐIPAR LEHETŐSÉGEIT IS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90465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ELMÚLT NÉHÁNY ÉVRE (2104 – 2017.)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JELLEMZŐ MEGRENDELŐI (KERESLETI) VONÁSOK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MAGÁNCÉLÚ FEJLESZTÉSEK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ESETÉBEN: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IGEN SZŰKÖS VOLT AZ ÜZLETI, ÉRTÉKESÍTÉSI PERSPEKTÍVA: FEJLESZTÉSEK?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ÚJABBAN NÖVEKVŐ  A HAZAI FIZETŐKÉPES KERESLET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 VONZEREJE?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BIZONYOS KISZÁMÍTHATATLANSÁG  (PÉLDÁUL KORMÁNYZATI HATÁSOK);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KOCKÁZATKERÜLÉS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INKÁBB KIVÁRÁS? MÁS TERÜLETEK PREFERÁLÁSA 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KÖZCÉLÚ FEJLESZTÉSEK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HELYZETE: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 ÉV VÉGÉIG SZINTE CSAKIS AZ EU-TÁMOGATÁSOK 	ÁLTAL LEHETŐVÉ TETT BERUHÁZÁSOK VOLTAK A 	KÖZSZFÉRÁBAN.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90465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VÁLTOZOTT 2017-BEN ÉS 2018-BAN?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MAGÁNCÉLÚ FEJLESZTÉSEK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ESETÉBEN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JELENTŐSEN JAVULT A MAGYAR NEMZETGAZDASÁG KÜLFÖLDI MEGÍTÉLÉSE (HITELMINŐSÍTŐK, STB.)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„ELMARADT BERUHÁZÁSOK” PÓTLÁSA – SZOLGÁLTATÁSOK (IRODA, SZÁLLODA, KERESKEDELEM, STB.)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LAKÁSPIACI UGRÁS (TERMÉSZETES VAGY MESTERSÉGES?)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KÖZCÉLÚ FEJLESZTÉSEK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HELYZETE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VÁLTOZÁS 2016-2018. ÉVEKBEN: A MAGYAR KÖLTSÉGVETÉS JAVULÓ HELYZETE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NÖVEKVŐ HAZAI FORRÁSOK IS A KÖZCÉLÚ FEJLESZTÉSEKBEN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JELENTŐS (ÉS ELŐREHOZOTT) EU-FEJLESZTÉSEK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ORSZÁGGYŰLÉSI VÁLASZTÁSOK VOLTAK 2018-BAN …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KITÉRŐ ELVI TÉMA: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FEJLESZTÉSI CÉLÚ EU-TÁMOGATÁSOK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EURÓPAI UN IÓ FONTOS ALAP-CÉLKITŰZÉSE SEGÍTENI AZ ELMARADOTT TAGÁLLAMOK ÉS TÉRSÉGEK TÁRSADALMI-GAZDASÁGI FELZÁRKÓZTATÁSÁT; ENNEK ÉRDEKÉBEN A KÖZÖS KÖLTSÉGVETÉSBŐL A TAGÁLLAMOK, ILLETVE AZOK RÉGIÓI - FEJLETTSÉGI SZINTJÜKTŐL FÜGGŐEN - JELENTŐS STRUKTURÁLIS ÉS KOHÉZIÓS TÁMOGATÁSOKAT KAPNAK; FORRÁSOK: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NÉGY STRUKTURÁLIS ALAP 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EURÓPAI REGIONÁLIS FEJLESZTÉSI ALAP (ERFA),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EURÓPAI SZOCIÁLIS ALAP (ESZA),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EURÓPAI MEZŐGAZDASÁGI ORIENTÁCIÓS ÉS GARANCIA ALAP,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HALÁSZATI ORIENTÁCIÓS ALAP,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KOHÉZIÓS ALAP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(KÖRNYEZETVÉDELEM, 	KÖZLEKEDÉS).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FOGALMA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 KÖZGAZDASÁGI ÉRTELEMBEN (PAUL SAMUELSON, 1998.) A PIAC  AZ A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MECHANIZMUS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AMELY RÉVÉN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KERESLET, AZAZ A VÁSÁRLÓK ÉS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KÍNÁLAT, AZAZ AZ ELADÓK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KÖLCSÖNHATÁSRA LÉPNEK EGYMÁSSAL , MELYNEK SORÁN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TERMÉKEK ÉS A SZOLGÁLTATÁSOK ADOTT MENNYISÉGHEZ ÉS MINŐSÉGHEZ RENDELT ÁRÁT MEGHATÁROZZÁK, MAJD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AZOK GAZDÁT CSERÉLNEK.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PIACNAK AZ ÉPÍTŐIPARI TERMELÉS SAJÁTOSSÁGAIBÓL FAKADÓAN SPECIÁLIS VONÁSAI IS VANNAK.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TÁMOGATÁSI RENDSZER FONTOSABB SZABÁLYAI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EU-SZINTEN MEGHATÁROZOTT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PRIORITÁSOK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HÉT ÉVRE SZÓLÓ TÁMOGATÁSI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PERIÓDUSOK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(2008-13, 2014-20),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EU-SZINTŰ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„FORRÁSELOSZTÁS”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 A TAGÁLLAMOK KÖZÖTT,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MEGÁLLAPODÁSOK AZ EU ÉS AZ EGYES TAGÁLLAMOK KÖZÖTT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	- A FELHASZNÁLÁS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KONKRÉT CÉLJAIRÓL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	- AZ EGYES PROGRAMCSOMAGOK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KERETÖSSZEGEI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		FELOSZTÁSÁRÓL,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	-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ÖNRÉSZESEDÉS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ARÁNYAIRÓL,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	- A KAPCSOLÓDÓ TAGÁLLAMI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MŰKÖDTETÉSI 		RENDSZERRŐL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(INTÉZMÉNYEK, MŰKÖDÉS, 		ELJÁRÁSREND, OPERATÍV PROGRAMOK, 		TÁMOGATÁSI SZERZŐDÉSEK, STB.),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TÁMOGATÁSI RENDSZER FONTOSABB SZABÁLYAI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EGYES PROJEKTFEJLESZTÉSEK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TAGÁLLAMI 	HATÁSKÖRBEN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VANNAK,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KIVÉVE: AZ EGYEDI NAGYPROJEKTEK &gt; 50 MILLIÓ 	EURO,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 FOLYAMATOSAN, UTÓLAG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FINANSZÍROZZA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A 	FOLYAMATBAN LÉVŐ FEJLESZTÉSEKET,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 TAGÁLLAMI KÖLTSÉGVETÉSEK „TERHÉRE” ELŐLEGEK 	FIZETHETŐK,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ELLENŐRZÉSI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RENDSZEREKET MŰKÖDTET AZ EU.</a:t>
            </a:r>
          </a:p>
        </p:txBody>
      </p:sp>
    </p:spTree>
    <p:extLst>
      <p:ext uri="{BB962C8B-B14F-4D97-AF65-F5344CB8AC3E}">
        <p14:creationId xmlns:p14="http://schemas.microsoft.com/office/powerpoint/2010/main" val="11054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– 2020. KÖZÖTTI IDŐSZAK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FEJLESZTÉSI CÉLÚ EU-TÁMOGATÁSAI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 TÁMOGATÁSI POLITIKÁJÁNAK ELVEI ÉS MECHANIZMUSA NEM VÁLTOZTAK; AZ ÚJ TEMATIKUS FEJLESZTÉSI CÉLOK: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KUTATÁS-FEJLESZTÉS TEVÉKENYSÉG ERŐSÍTÉSE,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INFOKOMMUNIKÁCIÓS TECHNOLÓGIA TERJEDÉSE,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KISVÁLLALKOZÁSOK VERSENYKÉPESSÉGÉNEK FOKOZÁSA,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ALACSONY CO2 KIBOCSÁTÁSÚ GAZDASÁG TÁMOGATÁSA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ALKALMAZKODÁS AZ ÉGHAJLATVÁLTOZÁSHOZ,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KÖRNYEZETVÉDELEM FEJLESZTÉSE,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– 2020. KÖZÖTTI IDŐSZAK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FEJLESZTÉSI CÉLÚ EU-TÁMOGATÁSAI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 TÁMOGATÁSI POLITIKÁJÁNAK ELVEI ÉS MECHANIZMUSA NEM VÁLTOZTAK; AZ ÚJ TEMATIKUS FEJLESZTÉSI CÉLOK: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FENNTARTHATÓ KÖZLEKEDÉS FEJLESZTÉSE,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FOGLALKOZTATÁS ÉS A MUNKAERŐ-MOBILITÁS ÖSZTÖNZÉSE,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SZEGÉNYSÉG ELLENI KÜZDELEM,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BERUHÁZÁS AZ OKTATÁSBA, KÉSZSÉGEKBE, AZ EGÉSZ ÉLETEN ÁT TARTÓ TANULÁSBA,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KÖZIGAZGATÁS HATÉKONYSÁGÁNAK FOKOZÁSA.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EZEKHEZ A TEMATIKUS CÉLOKHOZ ALKALMAZKODVA, AZ EURÓPAI UNIÓVAL TÖRTÉNT PARTNERSÉGI MEGÁLLAPODÁS  ALAPJÁN MAGYARORSZÁG 2014 – 2020. ÉVEKBEN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EURÓPAI REGIONÁLIS FEJLESZTÉSI ALAP (ERFA),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EURÓPAI SZOCIÁLIS ALAP (ESZA) ÉS	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 KOHÉZIÓS ALAP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FORRÁSAIBÓL (Á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RFOLYAMTÓL FÜGGŐEN) ÖSSZESEN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MINTEGY 7.600 MD Ft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FEJLESZTÉSI TÁMOGATÁSHOZ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JUT, AMIT TERMÉSZETESEN KIEGÉSZÍTENEK A HAZAI ÖNRÉSZ-ÖSSZEGEK; ÍGY 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TELJES FEJLESZTÉSI FORRÁS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TÖBB, MINT 9.000 MD Ft.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ÖSSZESSÉGÉBEN ÍGY A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TELJES FEJLESZTÉSI FORRÁS TÖBB, MINT 9.000 MD Ft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LESZ.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ÖSSZEHASONLÍTÁSKÉNT: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2008-13 KÖZÖTTI IDŐSZAK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EU-FEJLESZTÉSI 	FORRÁSAI (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ÁRFOLYAMTÓL FÜGGŐEN) ÖSSZESEN 	MINTEGY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8.200 MD  Ft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–OT TETTEK KI.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435975" cy="60483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KORMÁNYZATI FILOZÓFIA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FORRÁSOK FELHASZNÁLÁSÁT ILLETŐEN: AZOK ELSŐSORBAN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HAZAI GAZDASÁG VERSENYKÉPESSÉGÉT JAVÍTSÁK,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ORSZÁG TELJESÍTŐKÉPESSÉGÉT FEJLESSZÉK.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SZÉCHENYI 2020 PROGRAM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KORÁBBI HIBÁKBÓL TANULVA + ÚJ PRIORITÁSOK MENTÉN: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ÖSSZESSÉGÉBEN KEVESEBB (TÍZ) OPERATÍV 	PROGRAM,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 TRANSZEURÓPAI ÖSSZEFÜGGŐ PROJEKT,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ELSŐSORBAN AZ ÁLLAM JELÖLI KI A KÖZCÉLÚ  	FEJLESZTÉSEKET,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ERŐSEN KÖZPONTOSÍTOTT DÖNTÉSEK,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 KÖZPONT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 MINISZTERELNÖKSÉG LETT,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ELLENŐRZÉS, KOORDINÁCIÓ: SZINTÉN A 	MINISZTERELNÖKSÉGNÉL.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76250"/>
            <a:ext cx="8568952" cy="61214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AZ ERRE VONATKOZÓ 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KORMÁNYZATI TERVEK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SZERINT EZEN EURÓPAI UNIÓS FEJLESZTÉSI FORRÁSOKNAK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60 %-ÁT KELL KÖZVETLENÜL 	GAZDASÁGFEJLESZTÉSRE FORDÍTANI, ÁM MÁS 	SZEMLÉLETTEL: (RÉSZBEN) VISSZATÉRÍTENDŐ 	FORRÁSOK FORMÁJÁBAN,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40 %-ÁT A HUMÁN ERŐFORRÁS-FEJLESZTÉS,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AZ  INFRASTRUKTÚRA-FEJLESZTÉS,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A KÖRNYEZETVÉDELEM ÉS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AZ ENERGIAHATÉKONYSÁG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	CÉLTERÜLETEK KÖZÖTT KELL ALLOKÁLNI.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			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    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BÁR SOK PROGRAMHOZ SZÜKSÉGES ÉPÍTÉSI TEVÉKENYSÉG, LÉNYEGESEN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KISEBB ARÁNY JUT AZ ÉPÍTÉSSEL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ÖSSZEFÜGGŐ FEJLESZTÉSEKRE, MINT A KORÁBBI CIKLUSBAN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(KORMÁNY-BECSLÉS: 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~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3.500 – 4.000 MILLIÁRD Ft LESZ)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PROGRAMOK JÓ RÉSZÉNEK A TELJESÍTÉSE MÁR FOLYAMATBAN VAN: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 MÁRCIUS 31-IG MEGHIRDETTÉK AZ ÖSSZES FEJLESZTÉSI FORRÁST,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105 %-RA „TÚL IS HIRDETTÉK” A FORRÁSOKAT (A BIZTONSÁG MIATT; HA KELL, A MAGYAR KORMÁNY KIEGÉSZÍTI A PÉNZÜGYI FORRÁSOKAT),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BEÉRKEZETT 153.000 PÁLYÁZAT, AZ ELBÍRÁLÁS FOLYAMATOS ÉS A VÉGÉHEZ KÖZELÍT,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CÉL: 2018. ÉVBEN AZ ÖSSZES FORRÁST ODAÍTÉLNI A PÁLYÁZÓKNAK,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FORRÁSOKNAK TÖBB, MINT A FELÉT MÁR KI IS FIZETTÉK (JÓRÉSZT ELŐLEGEK FORMÁJÁBAN).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 V4 + 4 ORSZÁGOKHOZ (CZ + PL + SK + SL + CR + RO + BG) VISZONYÍTVA IDŐARÁNYOSAN NAGYON JÓL ÁLLUNK EZEN A TÉREN.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B81357-E744-4E09-8B0B-E3F6CBAB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B72BF8C-472A-4E62-9E6D-54F25DF0F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757846"/>
            <a:ext cx="7200800" cy="511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7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ÉPÍTŐIPARI TERMELÉS FONTOSABB SAJÁTOSSÁGAI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MINDIG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MEGRENDELÉSRE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TERMEL,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TERMÉKEI: AZ ÉPÜLETEK ÉS AZ ÉPÍTMÉNYEK  MINDIG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EGYEDIEK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KÜLÖNÖSEN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 ÉRTÉKŰEK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HOSSZÚ ÉLETTARTAMÚAK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MUNKA IGEN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BONYOLULT MŰSZAKI FELADAT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JELENTŐS TECHNOLÓGIAI BERENDEZKEDÉST IGÉNYEL,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MEGVALÓSÍTÁS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HOSSZÚ IDŐTARTAMOT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 IGÉNYBE,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„VÉGSŐ FOGYASZTÁS”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HELYSZÍNÉN  ÉS AZ IDŐJÁRÁSNAK , EGYÉB KÜLSŐ FELTÉTELEKNEK KITETT KÖRÜLMÉNYEK KÖZÖTT  TÖRTÉNIK (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 KOCKÁZATOK)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VISSZA AZ ALAPTÉMÁNKHOZ,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HELYZETÉHEZ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AZ ÉPÍTŐIPAR  2008 – 2012. KÖZÖTTI  ÉVEKBEN ÁTÉLT MÉLY VÁLSÁGA CSAK IGEN LASSAN MÚLT EL;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ENNEK MA IS VANNAK TÜNETEI, KÖVETKEZMÉNYEI: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LIKVIDITÁSI PROBLÉMÁK, LÁNCTARTOZÁS (2017. ÉV VÉGÉN LEGALÁBB 150 MILLIÁRD Ft);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SÚLYOSAN NÖVEKVŐ SZAKEMBERHIÁNY;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VÁLLALATI CSŐDÖK, FELSZÁMOLÁSOK (DOMINÓ-HATÁS);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KORRUPCIÓ ÉS ANNAK KÖVETKEZMÉNYEI;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ÁLLAMI (KORMÁNYZATI) REAKCIÓ: PERMANENS JOGI TÚLSZABÁLYOZÁS;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„HULLLÁMZÓ” , CIKLIKUS RENDELÉSÁLLOMÁNY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836613"/>
            <a:ext cx="8291264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 JELENTÉS AZ ÉPÍTŐIPAR TELJESÍTMÉNYÉRŐL, KSH, 2017.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611560" y="1268760"/>
            <a:ext cx="7697391" cy="42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2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953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TÉNYEK :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MAGYARORSZÁGI ADATOK, 2017.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2017. ÉVI BRUTTÓ HAZAI TERMÉK (GDP) ÖSSZEGE: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38.183 MILLIÁRD FORINT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ÉPĺTÉSI TERMELÉS:  2.492 MILLIÁRD FORINT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GDP- ARÁNYOSAN  6,53 %;   AZ EU – ÁTLAG: 8,90 %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(2017. ÉVBEN AZ EU TERMELÉSÉNEK 0,44 %-A)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2006-BAN    2.205  MD Ft FOLYÓ ÁRON,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2010 - BEN   1.785 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2012 - BEN   1.604,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2013 - BAN   1.775,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2014 - BEN   2.056</a:t>
            </a: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2015 - BEN   2.172,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2016 - BAN   1.813 MD Ft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2017 - BEN   2.495 MD Ft FOLYÓ ÁRON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2018-RA VÁRHATÓ ~ 3.000 MD Ft (ÉVOSz)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FORRÁS: MAGYAR STAT. ZSEBKÖNYV 2017; KSH, 2018., ILLETVE KSH GYORSTÁJ. 2018. 11. 12.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613"/>
            <a:ext cx="8136904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 JELENTÉS AZ ÉPÍTŐIPAR  TELJESÍTMÉNYÉRŐL, KSH, 2017.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611560" y="1268760"/>
            <a:ext cx="7697391" cy="42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488882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KSH, 2018. NOVEMBER 12.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E90ECAA-EA45-4235-9C9F-0500BAD31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918" y="1556792"/>
            <a:ext cx="6686450" cy="3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ÚGY FOGALMAZTUNK: A HAZAI ÉPÍTŐIPAR 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MÉLY  VÁLSÁGOT ÉLT ÁT A 2008. – 2012. KÖZÖTTI ÉVEKBEN;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UTÁNA 2013. – 2015. KÖZÖTT NÖVEKEDÉS,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MAJD 2015. - 2016. FORDULÓJÁN ZUHANÁS,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2017-2018-BAN GYORS NÖVEKEDÉS.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TARTÓS LEHET-E EZ A NÖVEKEDÉS?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ÉVOSz-PROGNÓZIS: AZ ÉPÍTŐIPAR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2018-BAN 21 -22 %-OS NÖVEKEDÉS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3.000 MD Ft,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2019-RE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LEGALÁBB 15 %-OS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NÖVEKEDÉST VÁRNAK</a:t>
            </a: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ENNEK A „HULLÁMZÁSNAK” A HATÁSA?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792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KERESLET VÁLTOZÁSA NEM  ELSŐSORBAN A GAZDASÁG VALÓS IGÉNYIBŐL FAKAD, HANEM MESTERSÉGES FELFUTTATÁSOK ÉS VISSZAFOGÁSOK KÖVETIK EGYMÁST;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 A „HULLÁMZÁS” SZINTE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KÖVETHETETLEN AZ ÉPÍTÉSI - TERMELÉSI  KAPACITÁSOKKAL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TORZULNAK A CÉGEK, ROMLIK A TELJESÍTŐKÉPESSÉGÜK, HATÉKONYSÁGUK,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JELENTŐS A SZAKEMBERHIÁNY STB.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613"/>
            <a:ext cx="8136904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 KSH, 2017. ÉS 2018.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457200" y="717905"/>
            <a:ext cx="4241007" cy="233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478C084-9404-4006-BD3F-2ACD8E3FD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3292565"/>
            <a:ext cx="4320480" cy="246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7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1996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FONTOS, KIEMELT SZEGMENS: </a:t>
            </a:r>
            <a:r>
              <a:rPr lang="hu-HU" alt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LAKÁSÉPÍTÉS</a:t>
            </a: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2016-TÓL </a:t>
            </a:r>
            <a:r>
              <a:rPr lang="hu-HU" alt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KORMÁNYZATI PROGRAMOK </a:t>
            </a: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LAKÁSÉPÍTÉSRE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CSALÁDI OTTHONTEREMTÉSI KEDVEZMÉNY („CSOK”),	 LAKÁS(ÉRTÉKESÍTÉSI) ÁFA-CSÖKKENTÉS 27 %  5 %,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KAMATTÁMOGATÁS, STB.</a:t>
            </a:r>
          </a:p>
          <a:p>
            <a:pPr marL="0" indent="0" algn="r"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EGYÉRTELMŰEN JÓ HATÁS </a:t>
            </a: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196975"/>
            <a:ext cx="8181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76250"/>
            <a:ext cx="8496944" cy="583307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 ÉVBEN ÖSSZESEN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HASZNÁLATBA VETT LAKÁSOK SZÁMA: 								 14. 389 DARAB (+ 44 %)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 I-III. NEGYEDÉVBEN: 	 10.218 DARAB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 ÉV VÉGÉRE VÁRHATÓ:	 16-18.000 DARAB</a:t>
            </a: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KSH, 2018.NOVEMBER 6.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837FBA5-CA36-4577-A272-D43B42CF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9703"/>
            <a:ext cx="6768752" cy="38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ÉPÍTŐIPARI TERMELÉS FONTOSABB SAJÁTOSSÁGAI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EHHEZ SZÁMOS SZERVEZET ÉS EZEK ESZKÖZEINEK SZÁMOTTEVŐ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HELYSZÍNI KOOPERÁCIÓJA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SZÜKSÉGES,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MEGHATÁROZÓ </a:t>
            </a:r>
            <a:r>
              <a:rPr lang="hu-H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BIZALOM 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MEGRENDELŐ ÉS A MEGVALÓSÍTÓ KÖZÖTT,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ELLENÉRTÉKET ÁLTALÁBAN UTÓLAG FIZETIK MEG, ÍGY VÁLLALKOZÓI </a:t>
            </a:r>
            <a:r>
              <a:rPr lang="hu-H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ELŐFINANSZÍROZÁS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SZÜKSÉGES,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VÁSÁRLÓNAK ÉS AZ ELADÓNAK </a:t>
            </a:r>
            <a:r>
              <a:rPr lang="hu-H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ELŐRE KELL MEGÁLLAPODNI  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MENNYISÉGBEN, A MINŐSÉGBEN ÉS AZ ÁRBAN (SZERZŐDÉS), </a:t>
            </a: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6673"/>
            <a:ext cx="8391525" cy="590507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ÉPÍTŐIPARBAN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FOGLALKOZTATOTTAK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SZÁMA 2017. ÉVBEN ÖSSZESEN: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302.900 FŐ = 6,8 % 	AZ EU – ÁTLAG: 6,4 %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(TERMELÉKENYSÉGI DIFFERENCIA ?)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ALKALMAZÁSBAN ÁLLÓK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(MUNKAVÁLLALÓK) SZÁMA 		2017-BEN:		118.400 FŐ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2017-BEN AZ ÉPÍTŐIPARI ÁTLAGOS BRUTTÓ KERESETEK 13,1 %-KAL NŐTTEK (A NEMZETGAZDASÁG ÁTLAGÁBAN  A KERESETNÖVEKEDÉS 12,9 % VOLT);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ÍGY A HAVI BRUTTÓ ÁTLAGKERESET ÖSSZEGE:  227.524 Ft/FŐ (A NEMZETGAZDASÁG ÁTLAGA  297.017 Ft/FŐ) VOLT.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  (FORRÁS: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KSH, ÉVOSz, 2018.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6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391525" cy="5667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2018. ÉVI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KERESETNÖVEKEDÉS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NAGYMÉRTÉKŰ VOLT AZ ÉPÍTŐIPARBAN, DE MÉG NINCS RELEVÁNS KSH-ADAT; BECSLÉS: + 20 – 25 % AZ IDEI BÉRNÖVEKEDÉS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ENNEK ELLENÉRE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 A SZAKEMBERHIÁNY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(FIZIKAI DOLGOZÓ ÉS SZELLEMI DOLGOZÓ EGYARÁNT)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SZAKKÉPZÉS? MUNKAERŐ-UTÁNPÓTLÁS?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ELVÁNDORLÁS?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FEKETE (SZÜRKE) FOGLALKOZTATÁS 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  (FORRÁS: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ÉVOSz, 2018.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NGM, 2017. NOVEMBER 28.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54416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6250"/>
            <a:ext cx="8229600" cy="58330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REGISZTRÁLT </a:t>
            </a:r>
            <a:r>
              <a:rPr lang="hu-HU" sz="8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ÉPĺTŐIPARI VÁLLALKOZÁSOK </a:t>
            </a: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SZÁMA 		2017. ÉV VÉGÉN:  	 	    92.607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EBBŐL MŰKÖDŐ VÁLLALKOZÁS:	          ~  82.000 	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MKIK ÁLTAL NYILVÁNTARTOTT:     ~  65.800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REGISZTRÁLT VÁLLALKOZÁSOK MEGOSZLÁSA A  FOGLALKOZTATOTTAK SZÁMA SZERINT: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LÉTSZÁM-KATEGÓRIA  	 	MEGOSZLÁS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EGYÉNI, VAGY 4 FŐ ALATTI                  31,3 %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5- 9 FŐ KÖZÖTTI TÁRSAS          	    11,6 %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– 19 FŐ KÖZÖTTI  TÁRSAS      	    13,4 %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– 49 KÖZÖTTI TÁRSAS		    14,1 %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– 249 FŐ KÖZÖTTI TÁRSAS        	    21,7 %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u-H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 FŐ FELETTI TÁRSAS		      7,9 % 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6880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LÉNYEGÉBEN A TELJES MAGYAR ÉPĺTŐIPAR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MAGÁNTULAJDONBAN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TULAJDONOSOK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INFRASTRUKTURÁLIS ÉPĺTÉS, MÉLYÉPÍTÉS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FELE RÉSZBEN KÜLFÖLDI, FELE RÉSZBEN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MAGASÉPĺTÉS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TÖBBSÉGÉBEN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SZERELŐIPAR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JELLEMZŐEN VEGYES TULAJDON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SZAKIPAR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ELAPRÓZOTT, GYÁRTÓKHOZ, TECHNOLÓGIÁKHOZ 	KÖTÖTT, VEGYES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6880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ELMÚLT NÉHÁNY ÉVBEN</a:t>
            </a:r>
            <a:r>
              <a:rPr lang="hu-H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JELENTŐS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TULAJDONOSI ÁTRENDEZŐDÉS ÉS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TULAJDONOSI GENERÁCIÓVÁLTÁS  ZAJLIK.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OKOK ÖSSZETETTEK: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2008-2010-ES VÁLSÁG KÖVETKEZMÉNYEI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 CSÖKKENT VONZEREJE A KÜLFÖLDI ÉPÍTŐIPARI CÉGEK SZEMÉBEN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1990-1995. KÖZÖTTI CÉG-PRIVATIZÁCIÓ SORÁN  MEGJELENT HAZAI TULAJDONOSOK „KIÖREGEDÉSE”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ERŐSÖDŐ TŐKEKONCENTRÁCIÓ, CÉGFELVÁSÁRLÁSOK, OLIGOPOL PIACSZERKEZET KIALAKULÁSA 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7777163" cy="547211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LÁTTUK, HOGY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 ÉVBEN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MAGYARORSZÁGI ÉPĺTÉSI TERMELÉS 2.492 MILLIÁRD FORINT VOLT 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EBBŐL A PRODUKCIÓBÓL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MINTEGY 1.077 MILLIÁRD FORINTOT TETT KI AZ 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INFRASTRUKTURÁLIS ÉPÍTÉS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MINTEGY 1.415 MILLIÁRD FORINTOT TETT KI A 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MAGASÉPÍTÉS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CÉGEK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ÁLLTAK 2017-BEN A HAZAI  TOPLISTÁK ÉLÉN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857250"/>
            <a:ext cx="8136904" cy="564356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INFRASTRUKTURÁLIS ÉPÍTÉS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2017. ÉVBEN		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ÚT-, HÍD - ÉS VASÚTÉPÍTÉS, KÖZMŰÉPÍTÉS, ÁLTALÁNOS ÉS SPECIÁLIS MÉLYÉPÍTÉS – ÖSSZESEN  1.077 MD Ft VOLT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ELSŐ TÍZ CÉG EGYÜTT:  278 MD Ft (26 %)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KFT.   75,602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COLAS ÚT ÉPÍTŐIPARI ZRT.		    43,196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HÓDMEZŐVHELYI ÚTÉPÍTŐ KFT.           39,703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STRABAG ÁLTALÁNOS ÉPÍTŐ KFT.	    38,911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SWIETELSKY VASÚTTECHNIKA KFT.     27,131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– HÍD ÉPÍTŐ ZRT.			    23,801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MÉSZÁROS ÉS MÁSZÁROS KFT.	    19,770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– HÍD ÉPÍTŐ ZRT.			    18,327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COLAS HUNGÁRIA ÉPÍTŐIPARI ZRT.    15,740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EURO-ASZFALT ÉPÍTŐ ÉS SZOLG. KFT. 14,790 MD Ft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FIGYELŐ TOP 200; HVG TOP 500, ILLETVE MÉRLEG-ADATOK)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908050"/>
            <a:ext cx="7686675" cy="55213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MAGASÉPĺTÉS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/ 2017. ÉVBEN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ÖSSZESEN 1.415 MD Ft VOLT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ELSŐ TÍZ CÉG EGYÜTT: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411 MD Ft  (29 %)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ÉPÍTŐ ZRT.		     107,310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STRABAG MML KFT.		       49,344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SWIETELSKY MAGYARO. KFT.	       47,311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KÉSz ÉPÍTŐ ÉS SZERELŐ ZRT.       44,276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WEST HUNGÁRIA BAU KFT.           43,360 MD Ft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ZÁÉV ÉPÍTŐIPARI ZRT.		       35,043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MAGYAR ÉPÍTŐ ZRT.		       24,481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MERKBAU ÉPÍTŐIPARI KFT.	       23,014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PEDRANO CONSTRUCTION KFT.    20,521 MD Ft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ÉPÍTŐ ÉS ÉP.KARBANTARTÓ ZRT. 16,051 MD Ft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		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FIGYELŐ TOP 200; HVG TOP 500, ILLETVE MÉRLEG-ADATOK)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00063"/>
            <a:ext cx="8229600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LEGNAGYOBB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TERVEZŐ CÉGEK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2017. ÉVBEN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FŐMTERV ZRT.                 	4,663 MD Ft       275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RODEN MÉRNÖKI IR. KFT.   	3,048 MD Ft         59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KÖZTI ZRT.  			2,835 MD Ft         85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UVATERV ZRT.                         2,032  MD Ft      225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UNITEF MÉRNÖK ZRT.             1,884 MD Ft         96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VIKÖTI MÉRNÖKI IRODA KFT.1,261 MD Ft	        51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SPECIÁLTERV KFT.		 1,431 MD Ft	        48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VIZITERV-ENVIRON KFT.         1,261 MD Ft      141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ÓBUDA-ÚJLAK ZRT.  - TERV.	 1,259 MD Ft        15 FŐ 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FINTA ÉS TÁRSAI KFT.   	 1,191 MD Ft        28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INFRAPLAN KFT.			 1,161 MD Ft	        21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CÉH ZRT.  - TERVEZÉS              1,051 MD Ft        32 FŐ</a:t>
            </a:r>
          </a:p>
          <a:p>
            <a:pPr marL="0" indent="0" algn="r" eaLnBrk="1" hangingPunct="1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MÉRLEG-ADATOK)</a:t>
            </a: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ÉPÍTŐIPARI TERMELÉS FONTOSABB SAJÁTOSSÁGAI</a:t>
            </a: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EZEKHEZ A FELTÉTELEKHEZ KÉSŐBB , A KIVITELEZÉSI MUNKA VÉGZÉSE KÖZBEN A VÁLLALKOZÓNAK CSELEKVŐEN KELL </a:t>
            </a:r>
            <a:r>
              <a:rPr lang="hu-H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ALKALMAZKODNIA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SAJÁTOSSÁGOKBÓL (IS) FAKADÓ KOCKÁZATOKAT </a:t>
            </a:r>
            <a:r>
              <a:rPr lang="hu-H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KÉZBEN TARTANIA</a:t>
            </a: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HOGY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AZ ELVÁLLALT ÁRBA (VÁLLALÁSI DÍJBA) ÉS 		- HATÁRIDŐBE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„BELEFÉRJEN” A MŰ LÉTREHOZÁSI (KIVITELEZÉSI)                 	FOLYAMATA.			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500064"/>
            <a:ext cx="8928992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LEGNAGYOBB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MŰSZAKI ELLENŐRI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CÉGEK / 2017. ÉVBEN</a:t>
            </a: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MVM – ERBE ENERGETIKAI MI. ZRT.	   7,731 MD Ft  267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UTIBER KÖZÚTI BERUHÁZÓ KFT.         3,263 MD Ft  140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FŐBER ZRT. 				   3,239 MD Ft    91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ÓBUDA-ÚJLAK ZRT. - MÉRNÖKI TEV.   1,769 MD Ft    21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CÉH ZRT. – MÉRNÖKI TEVÉKENYSÉG   1,683 MD Ft    48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ECO-TEC MŰSZAKI TANÁCSADÓ KFT.   1,292 MD Ft   66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DVM DESIGN KFT.			    1,017 MD Ft   59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TSPC HUNGARY KFT. – MÉRNÖKI TEV. 0,819 MD Ft   18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 MEGYEI BERUHÁZÁSI ZRT.	    0,702 MD Ft   40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SPÁNYI PARTNERS ZRT.		    0,675 MD Ft   26 FŐ</a:t>
            </a:r>
          </a:p>
          <a:p>
            <a:pPr marL="0" lvl="0" indent="0" algn="r" eaLnBrk="1" hangingPunct="1"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MÉRLEG-ADATOK)</a:t>
            </a:r>
            <a:endParaRPr lang="hu-HU" sz="2000" b="1" dirty="0">
              <a:solidFill>
                <a:prstClr val="white"/>
              </a:solidFill>
              <a:latin typeface="Corbel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189" y="500064"/>
            <a:ext cx="8229600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LEGNAGYOBB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MÉRNÖK-LEBONYOLÍTÓ, 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MŰSZAKI ELLENŐRI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CÉGEK / 2017. ÉVBEN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NEMZETI FEJLESZTÉSI MINISZTÉRIUM „ALATT”</a:t>
            </a: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NEMZETI INFRASTRUKTÚRA 					FEJLESZTŐ ZRT.  	              		526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		NONPROFIT KFT.				 111 FŐ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eaLnBrk="1" hangingPunct="1"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MÉRLEG-ADATOK)</a:t>
            </a:r>
            <a:endParaRPr lang="hu-HU" sz="2000" b="1" dirty="0">
              <a:solidFill>
                <a:prstClr val="white"/>
              </a:solidFill>
              <a:latin typeface="Corbel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 ONE ÉS ETELE PLÁZA – FUTUREAL, 2020.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0" y="836712"/>
            <a:ext cx="6368256" cy="477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5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BUDAPEST, SZERVITA TÉR</a:t>
            </a: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 – SZERVITA SQUARE</a:t>
            </a:r>
          </a:p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BIGGEORGE’S – EMERALD RESIDENCE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28792" cy="400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PROPERTY MARKET – BUDAPART, 2019-2021.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728296" cy="436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 ÚJ SZÉKHÁZA 	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(SIR NORMAN FOSTER + FINTA JÓZSEF), 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0" y="908720"/>
            <a:ext cx="6368256" cy="445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2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AGORA – HB REAVIS, 2017 – 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32952" cy="443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5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954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0D7F9F-D7EF-4445-8014-758E93FD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58" y="428625"/>
            <a:ext cx="8454884" cy="59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BP. KÖZVÁGÓHÍD - APD REAL ESTATE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TERV: CHAPMAN TAYLOR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C9566E9-B3E1-4A8B-9142-FF3D7A29D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9" y="548680"/>
            <a:ext cx="7063602" cy="48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761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EZEKBŐL A FŐBB SAJÁTOSSÁGOKBÓL FAKADÓAN 								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SZEREPLŐI: 						                  	A VÁSÁRLÓ =  A MEGRENDELŐ  (ÉPÍTTETŐ), 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	AZ ELADÓ    =  AZ ÉPÍTŐIPARI VÁLLALKOZÓ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(KIVITELEZŐ, VAGY TERVEZŐ + KIVITELEZŐ 								EGYÜTT);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IGEN NAGYMÉRETŰ ÉS KITERJEDT;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ÓRIÁSI KOOPERÁCIÓS HÁTTERE VAN: TERVEZŐK, SZAKÉRTŐK, GYÁRTÓK, KERESKEDŐK, SZÁLLÍTÓK, ALVÁLLALKOZÓK, SZOLGÁLTATÓK, VALAMINT PÉNZINTÉZETEK, BANKOK, BIZTOSÍTÓK;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„HÁTTÉR” KOOPERÁCIÓS SZERVEZETEI IGEN DIFFERENCIÁLTAK (MÉRET, SZAKMA, KÉPESSÉGEK, STB.); </a:t>
            </a:r>
            <a:endParaRPr lang="hu-H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BUDAPEST, ÚJ DUNA-HÍD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BERKEL EN BOS  (NL), BURO HAPPOLD  (GB)]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ED867D1-DD8D-4416-A322-5AA4B1D68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9" y="476250"/>
            <a:ext cx="7989329" cy="47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BUDAPEST, VÁROSLIGET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E0A688-1640-4030-8E25-3E855FC0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8" y="692696"/>
            <a:ext cx="793688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KECSKEMÉT, MERCEDES-GYÁR II. ÜTEM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BB2BC36-C283-417C-B641-C74A742F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692696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EZEK A KÉPEK IS AZT ILLUSZTRÁLJÁK: A FIZETŐKÉPES KERESLET TOVÁBBRA IS NÖVEKSZIK, 2018. UTÁN    2019-BEN IS JELENTŐS NÖVEKEDÉS VÁRHATÓ A HAZAI ÉPÍTÉSI PIACON. 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 KSH FRISS (2018. NOVEMBER 12.) ADATAI SZERINT AZ ÉPÍTŐIPARI VÁLLALKOZÁSOK 2018. SZEPTEMBER VÉGI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SZERZŐDÉSÁLLOMÁNYA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(VOLUMENE) AZ EGY ÉVVEL KORÁBBI SZINTHEZ KÉPEST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ÖSSZESSÉGÉBEN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42,5 %-KAL NÖVEKEDETT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, EZEN BELÜL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 MAGASÉPÍTÉSRE VONATKOZÓ SZERZŐDÉSEK ÁLLOMÁNYA  4,7 %-KAL CSÖKKENT,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AZ INFRASTRUKTURÁLIS ÉPÍTÉSEK SZERZŐDÉSÁLLOMÁNYA  58,4 %-KAL LETT MAGASABB.</a:t>
            </a:r>
            <a:endParaRPr lang="hu-H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7" y="285750"/>
            <a:ext cx="8424937" cy="62865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KÖZSZFÉRA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ÉPÍTÉSI IGÉNYEI ALAPVETŐEN A SZÉCHENYI 2020 PROGRAMBÓL KÖVETKEZNEK;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2019-BEN, 2020-BAN FOLYTATÓDNAK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	FEJLSZTÉSI ÉS KOHÉZIÓS FORRÁSAIBÓL 	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FINANSZÍROZOTT ÉPÍTÉSI  PROJEKTEK;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 MELLETT</a:t>
            </a: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HAZAI KÖLTSÉGVETÉSI FORRÁSBÓL (IS)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JELENTŐS  	ÉPÍTKEZÉSEK, PÉLDÁUL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„MODERN VÁROSOK” PROGRAM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VÁROSLIGET, BUDAI VÁR, PUSKÁS FERENC STADION, EGYÉB SPORTBERUHÁZÁSOK, MAGYAR ÁLLAMI OPERAHÁZ REKONSTRUKCIÓJA, BUDAPESTI M3 METRÓ FELÚJÍTÁSA, „DÉLI VÁROSKAPU” ELŐKÉSZÍTÉSE STB.</a:t>
            </a: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59" y="285750"/>
            <a:ext cx="7992889" cy="62865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lvl="0" indent="0"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 JELENTŐSÉGŰ INDULÓ PROGRAMOK: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FOLYTATÓDÓ KÖZÚTFEJLESZTÉSEK (AUTÓPÁLYA, 	GYORSÚT, M0 KÖRGYŰRŰ, STB.)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VÁRHATÓAN MEGKEZDŐDIK AZ ELŐKÉSZÍTÉSE A 	BUDAPEST – BELGRÁD VASÚTVONALNAK 	(KÍNAI RÉSZVÉTELLEL)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VALÓSZÍNŰLEG MEGKEZDŐDIK A PAKS II. 	BERUHÁZÁS 	(ROSZATOM-BERUHÁZÁS ; AZ 	ÉPÍTÉSI BERUHÁZÁSI FELADATOK 	NAGYSÁGA KB. 500 MD Ft)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048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MAGÁNSZFÉRA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BERUHÁZÁSI ELKÉPZELÉSEI / LEHETŐSÉGEI MINDENKÉPPEN JAVULNAK A PROGNÓZISOK SZERINT, MAGYARORSZÁG VISSZAKERÜLT KÖZÉP-KELET EURÓPA BEFEKTETÉSI TÉRKÉPÉRE AZ INGATLANFEJLESZTŐI KEREKASZTAL EGYESÜLET MEGÍTÉLÉSE SZERINT IS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VÉGET ÉRT A RECESSZIÓS IDŐSZAK, ÁM A GAZDASÁGI NÖVEKEDÉSI TREND NEM LÁTSZIK EGYÉRTELMŰEN ERŐSNEK ÉS HOSSZÚ TÁVÚNAK MAGYARORSZÁGON;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MÉG  MINDIG RELATÍVE ALACSONY A FIZETŐKÉPES KERESLET;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CSÖKKENT A BEFEKTETŐI BIZALMATLANSÁG  A PIACOT, ILLETVE  A GAZDASÁGPOLITIKA CÉLJAIT ÉS ESZKÖZEIT ILLETŐEN;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HITEL LENNE, DE VISZONYLAG KEVESEN VESZIK IGÉNYBE FEJLESZTÉSI CÉLLAL.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(ALAPÍTVA: 2009.)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„HIVATÁSOS” MAGÁN-INGATLANFEJLESZTŐK SZERVEZETE ; 19 TAGVÁLLALATA VAN: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ATENOR, 		             BIF, 		     BIGGEORGE’S,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CPI (VOLT:</a:t>
            </a:r>
            <a:r>
              <a:rPr lang="hu-H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ABLON),     	  ECE, 		     FUTUREAL,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GRÁNIT PÓLUS,	 GRAPHISOFT PARK,   HB REAVIS, HORIZON, 		       INFOGROUP,        OTP INGATLAN, PROLOGIS, 		 PROPERTY MARKET,  SKANSKA, TALENTIS, 		       TRIGRÁNIT, 	     WHITE STAR, 	              				 WING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l"/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DUIHK – UNGARN, ZAHEN UND FAKTEN, 2018.</a:t>
            </a:r>
            <a:b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07AC9EE-B497-4A6B-9447-037A52C15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614" y="1052736"/>
            <a:ext cx="7228771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DC0D5E6-14E6-4008-A3C5-9419811B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FORRÁS:DUIHK KONJUNKTURBERICHT UNGARN, 2018</a:t>
            </a:r>
            <a:endParaRPr lang="hu-HU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hu-HU" sz="1400" dirty="0">
              <a:latin typeface="Corbel" panose="020B05030202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C0A2891-6007-4E57-86ED-6C97E18D1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681" y="1371654"/>
            <a:ext cx="8041608" cy="411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7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761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MAGAS (ÉS KÖLTSÉGES) TECHNOLÓGIAI KÖVETELMÉNYEKBŐL ÉS AZ ELŐFINANSZÍROZÁSI  IGÉNYBŐL FAKADÓAN: TŐKEERŐS VÁLLALKOZÁSOK (IS) SZÜKSÉGESEK 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NAGY ÉRTÉKEKBŐL ÉS AZ EGYEDI KÖRÜLMÉNYEKBŐL FAKADÓAN: KOMOLY KOCKÁZATOK VANNAK, EZEK KEZELÉSE FONTOS (SZERZŐDÉSEK, BIZTOSÍTÉKOK, BIZTOSÍTÁSOK, STB.).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ÖSSZEFOGLALVA:</a:t>
            </a: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PIAC IGEN ÖSSZETETT,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ÉPÍTŐIPAR A NEMZETGAZDASÁGOK MEGHATÁROZÓ ÁGAZATA.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3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KÜLFÖLDI BEFEKTETŐ / ÉPÍTTETŐ ?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FORRÁS:DUIHK KONJUNKTURBERICHT UNGARN, 2018</a:t>
            </a: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A5B081D-F578-48A7-956C-03DE11C86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788" y="1124744"/>
            <a:ext cx="8229600" cy="43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LAKÁSÉPÍTÉS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2010/2015:  80 %  PIACVESZTÉS  TÖRTÉNT! </a:t>
            </a:r>
          </a:p>
          <a:p>
            <a:pPr algn="just"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EZT KÖVETI MOST GYORS FELÉLEDÉS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KORMÁNYZATI PROGRAMOK: CSALÁDI  OTTHON-TEREMTÉSI KEDVEZMÉNY („CSOK”), KAMAT-TÁMOGATÁS, STB.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ÉPÍTÉSÜGYI SZABÁLYOZÁSI EGYSZERŰSÍTÉSEK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PROGNÓZIS 2018-RA: 16-18.000 LAKÁS FOG ÉPÜLNI (TAVALY CSAKNEM 38.000 ENGEDÉLY!)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CSALÁDI OTTHONTEREMTÉSI KEDVEZMÉNYRE 	JELENTKEZŐK SZÁMA ELÉRTE AZ 50 EZRET, AZ 	IGÉNYELT TÁMOGATÁSI ÖSSZEG PEDIG 	MEGHALADTA A 126 MILLIÁRD FORINTOT, AMI 	SZINTÉN KOMOLY HATÁSSAL VAN A TELJES 	SZEKTORRA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              FOLYTATÓDÓ LAKÁSPIACI BOOM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89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 MAGÁNSZFÉRA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TERMELŐ (IPARI) ÉS A LOGISZTIKAI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BERUHÁZÁSOKRA VONATKOZÓ ÉPÍTÉSI IGÉNYEI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VAN-E AZ ELŐÁLLÍTOTT TERMÉKRE VÁSÁRLÓERŐ ? EU-PIAC ?	 VILÁGPIAC 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MILYEN A BERUHÁZÁSI KLÍMA? ERŐS JAVULÁS ÉRZÉKELHETŐ A KÜLFÖLDI FEJLESZTŐKNÉL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KECSKEMÉT, MERCEDES-BENZ BŐVÍTÉS,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DEBRECEN, BMW-GYÁR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NYÍREGYHÁZA, LEGO-BŐVÍTÉS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KOMÁROM, SK INNOVATION AKKUMLÁTORGYÁR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GÖD, SAMSUNG AKKUMLÁTORGYÁR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A HAZAI FEJLESZTŐK ÓVATOSAK MARADTAK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89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IRODÁK, KERESKEDELEM, IDEGENFORGALOM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: AZ ÉPÍTÉSI IGÉNYEK NÖVEKSZENEK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AZ IRODAÉPÜLETEK KIHASZNÁLATLANSÁGI RÁTÁJA JAVULT, JELENTŐS BÉRLŐI ÉRDEKLŐDÉS A „ZÖLD” IRODÁK IRÁNT (PRESZTÍZS-SZEMPONTOK IS)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„PLÁZASTOP” – NÖVEKVŐ ÚJ IGÉNY? VÁSÁRLÓERŐ, STB.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SZÁLLODÁK SORA EXPONÁLT TERÜLETEKEN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VÁROSNEGYED SZINTŰ FEJLSZTÉSEK BUDAPESTEN: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BUDAPART, BUDAPEST ONE, CENTRAL PARK, 	CORVIN NEGYED, TÓPARK</a:t>
            </a:r>
          </a:p>
        </p:txBody>
      </p:sp>
    </p:spTree>
    <p:extLst>
      <p:ext uri="{BB962C8B-B14F-4D97-AF65-F5344CB8AC3E}">
        <p14:creationId xmlns:p14="http://schemas.microsoft.com/office/powerpoint/2010/main" val="40465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764704"/>
            <a:ext cx="7416874" cy="575992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GKI GAZDASÁGKUTATÓ ZRT., 2018. OKTÓBER 24.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2D7C9B-2FCE-4162-B27C-C7DEDAC4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64704"/>
            <a:ext cx="7021022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ÉPÍTŐIPARI BIZALMI INEDEX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Verdana" panose="020B0604030504040204" pitchFamily="34" charset="0"/>
              </a:rPr>
              <a:t>FORRÁS: GAZDASÁGKUTATÓ ZRT., 2018. NOVEMBER</a:t>
            </a:r>
            <a:endParaRPr lang="hu-HU" sz="1400" b="1" dirty="0">
              <a:solidFill>
                <a:prstClr val="white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8F7BA30-11BA-4943-BB9B-C1B76E7D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112" y="764704"/>
            <a:ext cx="7495776" cy="457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4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147248" cy="561672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ALAPVETŐEN FONTOS KÉRDÉS: KÉPES-E A MAI HAZAI ÉPÍTŐIPAR TELJESÍTENI EZEKET A MEGNÖVEKEDETT IGÉNYEKET?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KERESLET FELFUTÁSÁBÓL, ILLETVE HULLÁMZÁSÁBÓL  FAKADÓ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NAGYON KOMOLY ÉPÍTŐIPARI GONDOK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SZAKEMBERHIÁNY: TERVEZŐ ÉS KIVITELEZŐ MÉRNÖK, KVALIFIKÁLT SZAKMUNKÁS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OKAI: KÜLFÖLDI MUNKAVÁLLALÁS, 	KIÖREGEDÉS, AZ OKTATÁS, KÉPZÉS PROBLÉMÁI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ÉPÍTŐANYAG-HIÁNY, ÉPÍTŐGÉP-HIÁNY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MEREDEKEN EMELKEDŐ HÁTTÉRIPARI ANYAGKÖLTSÉGEK, SZOLGÁLTATÓI DÍJAK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ELAVULT AZ ÉPÍTŐIPARI GÉPPARK, A TECHNIKAI HÁTTÉR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HATÉKONYSÁGI PROBLÉMÁK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7544" y="1340768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ÖSSZESSÉGÉBEN, A PROBLÉMÁK EZEK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EREDŐJEKÉNT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HOSSZABB ÁTFUTÁSI IDŐK,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GYORSAN NÖVEKVŐ ÉPÍTŐIPARI INFLÁCIÓ,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GYAKORIBB MINŐSÉGI PROBLÉMÁK.	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MINDEZEK MELLETT A PIAC SZERKEZETE 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OLIGOPOLISZTIKUSSÁ ALAKUL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5-10 NAGYVÁLLALATTAL, AKIK JELLEMZŐEN RÉSZT 	TUDNAK VENNI A JELENTŐS KÖZBESZERZÉSEKEN,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KISEBB PIACI SZEREPLŐK PEDIG JELLEMZŐEN 	ALVÁLLALKOZÓK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NEM A VERSENYKÉPESSÉGET JAVÍTJA, NEM A 	HATÉKONYSÁGOT NÖVELI EZ A FOLYAMAT 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380" y="548680"/>
            <a:ext cx="8075240" cy="590465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RÖVIDEBB TÁVÚ MEGOLDÁSOK AZ IPARÁGI  PROBLÉMÁRA: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„HAZACSÁBÍTANI”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KÜLFÖLDÖN DOLGOZÓ MUNKAERŐT: VALÓSZÍNŰLEG A BÉREMELÉS NEM ELEGENDŐ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 MUNKAKÖRÜLMÉNYEKET, MUNKAFELTÉTELEKET, 	MUNKAKULTÚRÁT IS LÉNYEGESEN JAVÍTANI KELL</a:t>
            </a:r>
          </a:p>
          <a:p>
            <a:pPr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KÜLFÖLDI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(KELET-EURÓPAI, STB.) ÉPÍTŐIPARI SZAKEMBEREK FOGLALKOZTATÁSA; DE: HOGYAN VISZONYUL HOZZÁ A POLITIKA? NEM OLCSÓ, BONYOLULTABB SZERVEZNI, KOMOLY IRÁNYÍTÁST KÍVÁN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MÉG INKÁBB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IMPORT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ÉPÍTŐANYAGOK, ÉPÍTÉSGÉPESÍTÉSI MEGOLDÁSOK – NEM OLCSÓ! </a:t>
            </a:r>
          </a:p>
        </p:txBody>
      </p:sp>
    </p:spTree>
    <p:extLst>
      <p:ext uri="{BB962C8B-B14F-4D97-AF65-F5344CB8AC3E}">
        <p14:creationId xmlns:p14="http://schemas.microsoft.com/office/powerpoint/2010/main" val="8345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904655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HOSSZABB TÁVÚ MEGOLDÁSOK: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OKTATÁS, SZAKKÉPZÉS – MEGREFORMÁLT DUÁLIS SZAKKÉPZÉS (DE A SZAKMA PRESZTÍZSE IGEN ALACSONY)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AZ ÉLŐMUNKA-SZÜKSÉGLET CSÖKKENTÉSE A KIVITELEZÉSBEN,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HATÉKONYSÁGNÖVELŐ BERUHÁZÁSOK – AZ EHHEZ SZÜKSÉGES TŐKÉT A CÉGEK (RÉSZBEN) ÁLLAMI TÁMOGATÁSKÉNT MEG  TUDJÁK SZEREZNI: 26 MD Ft 2018-2020. ÉVEKBEN  LD. A KÖVETKEZŐ DIÁT IS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KORSZERŰ MUNKA- ÉS ÜZEMSZERVEZÉSI MÓDSZEREK.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ALAPVETŐ KÉRDÉS: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MILYEN ÉPÍTŐIPARI KERESLET  	LESZ HOSSZABB TÁVON? </a:t>
            </a:r>
          </a:p>
        </p:txBody>
      </p:sp>
    </p:spTree>
    <p:extLst>
      <p:ext uri="{BB962C8B-B14F-4D97-AF65-F5344CB8AC3E}">
        <p14:creationId xmlns:p14="http://schemas.microsoft.com/office/powerpoint/2010/main" val="34961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TÉMÁNK LESZ TEHÁT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KERESLET ÉS A KÍNÁLAT JELLEMZŐI,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ÉPÍTÉSI KÍNÁLAT : AZ ELADÓK, AZAZ A VÁLLALKOZÁSOK, CÉGEK HELYZETE,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EZEKNEK A CÉGEKNEK A PRODUKCIÓJA, AZAZ AZ ÉPÍTŐIPARI TERMELÉS (PÉNZBEN KIFEJEZVE).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EGYES ORSZÁGOK, TÉRSÉGEK ÉPÍTÉSI PRODUKCIÓJÁT, AZ AZOKAT LÉTREHOZÓ LEGJELENTŐSEBB CÉGEK MŰKÖDÉSÉT  ÉS ADATAIT RENDSZERESEN ELEMZIK; FONTOS MUTATÓSZÁM, HISZEN AZ ADOTT TÉRSÉG, ORSZÁG BERUHÁZÁSI (FELHALMOZÁSI) KÉPESSÉGÉT, VÉGSŐ SORON A FEJLŐDÉSÉT (IS) MUTATJA.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9046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ALAPVETŐ KÉRDÉS: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MILYEN ÉPÍTŐIPARI KERESLET LESZ HOSSZABB TÁVON? 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ÉRDEMES-E MAGYARORSZÁGON EBBEN AZ IPARÁGBAN HOSSZABB TÁVÚ FEJLESZTÉSEKBE BELEKEZDENI?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KORMÁNYZATI TÁMOGATÁSOK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 NGM – ÉVOSz 	EGYÜTTMŰKÖDÉSI MEGÁLLAPODÁS 2017. 	NOVEMBER 24-ÉN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CÉL AZ ÉPÍTÉSI ÁGAZATBAN A TECHNOLÓGIÁK KORSZERŰSÍTÉSE, A HATÉKONYSÁG NÖVELÉSE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KIVITELEZÉS,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TERVEZÉS ÉS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MÉRNÖKI SZOLGÁLTATÁSOK TERÉN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JELENTŐS EU ÉS HAZAI FEJLESZTÉSI FORRÁSOK ÁLLNAK RENDELKEZÉSRE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TÁMOGATÁS FORMÁJÁBAN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(ÖNRÉSZ VÁLLALÁSA MELLETT)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4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712"/>
            <a:ext cx="8496944" cy="5832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VISSZATÉRVE AZ ÉPÍTÉSI PIACI PROGNÓZISRA: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MILYEN ÉPÍTŐIPARI KERESLET LESZ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HOSSZABB TÁVON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?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VÁRHAT AZ ÉPÍTŐIPARA A 2020. UTÁNI IDŐSZAKBAN?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SOK A BIZONYTALANSÁG, NEHÉZ A VÁLASZ 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ELVILEG HOSSZABB TÁVON IS FOLYTATÓDHAT A HAZAI BOOM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NAGY VALÓSZÍNŰSÉGGEL	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2020. UTÁN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EU-TÁMOGATÁSOK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CSÖKKENNI FOGNAK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 KÖZSZFÉRA PIACA ZSUGORODIK AZ ÉRINTETT ORSZÁGOKBAN, ÍGY MAGYARORSZÁGON IS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EU-RPGRAMOK: MÁS PRIORITÁSOK LESZNEK, ARÁNYAIBAN KEVESEBB „KLASSZIKUS” ÉPÍTŐIPARI FELADATTAL,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MÉG MEGHATÁROZÓBB LESZ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MAGYAR ÁLLAMI KÖLTSÉGVETÉS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HELYZETE AZ ÉPÍTÉSI PIACON</a:t>
            </a:r>
          </a:p>
        </p:txBody>
      </p:sp>
    </p:spTree>
    <p:extLst>
      <p:ext uri="{BB962C8B-B14F-4D97-AF65-F5344CB8AC3E}">
        <p14:creationId xmlns:p14="http://schemas.microsoft.com/office/powerpoint/2010/main" val="38747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712"/>
            <a:ext cx="8496944" cy="5832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MAGÁNÉPÍTTETŐI PIACOT TEKINTVE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FONTOS KÉRDÉS: A HAZAI LAKÁSÉPÍTÉSI PIACI 	KERESLET ALAKULÁSA; SEGÍTI A BIZTONSÁGOS 	TERVEZÉST, HOGY AZ ÁFA 5 -%-OS MÉRTÉKE 	2023-IG MARAD AZ ELINDÍTOTT 	LAKÁSBERUHÁZÁSOKNÁL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2000-ES ÉVEK MAGÁN-INGATLANPIACI „ARANYKORA”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VÁRHATÓAN NEM FOG VISSZATÉRNI KÖZÉP-	EURÓPÁBAN, DE LESZ FEJLŐDÉS;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HA EURÓPÁBAN VALÓDI LENDÜLET LESZ  EZEN A 	TÉREN, AZ VALÓSZÍNŰLEG MINKET TOVÁBBRA IS 	KEDVEZŐEN ÉRINT, HISZEN A NEMZETKÖZI 		INGATLANFEJLESZTÉSI, BEFEKTETÉSI PIAC 	RÉSZE 	VAGYUNK 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864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04813"/>
            <a:ext cx="7990656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ÖSSZEFÜGGÉSEK A VILÁGGAZDASÁGGAL ÉS AZ EURÓPAI UNIÓ FEJLŐDÉSÉVEL; HA EZEK TENDENCIÁIBAN NEM LESZ NAGY VÁLTOZÁS, AKKOR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MAGÁNFEJLESZTÉSEK TERÉN AZ „INGA VISSZALENDÜLŐBEN” LESZ –  NÖVEKEDHET A KERESLET EBBEN AZ ÉPÍTÉSI PIACI SZEGMENSBEN,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EZZEL EGYÜTT ÁLTALÁBAN VÁLTOZIK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(INGATLAN)FEJLESZTÉSI „FILOZÓFIA”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AZAZ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(ÉRTÉKNÖVELŐ) FELÚJÍTÁS FOG DOMINÁLNI EURÓPÁBAN,  EHHEZ  A BANKI, HITELEZÉSI AKTIVITÁS IS NŐ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KÖRNYEZETBARÁT ÚJ ÉPÍTÉSEK MELLETT,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ÁM A FEJLŐDÉS FÖLDRAJZI SÚLYPONTJAI MÓDOSULNAK (KÍNA, TÁVOL-KELET, INDIA, LATIN-AMERIKA, AFRIKA, ÉSZAK-AMERIKA).</a:t>
            </a:r>
            <a:r>
              <a:rPr lang="hu-HU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404813"/>
            <a:ext cx="8137277" cy="5903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PROGNOSZTIZÁLHATÓ FONTOSABB  ÉPÍTÉSI TRENDEK, ELVEK (ÖSSZHANGBAN AZ </a:t>
            </a: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EURÓPA 2020 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STRATÉGIÁVAL):</a:t>
            </a:r>
            <a:endParaRPr lang="hu-HU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 VÁROSIASODÁSI  FOLYAMATOK: 2025-BEN MÁR  ~ 30 ÓRIÁSVÁROS (L &gt; 10 MILLIÓ FŐ) LESZ A VILÁGON, 2050-BEN A VILÁG NÉPESSÉGÉNEK 2/3 RÉSZE VÁROSOKBAN ÉL MAJD,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KÖRNYEZETTUDATOS TELEPÜLÉSFEJLESZTÉSEK,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ÉLETCIKLUS-ELEMZÉSEN (IS) ALAPULÓ PROJEKTFEJLESZTÉS, TERVEZÉS,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ALACSONY ENERGIAFELHASZNÁLÁSÚ ÉPÜLETEK (KÖTELEZŐEN) ÁLTALÁNOSSÁ VÁLÁSA,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MEGLÉVŐ ÉPÜLET- ÉS ÉPÍTMÉNYÁLLOMÁNY ENERGIAHATÉKONY, KOMPLEX, ÉRTÉKNÖVELŐ FELÚJÍTÁSA,</a:t>
            </a:r>
          </a:p>
        </p:txBody>
      </p:sp>
    </p:spTree>
    <p:extLst>
      <p:ext uri="{BB962C8B-B14F-4D97-AF65-F5344CB8AC3E}">
        <p14:creationId xmlns:p14="http://schemas.microsoft.com/office/powerpoint/2010/main" val="41476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04813"/>
            <a:ext cx="7777163" cy="5903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BONYOLULTABB, ÖSSZETETTEBB, MŰSZAKILAG IGÉNYESEBB, JOBB MINŐSÉGET, FENNTARTHATÓ ÜZEMELTETÉST, HOSSZABB ÉLETTARTAMOT GARANTÁLÓ ÉPÍTÉSZETI ÉS MÉRNÖKI MEGOLDÁSOK, </a:t>
            </a:r>
            <a:endParaRPr lang="hu-H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TOVÁBB SPECIALIZÁLÓDÓ ÉS FELÉRTÉKELŐDŐ (ÉPÍTÉSZI, MÉRNÖKI) SZAKTUDÁS AZ EGÉSZ FEJLESZTÉSI FOLYAMATBAN,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MEGVALÓSÍTÁSI (KIVITELEZÉSI) FOLYAMAT KÖRNYEZET-BARÁTABBÁ VÁLÁSA, </a:t>
            </a:r>
            <a:endParaRPr lang="hu-HU" sz="2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ÚJFAJTA PARTNERSÉG A KÖZREMŰKÖDŐK: A FEJLESZTŐ (ÉPÍTTETŐ), TERVEZŐK, KIVITELEZŐ, ÜZEMELETETŐ KÖZÖTT,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TERVEZÉSI, PROJEKT- ÉS KIVITELEZÉS-SZERVEZÉSI MÓDSZEREK UGRÁSSZERŰ FEJLŐDÉSE (DIGITALIZÁCIÓ, BIM STB.).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560890" cy="5360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EZEN ÁLTALÁNOS FEJLŐDÉSI TENDENCIÁK MENTÉN AZ ÉPÍTŐIPAR  (A TERVEZÉS ÉS A KIVITELEZÉS, A TELJES HÁTTÉRIPARÁVAL EGYÜTT)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FENNTARTHATÓ FEJLŐDÉS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EGYIK MOZGATÓRUGÓJÁVÁ VÁLHAT.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      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04813"/>
            <a:ext cx="7990656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07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9380</TotalTime>
  <Words>2848</Words>
  <Application>Microsoft Office PowerPoint</Application>
  <PresentationFormat>Diavetítés a képernyőre (4:3 oldalarány)</PresentationFormat>
  <Paragraphs>1157</Paragraphs>
  <Slides>98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98</vt:i4>
      </vt:variant>
    </vt:vector>
  </HeadingPairs>
  <TitlesOfParts>
    <vt:vector size="107" baseType="lpstr">
      <vt:lpstr>Arial</vt:lpstr>
      <vt:lpstr>Calibri</vt:lpstr>
      <vt:lpstr>Corbel</vt:lpstr>
      <vt:lpstr>Symbol</vt:lpstr>
      <vt:lpstr>Tahoma</vt:lpstr>
      <vt:lpstr>Verdana</vt:lpstr>
      <vt:lpstr>Wingdings</vt:lpstr>
      <vt:lpstr>Wingdings 2</vt:lpstr>
      <vt:lpstr>Office-téma</vt:lpstr>
      <vt:lpstr>AZ ÉPÍTÉSI PIAC JELLEMZŐIRŐL 2016 – 2018.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*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KÜLFÖLDI BEFEKTETŐ / ÉPÍTTETŐ ?                  FORRÁS: DUIHK – UNGARN, ZAHEN UND FAKTEN, 2018. </vt:lpstr>
      <vt:lpstr> KÜLFÖLDI BEFEKTETŐ / ÉPÍTTETŐ ?  </vt:lpstr>
      <vt:lpstr>KÜLFÖLDI BEFEKTETŐ / ÉPÍTTETŐ ?                 KÜLFÖLDI BEFEKTETŐ / ÉPÍTTETŐ ?                   FORRÁS:DUIHK KONJUNKTURBERICHT UNGARN, 2018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 </vt:lpstr>
      <vt:lpstr> </vt:lpstr>
      <vt:lpstr> </vt:lpstr>
      <vt:lpstr> </vt:lpstr>
      <vt:lpstr>PowerPoint-bemutató</vt:lpstr>
      <vt:lpstr>PowerPoint-bemutató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ÉPÍTÉSI PIAC 2007. ÉVI JELLEMZŐIRŐL</dc:title>
  <dc:creator>w</dc:creator>
  <cp:lastModifiedBy>László Wéber</cp:lastModifiedBy>
  <cp:revision>978</cp:revision>
  <cp:lastPrinted>2014-12-02T13:22:50Z</cp:lastPrinted>
  <dcterms:created xsi:type="dcterms:W3CDTF">2009-11-07T15:39:49Z</dcterms:created>
  <dcterms:modified xsi:type="dcterms:W3CDTF">2018-12-01T09:40:57Z</dcterms:modified>
</cp:coreProperties>
</file>