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7" r:id="rId2"/>
    <p:sldId id="287" r:id="rId3"/>
    <p:sldId id="369" r:id="rId4"/>
    <p:sldId id="371" r:id="rId5"/>
    <p:sldId id="421" r:id="rId6"/>
    <p:sldId id="372" r:id="rId7"/>
    <p:sldId id="370" r:id="rId8"/>
    <p:sldId id="258" r:id="rId9"/>
    <p:sldId id="292" r:id="rId10"/>
    <p:sldId id="424" r:id="rId11"/>
    <p:sldId id="423" r:id="rId12"/>
    <p:sldId id="411" r:id="rId13"/>
    <p:sldId id="259" r:id="rId14"/>
    <p:sldId id="260" r:id="rId15"/>
    <p:sldId id="261" r:id="rId16"/>
    <p:sldId id="363" r:id="rId17"/>
    <p:sldId id="444" r:id="rId18"/>
    <p:sldId id="262" r:id="rId19"/>
    <p:sldId id="265" r:id="rId20"/>
    <p:sldId id="266" r:id="rId21"/>
    <p:sldId id="267" r:id="rId22"/>
    <p:sldId id="291" r:id="rId23"/>
    <p:sldId id="290" r:id="rId24"/>
    <p:sldId id="373" r:id="rId25"/>
    <p:sldId id="358" r:id="rId26"/>
    <p:sldId id="425" r:id="rId27"/>
    <p:sldId id="381" r:id="rId28"/>
    <p:sldId id="295" r:id="rId29"/>
    <p:sldId id="393" r:id="rId30"/>
    <p:sldId id="394" r:id="rId31"/>
    <p:sldId id="374" r:id="rId32"/>
    <p:sldId id="396" r:id="rId33"/>
    <p:sldId id="419" r:id="rId34"/>
    <p:sldId id="296" r:id="rId35"/>
    <p:sldId id="418" r:id="rId36"/>
    <p:sldId id="383" r:id="rId37"/>
    <p:sldId id="303" r:id="rId38"/>
    <p:sldId id="268" r:id="rId39"/>
    <p:sldId id="434" r:id="rId40"/>
    <p:sldId id="430" r:id="rId41"/>
    <p:sldId id="429" r:id="rId42"/>
    <p:sldId id="375" r:id="rId43"/>
    <p:sldId id="412" r:id="rId44"/>
    <p:sldId id="378" r:id="rId45"/>
    <p:sldId id="415" r:id="rId46"/>
    <p:sldId id="443" r:id="rId47"/>
    <p:sldId id="445" r:id="rId48"/>
    <p:sldId id="270" r:id="rId49"/>
    <p:sldId id="446" r:id="rId50"/>
    <p:sldId id="310" r:id="rId51"/>
    <p:sldId id="271" r:id="rId52"/>
    <p:sldId id="272" r:id="rId53"/>
    <p:sldId id="273" r:id="rId54"/>
    <p:sldId id="274" r:id="rId55"/>
    <p:sldId id="420" r:id="rId56"/>
    <p:sldId id="422" r:id="rId57"/>
    <p:sldId id="297" r:id="rId58"/>
    <p:sldId id="431" r:id="rId59"/>
    <p:sldId id="442" r:id="rId60"/>
    <p:sldId id="440" r:id="rId61"/>
    <p:sldId id="280" r:id="rId62"/>
    <p:sldId id="368" r:id="rId63"/>
    <p:sldId id="426" r:id="rId64"/>
    <p:sldId id="428" r:id="rId65"/>
    <p:sldId id="278" r:id="rId66"/>
    <p:sldId id="436" r:id="rId67"/>
    <p:sldId id="403" r:id="rId68"/>
    <p:sldId id="414" r:id="rId69"/>
    <p:sldId id="407" r:id="rId70"/>
    <p:sldId id="447" r:id="rId71"/>
    <p:sldId id="450" r:id="rId72"/>
    <p:sldId id="449" r:id="rId73"/>
    <p:sldId id="451" r:id="rId74"/>
    <p:sldId id="448" r:id="rId75"/>
    <p:sldId id="453" r:id="rId76"/>
    <p:sldId id="311" r:id="rId77"/>
    <p:sldId id="410" r:id="rId78"/>
    <p:sldId id="432" r:id="rId79"/>
    <p:sldId id="416" r:id="rId80"/>
    <p:sldId id="350" r:id="rId81"/>
    <p:sldId id="417" r:id="rId82"/>
    <p:sldId id="438" r:id="rId83"/>
    <p:sldId id="405" r:id="rId84"/>
    <p:sldId id="346" r:id="rId85"/>
    <p:sldId id="351" r:id="rId86"/>
    <p:sldId id="439" r:id="rId87"/>
    <p:sldId id="377" r:id="rId88"/>
    <p:sldId id="455" r:id="rId89"/>
  </p:sldIdLst>
  <p:sldSz cx="9144000" cy="6858000" type="screen4x3"/>
  <p:notesSz cx="6669088" cy="977582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7DAA"/>
    <a:srgbClr val="33C396"/>
    <a:srgbClr val="37BF8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476" autoAdjust="0"/>
  </p:normalViewPr>
  <p:slideViewPr>
    <p:cSldViewPr>
      <p:cViewPr varScale="1">
        <p:scale>
          <a:sx n="91" d="100"/>
          <a:sy n="91" d="100"/>
        </p:scale>
        <p:origin x="12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58B6B6-B63A-4DE7-B306-EA3148D5003D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9758D2-1550-45A0-85C8-7C42859A2FD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124911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0916" tIns="45458" rIns="90916" bIns="4545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2D2256-DD5C-425F-A5F3-536E9E0655BB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1838"/>
            <a:ext cx="4887912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6" tIns="45458" rIns="90916" bIns="45458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45025"/>
            <a:ext cx="5335588" cy="4398963"/>
          </a:xfrm>
          <a:prstGeom prst="rect">
            <a:avLst/>
          </a:prstGeom>
        </p:spPr>
        <p:txBody>
          <a:bodyPr vert="horz" lIns="90916" tIns="45458" rIns="90916" bIns="45458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0916" tIns="45458" rIns="90916" bIns="4545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wrap="square" lIns="90916" tIns="45458" rIns="90916" bIns="454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CF2AA-AD05-426E-A512-4D070AD7623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99323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71CC-0444-4F49-B74E-1B082D20AAF9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09E4-669B-4588-8F5A-CC8005E2275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2354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CC12-F99F-44BA-AB0A-1EDA4C3EEC91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69BA-225C-43DF-BC0B-8CEAE389D8DF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708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F1DC-85F8-40DF-95B0-1DF1DB1B9C86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753E-D459-4C9B-ADF1-7B29EEFD15D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819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0333-A4ED-4E4C-A9CF-80E5BB620C1B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055A-D66A-4F19-A903-9953327BD829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867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BE08-00D6-45C1-969D-355433EEEE24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764A-8B8F-44DE-B5EC-CEC6BE453677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2521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540F-6C6A-4082-8887-B5802AD18A1C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2A3A-A82D-4B70-A5AD-A686FC4375C6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067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717E-322E-424D-A933-3F4FF682D2F7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DAD3-5631-49D0-BED3-2836EB47646A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641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FF47-D921-460A-8ED5-9D8BCA74F667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910A-DD69-4B2B-AE1B-EA86D04B3B85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954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6559-C869-4D56-B9CE-A9A19349CB87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FA0C-8641-42C4-BFFF-1FFFAADE84F4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260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490B-4169-49B4-AAE5-F2CC6BF05C2E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79D4-68EB-4EDD-850E-825BCE009810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34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4401-99BA-4811-8B32-58F65C360770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DFD5-64F2-4A0C-9015-43DAEF4480BC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943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1FA57-C902-4570-B873-803EEE08E7D1}" type="datetimeFigureOut">
              <a:rPr lang="hu-HU"/>
              <a:pPr>
                <a:defRPr/>
              </a:pPr>
              <a:t>2017. 12. 07.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9150FA-95D5-4D13-81EE-E35BE01F8411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JELLEMZŐIRŐL</a:t>
            </a:r>
            <a:b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2016 – 2017.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3886200"/>
            <a:ext cx="7500937" cy="17526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z="1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WÉBER LÁSZLÓ CÍMZETES EGYETEMI DOCENS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2017. december 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280400" cy="5975350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ÉPÍTŐIPARI MEGRENDELÉSEK JELENTŐS VISSZAESÉSE, A 	TERMELÉS KOMOLY CSÖKKENÉSE KÖVETKEZETT BE 		2008-2012. KÖZÖTT ÉS A HATÁSAI 2015-IG ELHÚZÓDTAK.</a:t>
            </a: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EURÓPAI UNIÓ ORSZÁGAIBAN 2015. KÖZEPÉN LASSÚ 	TERMELÉSNÖVEKEDÉS KEZDŐDÖTT, AMI MA IS TART.</a:t>
            </a: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  <a:sym typeface="Wingdings"/>
            </a:endParaRPr>
          </a:p>
          <a:p>
            <a:pPr marL="342900" indent="-342900" algn="l"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  <a:sym typeface="Wingdings"/>
              </a:rPr>
              <a:t>DIFFERENCIÁLT NÖVEKEDÉS A VILÁG TÖBBI RÉSZÉN.</a:t>
            </a: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marL="457200" indent="-457200"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971550" y="5157788"/>
            <a:ext cx="7632898" cy="136755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FORRÁS: EUROSTAT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TÍZ ÉV – AZ ÉPÍTŐIPARI TERMELÉS HULLÁMZÁSA AZ EU-BAN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8720"/>
            <a:ext cx="762000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8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971550" y="5157788"/>
            <a:ext cx="7632898" cy="136755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FORRÁS: EUROSTAT, 2017. 10. 18.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NAGY VISSZAESÉS, MAJD  LASSÚ EMELKEDÉS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876027"/>
            <a:ext cx="7398166" cy="451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47211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PRODUKCIÓ KONKRÉT SZÁMADATOKBAN, 2016-BAN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EURÓPAI UNIÓ	              1.278  MILLIÁRD EURÓ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USA 		              1.094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JAPÁN			431  MILLIÁRD EURÓ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(KÍNA			900  MILLIÁRD EURÓ ?)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VILÁG EGÉSZÉNEK ÉPÍTŐIPARI TERMELÉSE: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MINTEGY 8.500  MILLIÁRD DOLLÁR  </a:t>
            </a: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Symbol" panose="05050102010706020507" pitchFamily="18" charset="2"/>
              </a:rPr>
              <a:t>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7.700  MILLIÁRD EURÓ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NEM ELHANYAGOLHATÓ TÉNYEZŐ A DEVIZAÁRFOLYAMOK (EURÓ, USD, YEN) VÁLTOZÁSÁNAK HATÁSA AZ ADATOK ÁTVÁLTÁSA SORÁN.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</a:t>
            </a:r>
            <a:r>
              <a:rPr lang="hu-H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(FORRÁS: KEY FIGURES 2016., FIEC 2017.; GLOBAL INSIGHT, KHL)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61928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EURÓPAI UNIÓ TAGORSZÁGAINAK ÉPÍTŐIPARI TERMELÉSE, 2016.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NÉMETORSZÁG		310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EGYESÜLT KIRÁLYSÁG 	175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FRANCIAORSZÁG             	165 MD €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OLASZORSZÁG	         	126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SPANYOLORSZÁG                        108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HOLLANDIA   		  61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SVÉDORSZÁG		  48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LENGYELORSZÁG		  48 MD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€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BELGIUM			  44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AUSZTRIA			  35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FINNORSZÁG		  32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DÁNIA			  26 MD €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CSEHORSZÁG                                   17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ÍRORSZÁG       	  	  15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PORTUGÁLIA		   11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ROMÁNIA 			    9 MD €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GÖRÖGORSZÁG         		    9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BULGÁRIA			    8 MD €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	   </a:t>
            </a:r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	     (FORRÁS: KEY FIGURES 2016., FIEC 2017.)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88168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EURÓPAI UNIÓ TAGORSZÁGAINAK ÉPÍTŐIPARI TERMELÉSE, 2016.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6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SZLOVÁKIA                    		     7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MAGYARORSZÁG     		    6 MD €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LUXEMBURG		    6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LITVÁNIA	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HORVÁTORSZÁG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LETTORSZÁG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ÉSZTORSZÁG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SZLOVÉNIA	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CIPRUS			    2 MD €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MÁLTA		                  0,8 MD €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600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EU-N KÍVÜLI EURÓPAI ORSZÁGOK KÖZÜL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TÖRÖKORSZÁG	  	 129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SVÁJC			   61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NORVÉGIA			   60 MD €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	</a:t>
            </a: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(FORRÁS: KEY FIGURES 2016., FIEC 2017.)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NÉMETORSZÁG	  310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EGY. KIRÁLYSÁG	  175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FRANCIAORSZÁG	  165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OLASZORSZÁG	  126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SPANYOLORSZÁG	  108					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HOLLANDIA	    61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SVÉDORSZÁG	    48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LENGYELORSZÁG	    48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BELGIUM		    44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TÖBBI TAGÁLLAM	  193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ÖSSZESEN   MD €   1.278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KEY FIGURES 2016., FIEC 2017.)</a:t>
            </a:r>
          </a:p>
          <a:p>
            <a:pPr marL="0" indent="0">
              <a:buFont typeface="Arial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hu-HU" sz="1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6956" r="3552"/>
          <a:stretch/>
        </p:blipFill>
        <p:spPr>
          <a:xfrm>
            <a:off x="3314260" y="1628800"/>
            <a:ext cx="51461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61662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EGY FŐRE ESŐ ÉPÍTÉSI TELJESÍTMÉNY, EZER EURO-BAN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BUILD COMMUNICATION KFT. (VARGA DÉNES); IN: NAPI.HU, 2017. NOVEMBER 29.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98" y="1412776"/>
            <a:ext cx="8229599" cy="355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0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24862" cy="6048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EURÓPAI ÉPĺTŐIPARI CÉGEK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VINCI (francia)	</a:t>
            </a: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6.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38,1 MD €  =  11.867  MD Ft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(6,6 x Magyarország)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  ACS (spanyol)				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7.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32,0 MD €   =    9.967 MD Ft 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(5,5 x Magyarország)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BOUYGUES (francia)			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VILÁGRANGLISTA 10.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31,8 MD €   =    9.904 MD Ft 	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HOCHTIEF (német)	 			</a:t>
            </a:r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13.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22,3 MD €   =    6.946 MD Ft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   SKANSKA (svéd) 	15,4  MD €  =    4.797 MD Ft	</a:t>
            </a: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VILÁGRANGLISTA 17.</a:t>
            </a:r>
            <a:endParaRPr lang="hu-H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6.   STRABAG (osztrák) 				</a:t>
            </a: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VILÁGRANGLISTA 20.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12,4  MD €   =    3.862 MD Ft              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(2,1</a:t>
            </a: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x Magyarország) </a:t>
            </a: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ENR Engineering News-Record, 2017. november;  www.statista.com)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908050"/>
            <a:ext cx="7272337" cy="51847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AMERIKAI EGYESÜLT ÁLLAMOKBELI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ÉPÍTŐIPARI CÉGEK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  BECHTEL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12. helyezett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2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FLOUR CORP.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18.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  CB &amp; LLC 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34. helyezett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  AECOM		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villágranglista 36. helyezett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5.     KIEWIT CORP.			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51. helyezett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         (FORRÁS: ENR Engineering News-Record, 2017. november)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FOGALMA,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KITEKINTÉS A MAI NEMZETKÖZI ÉPÍTÉSI PIACRA 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MAI MAGYARORSZÁGI ÉPÍTÉSI PIAC JELLEMZŐI 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+ KITÉRŐ: A FEJLESZTÉSI CÉLÚ EU-TÁMOGATÁSOK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NÉMI ÉPÍTÉSI PIACI PROGNÓZIS.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6985000" cy="5043487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JAPÁN ÉPÍTŐIPARI CÉGEK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OBAYASHI CORP.		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16.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    KAJIMA CORP.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19.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  SHIMIZU CORP.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22.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  TAISEI CORP. 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24.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5.     TAKENAKA CORP.		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30.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            (FORRÁS: ENR Engineering News-Record, 2017. november)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63"/>
            <a:ext cx="8362950" cy="5595937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LEGJELENTŐSEBB KÍNAI ÉPÍTŐIPARI CÉGEK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1.     CHINA STATE CONSTRUCTION ENG’G CORP. LTD.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	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1.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2.     CHINA RAILWAY GROUP LTD.									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2.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3.     CHINA RAILWAY  CONSTRUCTION CORP. LTD.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3. helyezett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4.     CHINA COMMUNICATIONS CONSTRUCTION GROUP LTD.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	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 4.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5.     POWER CONSTRUCTION CORP. OF CHINA								 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világranglista 5. helyezett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 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ENR Engineering News-Record, 2017. november)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FOGALMA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6"/>
            <a:ext cx="8393112" cy="6409457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GAZDASÁGI ÉS PÉNZÜGYI VÁLSÁG HATÁSAI A MAGYARORSZÁGI INGATLANFEJLESZTÉSRE ÉS AZ ÉPÍTÉSI PIACRA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 2008. ÉVI VÁLSÁG A MAGYAR GAZDASÁGOT EGYÉBKÉNT IS ROSSZ  ÁLLAPOTÁBAN ÉRTE.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AZÓTA A HELYZET TÖBB TÉREN FOKOZATOSAN KEDVEZŐEN VÁLTOZOTT A NEMZETGAZDASÁG SZINTJÉN: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JAVULT AZ ÁLLAMI KÖLTSÉGVETÉS HELYZETE,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NINCSENEK LIKVIDITÁSI PROBLÉMÁK,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BŐVÜLTEK A HITELLEHETŐSÉGEK (MNB – NHP),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HOZZÁFÉRHETŐK AZ EURÓPAI UNIÓS FEJLESZTÉSI FORRÁSOK,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VISSZATÉRŐBEN A BEFEKTETŐI BIZALOM,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LAKÁSÉPÍTÉSI BOOM.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DE MA IS VELÜNK ÉLŐ ALAPVETŐ „KERESLETI” PROBLÉMÁK: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ÓVATOS BERUHÁZÁSI KEDV  (AZ OLCSÓ HITEL ELLENÉRE),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HAZAI TERMELŐ BERUHÁZÁSOK HIÁNYA,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TERMELÉSI PROGNÓZISOK? ÉRTÉKESÍTÉSI KILÁTÁSOK?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362950" cy="5505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ÖSSZEFOGLALVA: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PÉNZPIACI, BANKI HELYZET JAVULÁSA, A FEJLESZTÉSI FORRÁSOK RENDELKEZÉSRE ÁLLÁSA EGYRE JOBBAN INSPIRÁLJA A  BERUHÁZÁSOKAT,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VISSZATÉRŐ BERUHÁZÁSI KEDV A MAGÁNSZFÉRÁBAN (LAKÁS, STB.)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UGYANAKKOR  A REÁLGAZDASÁGI PROGNÓZISOK SOK BIZONYTALANSÁGOT JELEZNEK: MENNYIRE KOMOLYAK AZ ÜZLETI PERSPEKTÍVÁK?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KÖRÜLMÉNYEK EGYÜTTESEN DETERMINÁLJÁK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HAZAI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MAGÁNFEJLESZTÉSEKET ÉS A KÖZCÉLÚ FEJLESZTÉSEKET, ÁLTALÁBAN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INGATLANFEJLESZTÉSEKET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			ÍGY AZ ÉPÍTŐIPAR LEHETŐSÉGEIT IS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393112" cy="590465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ELMÚLT NÉHÁNY ÉVRE (2104 – 2016.)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JELLEMZŐ MEGRENDELŐI (KERESLETI) VONÁSOK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MAGÁNCÉLÚ FEJLESZTÉSEK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ESETÉBEN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IGEN SZŰKÖS VOLT AZ ÜZLETI, ÉRTÉKESÍTÉSI PERSPEKTÍVA: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FEJLESZTÉSEK? LASSAN NÖVEKVŐ  A HAZAI FIZETŐKÉPES 	KERESLET, RELATÍVE BIZONYTALAN MEGTÉRÜLÉS, 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MAGYARORSZÁG VONZEREJE?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KISZÁMÍTHATATLANSÁG  (PÉLDÁUL KORMÁNYZATI HATÁSOK);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KOCKÁZATKERÜLÉS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 INKÁBB KIVÁRÁS? MÁS TERÜLETEK 	PREFERÁLÁSA 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KÖZCÉLÚ FEJLESZTÉSEK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HELYZETE</a:t>
            </a:r>
            <a:endParaRPr lang="hu-HU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2015. ÉV VÉGÉIG SZINTE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Tahoma"/>
                <a:cs typeface="Tahoma"/>
              </a:rPr>
              <a:t>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CSAKIS AZ EU-TÁMOGATÁSOK ÁLTAL LEHETŐVÉ TETT BERUHÁZÁSOK VOLTAK A KÖZSZFÉRÁBAN.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393112" cy="590465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 VÁLTOZOTT 2016. ÉV VÉGÉN ÉS 2017-BEN?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MAGÁNCÉLÚ FEJLESZTÉSEK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ESETÉBEN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JELENTŐSEN JAVULT A MAGYAR NEMZETGAZDASÁG KÜLFÖLDI MEGÍTÉLÉSE (HITELMINŐSÍTŐK, STB.)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„ELMARADT BERUHÁZÁSOK” PÓTLÁSA – SZOLGÁLTATÁSOK (IRODA, SZÁLLODA, KERESKEDELEM, STB.)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LAKÁSPIACI UGRÁS (TERMÉSZETES VAGY MESTERSÉGES?)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KÖZCÉLÚ FEJLESZTÉSEK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HELYZETE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VÁLTOZÁS 2016-2017. ÉVEKBEN: A MAGYAR KÖLTSÉGVETÉS JAVULÓ HELYZETE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 NÖVEKVŐ HAZAI FORRÁSOK IS A KÖZCÉLÚ FEJLESZTÉSEKBEN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A JELENTŐS (ÉS ELŐREHOZOTT) EU-FEJLESZTÉSEK MELLETT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ORSZÁGGYŰLÉSI VÁLASZTÁSOK LESZNEK 2018-BAN …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KITÉRŐ ELVI KÉRDÉS: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FEJLESZTÉSI CÉLÚ EU-TÁMOGATÁSOK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EURÓPAI UN IÓ FONTOS ALAP-CÉLKITŰZÉSE SEGÍTENI AZ ELMARADOTT TAGÁLLAMOK ÉS TÉRSÉGEK TÁRSADALMI-GAZDASÁGI FELZÁRKÓZTATÁSÁT; ENNEK ÉRDEKÉBEN A KÖZÖS KÖLTSÉGVETÉSBŐL A TAGÁLLAMOK, ILLETVE AZOK RÉGIÓI - FEJLETTSÉGI SZINTJÜKTŐL FÜGGŐEN - JELENTŐS STRUKTURÁLIS ÉS KOHÉZIÓS TÁMOGATÁSOKAT KAPNAK; FORRÁSOK: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NÉGY STRUKTURÁLIS ALAP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AZ EURÓPAI REGIONÁLIS FEJLESZTÉSI ALAP (ERFA),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AZ EURÓPAI SZOCIÁLIS ALAP (ESZA),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AZ EURÓPAI MEZŐGAZDASÁGI ORIENTÁCIÓS ÉS GARANCIA		 ALAP,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A HALÁSZATI ORIENTÁCIÓS ALAP,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KOHÉZIÓS ALAP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(KÖRNYEZETVÉDELEM, KÖZLEKEDÉS).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32657"/>
            <a:ext cx="8393112" cy="6264696"/>
          </a:xfrm>
          <a:noFill/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0000"/>
              </a:prstClr>
            </a:outerShdw>
            <a:softEdge rad="12700"/>
          </a:effectLst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TÁMOGATÁSI RENDSZER FONTOSABB SZABÁLYAI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EU-SZINTEN MEGHATÁROZOTT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PRIORITÁSOK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HÉT ÉVRE SZÓLÓ TÁMOGATÁSI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PERIÓDUSOK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(2008-13, 2014-20),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EU-SZINTŰ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„FORRÁSELOSZTÁS”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 A TAGÁLLAMOK KÖZÖTT,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MEGÁLLAPODÁSOK AZ EU ÉS A TAGÁLLAMOK KÖZÖTT A FELHASZNÁLÁS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KONKRÉT CÉLJAIRÓL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, AZ EGYES PROGRAMCSOMAGOK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KERETÖSSZEGEI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FELOSZTÁSÁRÓL, 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ÖNRÉSZESEDÉS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ARÁNYAIRÓL, A KAPCSOLÓDÓ TAGÁLLAMI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MŰKÖDTETÉSI RENDSZERRŐL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(INTÉZMÉNYEK, MŰKÖDÉS, ELJÁRÁSREND, OPERATÍV PROGRAMOK, TÁMOGATÁSI SZERZŐDÉSEK, STB.),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EGYES PROJEKTFEJLESZTÉSEK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TAGÁLLAMI HATÁSKÖRBEN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VANNAK (KIVÉVE: EGYEDI NAGYPROJEKTEK </a:t>
            </a: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&gt;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50 MILLIÓ EURO),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EU FOLYAMATOSAN, UTÓLAG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FINANSZÍROZZA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A FOLYAMATBAN LÉVŐ FEJLESZTÉSEKET,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ELLENŐRZÉSI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RENDSZEREKET MŰKÖDTET.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2014 – 2020. KÖZÖTTI IDŐSZAK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FEJLESZTÉSI CÉLÚ EU-TÁMOGATÁSAI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EU TÁMOGATÁSI POLITIKÁJÁNAK ELVEI ÉS MECHANIZMUSA NEM VÁLTOZTAK; AZ ÚJ TEMATIKUS FEJLESZTÉSI CÉLOK: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KUTATÁS-FEJLESZTÉS TEVÉKENYSÉG ERŐSÍTÉSE,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INFOKOMMUNIKÁCIÓS TECHNOLÓGIA TERJEDÉSE,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KISVÁLLALKOZÁSOK VERSENYKÉPESSÉGÉNEK FOKOZÁSA,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ALACSONY CO2 KIBOCSÁTÁSÚ GAZDASÁG TÁMOGATÁSA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ALKALMAZKODÁS AZ ÉGHAJLATVÁLTOZÁSHOZ,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KÖRNYEZETVÉDELEM FEJLESZTÉSE,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FENNTARTHATÓ KÖZLEKEDÉS FEJLESZTÉSE,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FOGLALKOZTATÁS ÉS A MUNKAERŐ-MOBILITÁS ÖSZTÖNZÉSE,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SZEGÉNYSÉG ELLENI KÜZDELEM,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BERUHÁZÁS AZ OKTATÁSBA, KÉSZSÉGEKBE, AZ EGÉSZ ÉLETEN ÁT TARTÓ TANULÁSBA,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KÖZIGAZGATÁS HATÉKONYSÁGÁNAK FOKOZÁSA.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PIAC FOGALMA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ÁLTALÁNOS KÖZGAZDASÁGI ÉRTELEMBEN (PAUL SAMUELSON, 1998.) A PIAC  AZ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MECHANIZMUS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AMELY RÉVÉN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KERESLET, AZAZ A VÁSÁRLÓK ÉS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KÍNÁLAT, AZAZ AZ ELADÓK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KÖLCSÖNHATÁSRA LÉPNEK EGYMÁSSAL , MELYNEK SORÁN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TERMÉKEK ÉS A SZOLGÁLTATÁSOK ADOTT MENNYISÉGHEZ ÉS MINŐSÉGHEZ RENDELT ÁRÁT MEGHATÁROZZÁK, MAJD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AZOK GAZDÁT CSERÉLNEK.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PIACNAK AZ ÉPÍTŐIPARI TERMELÉS SAJÁTOSSÁGAIBÓL FAKADÓAN SPECIÁLIS VONÁSAI IS VANNAK.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EZEKHEZ A TEMATIKUS CÉLOKHOZ ALKALMAZKODVA, AZ EURÓPAI UNIÓVAL TÖRTÉNT PARTNERSÉGI MEGÁLLAPODÁS  ALAPJÁN MAGYARORSZÁG 2014 – 2020. ÉVEKBEN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EURÓPAI REGIONÁLIS FEJLESZTÉSI ALAP (ERFA),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EURÓPAI SZOCIÁLIS ALAP (ESZA) ÉS		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 KOHÉZIÓS ALAP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FORRÁSAIBÓL (Á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RFOLYAMTÓL FÜGGŐEN) ÖSSZESEN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MINTEGY	     7.600 MD  Ft FEJLESZTÉSI TÁMOGATÁSHOZ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JUT, AMIT TERMÉSZETESEN KIEGÉSZÍTENEK A HAZAI ÖNRÉSZ-ÖSSZEGEK;        ÍGY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TELJES FEJLESZTÉSI FORRÁS TÖBB, MINT 9.000 MD Ft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LESZ.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ÖSSZEHASONLÍTÁSKÉNT: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2008-13 KÖZÖTTI IDŐSZAK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EU-FEJLESZTÉSI FORRÁSAI (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ÁRFOLYAMTÓL FÜGGŐEN) ÖSSZESEN MINTEGY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8.200 MD  Ft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–OT TETTEK KI.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435975" cy="60483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ÚJ KORMÁNYZATI FILOZÓFIA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FORRÁSOK FELHASZNÁLÁSÁT ILLETŐEN: AZOK ELSŐSORBAN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HAZAI GAZDASÁG VERSENYKÉPESSÉGÉT JAVÍTSÁK,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ORSZÁG TELJESÍTŐKÉPESSÉGÉT FEJLESSZÉK.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SZÉCHENYI 2020 PROGRAM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KORÁBBI HIBÁKBÓL TANULVA + ÚJ PRIORITÁSOK MENTÉN: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ÖSSZESSÉGÉBEN KEVESEBB (TÍZ) OPERATÍV PROGRAM,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TÖBB TRANSZEURÓPAI ÖSSZEFÜGGŐ PROJEKT,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ELSŐSORBAN AZ ÁLLAM JELÖLI KI A KÖZCÉLÚ  FEJLESZTÉSEKET,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ERŐSEN KÖZPONTOSÍTOTT DÖNTÉSEK,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A KÖZPONT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 MINISZTERELNÖKSÉG LETT,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ELLENŐRZÉS, KOORDINÁCIÓ: SZINTÉN A MINISZTERELNÖKSÉG.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AZ ERRE VONATKOZÓ 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KORMÁNYZATI TERVEK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SZERINT EZEN EURÓPAI UNIÓS FEJLESZTÉSI FORRÁSOKNAK (MINTEGY 7.600 MD Ft)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60 %-ÁT KELL KÖZVETLENÜL GAZDASÁGFEJLESZTÉSRE FORDÍTANI, 	ÁM MÁS SZEMLÉLETTEL: (RÉSZBEN) VISSZATÉRÍTENDŐ 	FORRÁSOK FORMÁJÁBAN,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40 %-ÁT A HUMÁN ERŐFORRÁS-FEJLESZTÉS,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AZ  INFRASTRUKTÚRA-FEJLESZTÉS,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A KÖRNYEZETVÉDELEM ÉS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AZ ENERGIAHATÉKONYSÁG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	CÉLTERÜLETEK KÖZÖTT KELL ALLOKÁLNI.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			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    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BÁR SOK PROGRAMHOZ SZÜKSÉGES ÉPÍTÉSI TEVÉKENYSÉG, LÉNYEGESEN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KISEBB ARÁNY JUT AZ ÉPÍTÉSSEL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ÖSSZEFÜGGŐ FEJLESZTÉSEKRE, MINT A KORÁBBI CIKLUSBAN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(AZ NGM BECSLÉSE: 3.500 MILLIÁRD Ft)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PROGRAMOK JÓRÉSZÉNEK A TELJESÍTÉSE MÁR FOLYAMATBAN VAN.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599" cy="56886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KORREKCIÓ: „A BIZOTTSÁG IDŐKÖZI KIFIZETÉSE” / „MAGYARORSZÁG” ADAT 		       2017. ÉV  VÉGÉRE 10-12 % LESZ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PORTFOLIO.HU, 2017. NOVEMBER 25.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39" y="620688"/>
            <a:ext cx="7821720" cy="486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alra nyíl 3"/>
          <p:cNvSpPr/>
          <p:nvPr/>
        </p:nvSpPr>
        <p:spPr>
          <a:xfrm>
            <a:off x="7959527" y="31762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14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150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VISSZA AZ ALAPTÉMÁNKHOZ, AZ ÉPÍTÉSI PIAC HELYZETÉHEZ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VIZSGÁLT IDŐSZAKBAN, AZ UTÓBBI ÉVEKBEN LÉNYEGÉBEN  CSAKIS EZEKBŐL AZ EURÓPAI UNIÓS FORRÁSOKBÓL LEHETETT KÖZCÉLBÓL FEJLESZTENI MAGYARORSZÁGON -  ÁM EZ NEM VOLT PROBLÉMAMENTES , MERT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RENDRE ELMARADTAK A TERVSZERŰ TELJESÍTÉSEK,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CSAK A „MAGYAR VÁGTA” RÉVÉN SIKERÜLT AZ EU FEJLESZTÉSI FORRÁSAINAK CSAKNEM TELJES EGÉSZÉT LEHÍVNI AZ ELŐZŐ CIKLUS (2014-2015. ÉV) VÉGÉN.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488882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 JELENTÉS AZ ÉPÍTŐIPAR 2016. ÉVI  TELJESÍTMÉNYÉRŐL, KSH, 2017.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611560" y="1268760"/>
            <a:ext cx="7697391" cy="423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2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150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MIÉRT MARADTAK EL A BERUHÁZÁSI TELJESÍTÉSEK?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PROJEKTEK MŰSZAKI ELŐKÉSZÍTETLENSÉGE,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PROJEKTEK PÉNZÜGYI „ALULTERVEZETTSÉGE”,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HAZAI (ÁLLAMI VAGY ÖNKORMÁNYZATI) ÖNRÉSZ HIÁNYA,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BÜROKRÁCIA TÚLSÚLYA, KÖZBESZERZÉSI ANOMÁLIÁK,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POLITIKA „TÚLDIMENZIONÁLTSÁGA” 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TEHÁT: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HAZAI ÉPÍTŐIPAR SZÁMÁRA KERESLETET AZ ELMÚLT ÉVEKBEN SZINTE CSAKIS A KÖZSZFÉRA JELENTETTE,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NAGY PROBLÉMA VOLT, HOGY MAGÁNFEJLESZTÉS („VALÓS PIAC”) ALIG VOLT,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MŰKÖDÉSI HITELEZÉS VÁLTOZATLANUL SZŰK. 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KÖVETKEZMÉNY: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954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AZ ÉPÍTŐIPAR  2008 – 2012. KÖZÖTTI  ÉVEKBEN ÁTÉLT MÉLY VÁLSÁGA CSAK IGEN LASSAN MÚLT EL;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ENNEK MA IS VANNAK TÜNETEI: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LIKVIDITÁSI PROBLÉMÁK, LÁNCTARTOZÁS (200 - 250 MILLIÁRD Ft);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SÚLYOSAN NÖVEKVŐ SZAKEMBERHIÁNY;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VÁLLALATI CSŐDÖK, FELSZÁMOLÁSOK (DOMINÓ-HATÁS);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KORRUPCIÓ ÉS ANNAK KÖVETKEZMÉNYEI;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ÁLLAMI (KORMÁNYZATI) REAKCIÓ: PERMANENS JOGI TÚLSZABÁLYOZÁS.</a:t>
            </a:r>
          </a:p>
          <a:p>
            <a:pPr eaLnBrk="1" fontAlgn="auto" hangingPunct="1">
              <a:lnSpc>
                <a:spcPct val="80000"/>
              </a:lnSpc>
              <a:spcBef>
                <a:spcPts val="48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48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1990. ÓTA NINCS „KORMÁNYZATI  GAZDÁJA” AZ ÉPÍTŐIPARNAK 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VÁLSÁG HATÁSA JAVARÉSZT ELMÚLT, ÁM EZZEL ÖSSZEFÜGGÉSBEN MÁS, ÚJABB PROBLÉMÁK IS JELENTKEZTEK, JELENTKEZNEK.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500"/>
            <a:ext cx="8229600" cy="59531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TÉNYEK :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MAGYARORSZÁGI ADATOK, 2016.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2016. ÉVI BRUTTÓ HAZAI TERMÉK (GDP) ÖSSZEGE: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35.420 MILLIÁRD FORINT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ÉPĺTÉSI TERMELÉS:  1.813 MILLIÁRD FORINT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GDP- ARÁNYOSAN  5,12 %;   AZ EU – ÁTLAG: 8,60 %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			2016. ÉVBEN AZ EU TERMELÉSÉNEK 0,47 %-A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PRODUKCIÓ ÖSSZEGE: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2006-BAN   2.205  MD Ft FOLYÓ ÁRON,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         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2010- BEN   1.785 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2012- BEN   1.604,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2013-BAN    1.775,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2014-BEN    2.056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2015-BEN    2.172,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2016-BAN   1.813 MD Ft FOLYÓ ÁRON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(2017-RE VÁRHATÓ 2.300 MD Ft ; ÉVOSz-BECSLÉS)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FORRÁS: MAGYAR STAT. ZSEBKÖNYV 2016; KSH, 2017.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488882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 JELENTÉS AZ ÉPÍTŐIPAR 2016. ÉVI  TELJESÍTMÉNYÉRŐL, KSH, 2017.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947" t="1672" r="910"/>
          <a:stretch/>
        </p:blipFill>
        <p:spPr>
          <a:xfrm>
            <a:off x="611560" y="1268760"/>
            <a:ext cx="7697391" cy="423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ÉPÍTŐIPARI TERMELÉS FONTOSABB SAJÁTOSSÁGAI: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MINDIG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MEGRENDELÉSRE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TERMEL,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TERMÉKEI: AZ ÉPÜLETEK ÉS AZ ÉPÍTMÉNYEK  MINDIG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EGYEDIEK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KÜLÖNÖSEN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NAGY ÉRTÉKŰEK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HOSSZÚ ÉLETTARTAMÚAK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MUNKA IGEN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BONYOLULT MŰSZAKI FELADAT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JELENTŐS TECHNOLÓGIAI BERENDEZKEDÉST IGÉNYEL,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MEGVALÓSÍTÁS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HOSSZÚ IDŐTARTAMOT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VESZ IGÉNYBE,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„VÉGSŐ FOGYASZTÁS”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HELYSZÍNÉN  ÉS AZ IDŐJÁRÁSNAK , EGYÉB KÜLSŐ FELTÉTELEKNEK KITETT KÖRÜLMÉNYEK KÖZÖTT  TÖRTÉNIK (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/>
              </a:rPr>
              <a:t> KOCKÁZATOK)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EHHEZ SZÁMOS SZERVEZET ÉS EZEK ESZKÖZEINEK SZÁMOTTEVŐ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HELYSZÍNI KOOPERÁCIÓJA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SZÜKSÉGES,</a:t>
            </a: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971550" y="5157788"/>
            <a:ext cx="7632898" cy="122354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hu-HU" altLang="hu-HU" sz="1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EMLÉKEZTETŐÜL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alt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10 ÉV – AZ ÉPÍTŐIPARI TERMELÉS HULLÁMZÁSA AZ EU-BAN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2938"/>
            <a:ext cx="7620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488882" cy="554471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KSH, 2017. NOVEMBER 13.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49504"/>
            <a:ext cx="7332936" cy="4855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ÚGY FOGALMAZTUNK: A HAZAI ÉPÍTŐIPAR 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MÉLY  VÁLSÁGOT ÉLT ÁT A 2008. – 2012. KÖZÖTTI ÉVEKBEN;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UTÁNA 2013. – 2015. KÖZÖTT NÖVEKEDÉS,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MAJD 2015. - 2016. FORDULÓJÁN ZUHANÁS,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2017-BEN GYORS NÖVEKEDÉS.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TARTÓS LEHET-E EZ A NÖVEKEDÉS?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GKI-PROGNÓZIS: AZ ÉPÍTŐIPAR 2017-BEN 25 %-KAL NÖVEKSZIK,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				2018-BAN 10 %-OS NÖVEKEDÉST VÁR</a:t>
            </a: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ENNEK A „HULLÁMZÁSNAK” A HATÁSA?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7928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MÁR LÁTOTT GRAFIKON: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KERESLET VÁLTOZÁSA NEM  ELSŐSORBAN A GAZDASÁG VALÓS IGÉNYIBŐL FAKAD, HANEM MESTERSÉGES FELFUTTATÁSOK ÉS VISSZAFOGÁSOK KÖVETIK EGYMÁST; EZ A „HULLÁMZÁS” SZINTE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KÖVETHETETLEN AZ ÉPÍTÉSI - TERMELÉSI  KAPACITÁSOKKAL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 TORZULNAK A CÉGEK, ROMLIK A TELJESÍTŐKÉPESSÉGÜK, HATÉKONYSÁGUK, SZAKEMBERHIÁNY, KIHASZNÁLATLANSÁG … 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5616624" cy="28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artalom helye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1996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FONTOS SZEGMENS: LAKÁSÉPÍTÉS</a:t>
            </a: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/>
          </a:p>
          <a:p>
            <a:pPr marL="0" indent="0" algn="ctr">
              <a:buFont typeface="Arial" charset="0"/>
              <a:buNone/>
              <a:defRPr/>
            </a:pPr>
            <a:endParaRPr lang="hu-HU" altLang="hu-HU" sz="2000" dirty="0"/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2016-TÓL: KORMÁNYZATI PROGRAMOK A LAKÁSÉPÍTÉSRE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CSALÁDI OTTHONTEREMTÉSI KEDVEZMÉNY („CSOK”),	 	LAKÁS(ÉRTÉKESÍTÉSI) ÁFA-CSÖKKENTÉS 27 % - RÓL 5 % - RA,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KAMATTÁMOGATÁS, STB.</a:t>
            </a:r>
          </a:p>
          <a:p>
            <a:pPr marL="0" indent="0"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EGYÉRTELMŰEN JÓ HATÁSSAL VANNAK A LAKÁSÉPÍTÉSI PIACRA, SŐT… </a:t>
            </a: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alt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196975"/>
            <a:ext cx="8181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61662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2016. ÉVBEN ÖSSZESEN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ÉPÍTETT LAKÁSOK SZÁMA:		                 9.994 DARAB (+ 31 %)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KIADOTT LAKÁSÉPÍTÉSI ENGEDÉLYEK, </a:t>
            </a:r>
          </a:p>
          <a:p>
            <a:pPr marL="0" indent="0">
              <a:buFont typeface="Arial" charset="0"/>
              <a:buNone/>
              <a:defRPr/>
            </a:pPr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ILLETVE BEJELENTÉSEK SZÁMA: 	31.159 DARAB (+250 %)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KSH, 2017.FEBRUÁR 24.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10158"/>
            <a:ext cx="6624736" cy="414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9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4461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	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NAPI.HU, 2017. NOVEMBER 29.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3101"/>
          <a:stretch/>
        </p:blipFill>
        <p:spPr>
          <a:xfrm>
            <a:off x="457200" y="1266609"/>
            <a:ext cx="8088966" cy="396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br>
              <a:rPr lang="hu-HU" altLang="hu-HU" dirty="0"/>
            </a:br>
            <a:endParaRPr lang="hu-HU" alt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61662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HOLD  ALAPKEZELŐ, 2017.NOVEMBER 29.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836712"/>
            <a:ext cx="8058150" cy="4800600"/>
          </a:xfrm>
          <a:prstGeom prst="rect">
            <a:avLst/>
          </a:prstGeom>
        </p:spPr>
      </p:pic>
      <p:sp>
        <p:nvSpPr>
          <p:cNvPr id="2" name="Felfelé nyíl 1"/>
          <p:cNvSpPr/>
          <p:nvPr/>
        </p:nvSpPr>
        <p:spPr>
          <a:xfrm>
            <a:off x="2339752" y="499490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0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391525" cy="5667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ÉPÍTŐIPARBAN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FOGLALKOZTATOTTAK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SZÁMA ÖSSZESEN: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277.800 FŐ = 6,4 % 	AZ EU – ÁTLAG: 6,5 %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(TERMELÉKENYSÉGI DIFFERENCIA ?)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ALKALMAZÁSBAN ÁLLÓK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(MUNKAVÁLLALÓK) SZÁMA 2016-BAN:		99.000 FŐ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2016-BAN AZ ÉPÍTŐIPARI ÁTLAGOS BRUTTÓ KERESETEK 2,1 %-KAL NŐTTEK (A NEMZETGAZDASÁG ÁTLAGÁBAN  A KERESETNÖVEKEDÉS 6,1 %-OS  VOLT);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ÍGY A HAVI BRUTTÓ ÁTLAGKERESET ÖSSZEGE:  201.095 Ft/FŐ	             (A NEMZETGAZDASÁG ÁTLAGA  263.171  Ft/FŐ VOLT).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SZAKKÉPZÉS? ELVÁNDORLÁS? MUNKAERŐ-UTÁNPÓTLÁS?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FEKETE (SZÜRKE) FOGLALKOZTATÁS 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2017. ÉVI KERESETNÖVEKEDÉS NAGYMÉRTÉKŰ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            (FORRÁS: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KSH, ÉVOSz, 2017.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 algn="ctr">
              <a:buNone/>
            </a:pPr>
            <a:r>
              <a:rPr lang="hu-HU" sz="1800" b="1" dirty="0">
                <a:solidFill>
                  <a:schemeClr val="bg1"/>
                </a:solidFill>
              </a:rPr>
              <a:t>FORRÁS: NGM, 2017. NOVEMBER 28.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54416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ÉPÍTŐIPARI TERMELÉS FONTOSABB SAJÁTOSSÁGAI: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MEGHATÁROZÓ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BIZALOM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MEGRENDELŐ ÉS A MEGVALÓSÍTÓ KÖZÖTT,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ELLENÉRTÉKET ÁLTALÁBAN UTÓLAG FIZETIK MEG, ÍGY VÁLLALKOZÓI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ELŐFINANSZÍROZÁS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SZÜKSÉGES,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VÁSÁRLÓNAK ÉS AZ ELADÓNAK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ELŐRE KELL MEGÁLLAPODNI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MENNYISÉGBEN, A MINŐSÉGBEN ÉS AZ ÁRBAN (SZERZŐDÉS),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EZEKHEZ A FELTÉTELEKHEZ KÉSŐBB , A KIVITELEZÉSI MUNKA VÉGZÉSE KÖZBEN A VÁLLALKOZÓNAK CSELEKVŐEN KELL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ALKALMAZKODNIA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A SAJÁTOSSÁGOKBÓL (IS) FAKADÓ KOCKÁZATOKAT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KÉZBEN TARTANIA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HOGY AZ ELVÁLLALT ÁRBA (VÁLLALÁSI DÍJBA) ÉS HATÁRIDŐBE „BELEFÉRJEN” A MŰ LÉTREHOZÁSI (KIVITELEZÉSI) FOLYAMATA.			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6250"/>
            <a:ext cx="8229600" cy="61214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REGISZTRÁLT ÉPĺTŐIPARI VÁLLALKOZÁSOK SZÁMA 				2016. ÉV VÉGÉN:  	 	88.514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 (KÖZEL AZONOS, MINT 2014-BEN VOLT)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EBBŐL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MŰKÖDŐ VÁLLALKOZÁS:	            </a:t>
            </a: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~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82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.000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AZ MKIK ÁLTAL NYILVÁNTARTOTT:        </a:t>
            </a: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~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65.800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REGISZTRÁLT VÁLLALKOZÁSOK MEGOSZLÁSA A  FOGLALKOZTATOTTAK SZÁMA SZERINT: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LÉTSZÁM-KATEGÓRIA  	 	 CÉG      	             MEGOSZLÁS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ÖNÁLLÓ VÁLLALKOZÓ		39.681		44,83 %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9 FŐ ALATTI	 TÁRSAS 		44.896	 	50,72 %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10 – 49 FŐ KÖZÖTTI  TÁRSAS		  3.634		  4,11 %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50 – 249 FŐ KÖZÖTTI	TÁRSAS	      287		  0,32 %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250 FŐ FELETTI TÁRSAS		         16		   0,02 % 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	       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(FORRÁS: KSH, MKIK, ÉVOSz, 2017.)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6880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LÉNYEGÉBEN A TELJES MAGYAR ÉPĺTŐIPAR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MAGÁNTULAJDONBAN  VAN.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TULAJDONOSOK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INFRASTRUKTURÁLIS ÉPĺTÉS, MÉLYÉPÍTÉS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FELE RÉSZBEN KÜLFÖLDI, FELE RÉSZBEN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MAGASÉPĺTÉS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TÖBBSÉGÉBEN HAZAI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SZERELŐIPAR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JELLEMZŐEN VEGYES TULAJDON	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SZAKIPAR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ELAPRÓZOTT, GYÁRTÓKHOZ ÉS TECHNOLÓGIÁKHOZ 		KÖTÖTT, VEGYES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AZ ELMÚLT NÉHÁNY ÉVBEN</a:t>
            </a:r>
            <a:r>
              <a:rPr lang="hu-HU" sz="2000" b="1" dirty="0">
                <a:latin typeface="Corbel" panose="020B050302020402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JELENTŐS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TULAJDONOSI ÁTRENDEZŐDÉS ÉS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TULAJDONOSI GENERÁCIÓVÁLTÁS  ZAJLIK.</a:t>
            </a:r>
            <a:endParaRPr lang="hu-HU" sz="2000" b="1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20713"/>
            <a:ext cx="7777163" cy="5472112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LÁTTUK, HOGY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2016. ÉVBEN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MAGYARORSZÁGI ÉPĺTÉSI TERMELÉS 1.813 MILLIÁRD FORINT VOLT 	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EBBŐL A PRODUKCIÓBÓL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MINTEGY 768 MILLIÁRD FORINTOT TETT KI AZ 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INFRASTRUKTURÁLIS ÉPÍTÉS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;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MINTEGY 1.045 MILLIÁRD FORINTOT TETT KI A 	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MAGASÉPÍTÉS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MILYEN CÉGEK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ÁLLTAK 2016-BAN A HAZAI  TOPLISTÁK ÉLÉN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857250"/>
            <a:ext cx="7572375" cy="564356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INFRASTRUKTURÁLIS ÉPÍTÉS  / 2016. ÉVBEN				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ÚT-, HÍD - ÉS VASÚTÉPÍTÉS, KÖZMŰÉPÍTÉS, ÁLTALÁNOS ÉS SPECIÁLIS MÉLYÉPÍTÉS – ÖSSZESEN  768 MD Ft VOLT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ELSŐ TÍZ CÉG EGYÜTT:  191 MD Ft (25 %)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COLAS HUNGÁRIA ÉPÍTŐIPARI ZRT.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COLAS ÚT ZRT.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DUNA ASZFALT ÚT- ÉS MÉLYÉPÍTŐ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EUROASZFALT ÉPÍTŐ ÉS SZOLGÁLTATÓ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KÖZGÉP ÉPÍTŐ ÉS FÉMSZERKEZETGYÁRTÓ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MÉSZÁROS ÉS MÉSZÁROS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PENTA ÁLTALÁNOS ÉPÍTŐ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STRABAG ÁLTALÁNOS ÉPÍTŐ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SWITELESKY MAGYARORSZÁG KFT.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SWIETELSKY VASÚTTECHNIKA KFT.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FIGYELŐ TOP 200; HVG TOP 500, ILLETVE MÉRLEG-ADATOK)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908050"/>
            <a:ext cx="7686675" cy="55213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MAGASÉPĺTÉS  / 2016. ÉVBEN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ÖSSZESEN 1.045 MD Ft VOLT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ELSŐ TÍZ CÉG EGYÜTT: 297 MD Ft  (28 %)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AKTUÁLBAU ÉPÍTŐIPARI ÉS KERESKEDELMI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GRABARICS ÉPÍTŐIPARI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KÉSZ ÉPÍTŐ ÉS SZERELŐ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MARKET ÉPÍTŐ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MERKBAU ÉPÍTŐIPARI ÉS KERESKEDELMI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STRABAG MML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SWIETELSKY MAGYARORSZÁG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WEINBERG  ’93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WEST HUNGÁRIA BAU KFT.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ZÁÉV ÉPÍTŐIPARI ZRT.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   	  		  </a:t>
            </a: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FIGYELŐ TOP 200; HVG TOP 500, ILLETVE MÉRLEG-ADATOK)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5189" y="908720"/>
            <a:ext cx="8229600" cy="5268913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A LEGNAGYOBB TERVEZŐ CÉGEK / 2016. ÉVBEN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FŐMTERV ZRT.                                                  	6,809 MD Ft       282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UVATERV ZRT.                                                    	2,020  MD Ft       235 FŐ</a:t>
            </a:r>
          </a:p>
          <a:p>
            <a:pPr eaLnBrk="1" hangingPunct="1">
              <a:defRPr/>
            </a:pPr>
            <a:r>
              <a:rPr lang="hu-HU" sz="2000" b="1" dirty="0" err="1">
                <a:solidFill>
                  <a:schemeClr val="bg1"/>
                </a:solidFill>
                <a:latin typeface="Corbel" pitchFamily="34" charset="0"/>
              </a:rPr>
              <a:t>UNITEF</a:t>
            </a: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 MÉRNÖK ZRT.                                 	1,804 MD Ft          94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CÉH ZRT.  - TERVEZÉS                                     	1,708 MD Ft          87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KÖZTI ZRT.                                                        		1,618 MD Ft          82 FŐ</a:t>
            </a:r>
          </a:p>
          <a:p>
            <a:pPr eaLnBrk="1" hangingPunct="1">
              <a:defRPr/>
            </a:pPr>
            <a:r>
              <a:rPr lang="hu-HU" sz="2000" b="1" dirty="0" err="1">
                <a:solidFill>
                  <a:schemeClr val="bg1"/>
                </a:solidFill>
                <a:latin typeface="Corbel" pitchFamily="34" charset="0"/>
              </a:rPr>
              <a:t>RODEN</a:t>
            </a: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 MÉRNÖKI IRODA KFT.                 	1,591 MD Ft          60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MÉRTÉK ÉPÍTÉSZETI STÚDIÓ KFT.		1,252 MD Ft	 35FŐ</a:t>
            </a:r>
          </a:p>
          <a:p>
            <a:pPr eaLnBrk="1" hangingPunct="1">
              <a:defRPr/>
            </a:pPr>
            <a:r>
              <a:rPr lang="hu-HU" sz="2000" b="1" dirty="0" err="1">
                <a:solidFill>
                  <a:schemeClr val="bg1"/>
                </a:solidFill>
                <a:latin typeface="Corbel" pitchFamily="34" charset="0"/>
              </a:rPr>
              <a:t>INFRAPLAN</a:t>
            </a: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 VASÚT- ÉS ÚTTERVEZŐ KFT.	1.104 MD Ft	 28 FŐ</a:t>
            </a:r>
          </a:p>
          <a:p>
            <a:pPr eaLnBrk="1" hangingPunct="1">
              <a:defRPr/>
            </a:pPr>
            <a:r>
              <a:rPr lang="hu-HU" sz="2000" b="1" dirty="0" err="1">
                <a:solidFill>
                  <a:schemeClr val="bg1"/>
                </a:solidFill>
                <a:latin typeface="Corbel" pitchFamily="34" charset="0"/>
              </a:rPr>
              <a:t>SPECIÁLTERV</a:t>
            </a: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 KFT.				0,931 MD Ft	 43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FINTA ÉS TÁRSAI ÉPÍTÉSZ STÚDIÓ KFT.   	0,782 MD Ft           25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ÓBUDA-ÚJLAK ZRT.  - TERVEZÉS             	0,769 MD Ft          64 FŐ </a:t>
            </a:r>
          </a:p>
          <a:p>
            <a:pPr marL="0" indent="0" algn="r" eaLnBrk="1" hangingPunct="1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MÉRLEG-ADATOK)</a:t>
            </a: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5189" y="500064"/>
            <a:ext cx="8229600" cy="567757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A LEGNAGYOBB MÉRNÖK-LEBONYOLÍTÓ, 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			MŰSZAKI ELLENŐRI CÉGEK / 2016. ÉVBEN</a:t>
            </a:r>
          </a:p>
          <a:p>
            <a:pPr eaLnBrk="1" hangingPunct="1"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UTIBER KÖZÚTI BERUHÁZÓ KFT. 		3,593 MD Ft        136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ÓBUDA-ÚJLAK ZRT. - MÉRNÖKI TEV.   	1,485 MD Ft          42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CÉH ZRT.  - MÉRNÖKI TEVÉKENYSÉG		1,429 MD Ft          40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VESZPRÉMBER BERUHÁZÁSI ZRT.		1,153 MD Ft	 36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FŐBER NEMZETKÖZI MÉRNÖKI ZRT. 		1,054 MD Ft	92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ECO-TEC MŰSZAKI TANÁCSADÓ KFT.		0,971 MD Ft	 61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DVM DESIGN KFT.				0,577 MD Ft	41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TSPC HUNGARY KFT.				0,512 MD Ft	 22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SPÁNYI PARTNERS ZRT.			0,389 MD Ft	 25 FŐ</a:t>
            </a:r>
          </a:p>
          <a:p>
            <a:pPr marL="0" indent="0" eaLnBrk="1" hangingPunct="1"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100 %-BAN ÁLLAMI TULAJDONÚ CÉGEK, AZ NFM „ALATT”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NEMZETI INFRASTRUKTÚRA FEJLESZTŐ ZRT.  	              460 FŐ</a:t>
            </a:r>
          </a:p>
          <a:p>
            <a:pPr eaLnBrk="1" hangingPunct="1"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</a:rPr>
              <a:t>NEMZETI FEJLESZTÉSI PROGRAMIRODA NONPROFIT KFT.	85 FŐ</a:t>
            </a:r>
          </a:p>
          <a:p>
            <a:pPr marL="0" lvl="0" indent="0" algn="r" eaLnBrk="1" hangingPunct="1">
              <a:buNone/>
              <a:defRPr/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(FORRÁS: MÉRLEG-ADATOK)</a:t>
            </a:r>
            <a:endParaRPr lang="hu-HU" sz="2000" b="1" dirty="0">
              <a:solidFill>
                <a:prstClr val="white"/>
              </a:solidFill>
              <a:latin typeface="Corbel" pitchFamily="34" charset="0"/>
            </a:endParaRPr>
          </a:p>
          <a:p>
            <a:pPr marL="0" indent="0" eaLnBrk="1" hangingPunct="1"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MIVEL FOGLALKOZUNK ?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  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FOGALMA,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KITEKINTÉS A NEMZETKÖZI ÉPÍTÉSI PIACRA,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/>
              </a:rPr>
              <a:t> 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MAGYARORSZÁGI ÉPÍTÉSI PIAC JELLEMZŐI,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NÉMI ÉPÍTÉSI PIACI PROGNÓZIS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hu-HU" sz="2000" dirty="0">
                <a:latin typeface="Corbel" pitchFamily="34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36098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ÁLTALÁNOS GAZDASÁGI KLÍMA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A GKI ZRT. PROGNÓZISA SZERINT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MAGYAR GAZDASÁGBAN AZ ELMÚLT HÓNAPOKBAN FOLYTATÓDTAK AZ ELSŐ FÉLÉVRE JELLEMZŐ TENDENCIÁK ÉS 2018. KÖZEPÉIG EBBEN NEM VÁRHATÓ ÉRDEMI VÁLTOZÁS.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GAZDASÁGI NÖVEKEDÉS - AZ EURÓPAI UNIÓS TÁMOGATÁSOK FELFUTÁSÁNAK, ILLETVE AZOK KÖLTSÉGVETÉSI MEGELŐLEGE-ZÉSÉNEK, A VÁLASZTÁSOK ELŐTTI ÉLÉNKÍTŐ POLITIKÁNAK KÖSZÖNHETŐEN – 3,8%-OS ÜTEME ÉRDEMBEN MEGHALADJA AZ EU ÁTLAGÁT.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NÖVEKEDÉS BERUHÁZÁS-VEZÉRELT, DE GYORS A FOGYASZTÁS EMELKEDÉSE IS. A KÜLSŐ ÉS BELSŐ EGYENSÚLY KISSÉ ROMLIK, AZ INFLÁCIÓ GYORSUL, DE EZ EGYELŐRE NEM JELENT PROBLÉMÁT. 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FOLYAMATOK RÖVIDTÁVON KEDVEZŐEK, MIKÖZBEN TOVÁBBRA IS HIÁNYOZNAK A TÁVLATOS MEGOLDÁSOK.  </a:t>
            </a:r>
          </a:p>
        </p:txBody>
      </p:sp>
    </p:spTree>
    <p:extLst>
      <p:ext uri="{BB962C8B-B14F-4D97-AF65-F5344CB8AC3E}">
        <p14:creationId xmlns:p14="http://schemas.microsoft.com/office/powerpoint/2010/main" val="13454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7931224" cy="5360987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r"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PORTFOLIO.HU, 2017. NOVEMBER 28.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21" y="1268760"/>
            <a:ext cx="7887303" cy="411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6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7610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EZEKBŐL A FŐBB SAJÁTOSSÁGOKBÓL FAKADÓAN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PIAC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SZEREPLŐI: 	A VÁSÁRLÓ =  A MEGRENDELŐ  (ÉPÍTTETŐ), ILLETVE 			AZ ELADÓ    =  AZ ÉPÍTŐIPARI VÁLLALKOZÓ (KIVITELEZŐ, 			              VAGY TERVEZŐ + KIVITELEZŐ EGYÜTT);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IGEN NAGYMÉRETŰ ÉS KITERJEDT;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ÓRIÁSI KOOPERÁCIÓS HÁTTERE VAN: TERVEZŐK, SZAKÉRTŐK, GYÁRTÓK, KERESKEDŐK, SZÁLLÍTÓK, ALVÁLLALKOZÓK, SZOLGÁLTATÓK, VALAMINT PÉNZINTÉZETEK, BANKOK, BIZTOSÍTÓK;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„HÁTTÉR” KOOPERÁCIÓS SZERVEZETEI IGEN DIFFERENCIÁLTAK (MÉRET, SZAKMA, KÉPESSÉGEK, STB.); </a:t>
            </a: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MAGAS (ÉS KÖLTSÉGES) TECHNOLÓGIAI KÖVETELMÉNYEKBŐL ÉS AZ ELŐFINANSZÍROZÁSI  IGÉNYBŐL FAKADÓAN: TŐKEERŐS VÁLLALKOZÁSOK (IS) SZÜKSÉGESEK ;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NAGY ÉRTÉKEKBŐL ÉS AZ EGYEDI KÖRÜLMÉNYEKBŐL FAKADÓAN: KOMOLY KOCKÁZATOK VANNAK, EZEK KEZELÉSE FONTOS (SZERZŐDÉSEK, BIZTOSÍTÉKOK, BIZTOSÍTÁSOK, STB.).</a:t>
            </a: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599" cy="568863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KORREKCIÓ: „A BIZOTTSÁG IDŐKÖZI KIFIZETÉSE” / „MAGYARORSZÁG” ADAT 		       2017. ÉV  VÉGÉRE 10-12 % LESZ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PORTFOLIO.HU, 2017. NOVEMBER 25.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39" y="620688"/>
            <a:ext cx="7821720" cy="486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6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85750"/>
            <a:ext cx="8678862" cy="62865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KÖZSZFÉRA 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ÚJ ÉPÍTÉSI IGÉNYEI ALAPVETŐEN A SZÉCHENYI 2020 PROGRAMBÓL KÖVETKEZNEK;</a:t>
            </a:r>
          </a:p>
          <a:p>
            <a:pPr lvl="0"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2017-BEN EZEK KONKRETIZÁLÁSA, TERVEZÉSE, HÁROMNEGYED (!) RÉSZÜKRE A TÁMOGATÁSI SZERZŐDÉS MEGKÖTÉSE TÖRTÉNT, </a:t>
            </a:r>
          </a:p>
          <a:p>
            <a:pPr lvl="0"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ENNEK ALAPJÁN AZ ÉPÍTÉSI FELADATOK (KÖZBESZERZÉSI ELJÁRÁSOK) JÓ RÉSZE ELINDULT, </a:t>
            </a:r>
          </a:p>
          <a:p>
            <a:pPr lvl="0">
              <a:buFont typeface="Arial" charset="0"/>
              <a:buChar char="•"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JELENTŐSEBB ÉPÍTÉSI FELADATOK  TÉNYLEGES  MUNKÁI 2017-18. ÉVEKRE TEHETŐK.</a:t>
            </a:r>
          </a:p>
          <a:p>
            <a:pPr marL="0" lvl="0" indent="0">
              <a:buNone/>
              <a:defRPr/>
            </a:pP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+ MEGKEZDŐDIK A PAKS II. BERUHÁZÁS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</a:t>
            </a:r>
            <a:r>
              <a:rPr lang="hu-H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ROSZATOM-BERUHÁZÁS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; AZ 	ÉPÍTÉSI BERUHÁZÁSI FELADATOK NAGYSÁGA KB. 500 MD Ft)</a:t>
            </a:r>
          </a:p>
          <a:p>
            <a:pPr marL="0" lvl="0" indent="0">
              <a:buNone/>
              <a:defRPr/>
            </a:pP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+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HAZAI KÖLTSÉGVETÉSI FORRÁSBÓL (IS) </a:t>
            </a:r>
            <a:r>
              <a:rPr lang="hu-H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JELENTŐS ÉPÍTKEZÉSEK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: </a:t>
            </a:r>
          </a:p>
          <a:p>
            <a:pPr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„MODERN VÁROSOK” PROGRAM </a:t>
            </a:r>
          </a:p>
          <a:p>
            <a:pPr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VÁROSLIGET, BUDAI VÁR, PUSKÁS FERENC STADION, EGYÉB SPORTBERUHÁZÁSOK, MAGYAR ÁLLAMI OPERAHÁZ REKONSTRUKCIÓJA, BUDAPESTI M3 METRÓ FELÚJÍTÁSA, STB.</a:t>
            </a:r>
          </a:p>
          <a:p>
            <a:pPr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BUDAPEST – BELGRÁD VASÚTVONAL (KÍNAI RÉSZVÉTELLEL)</a:t>
            </a:r>
          </a:p>
          <a:p>
            <a:pPr marL="0" lvl="0" indent="0">
              <a:buNone/>
              <a:defRPr/>
            </a:pPr>
            <a:endParaRPr lang="hu-H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lvl="0" indent="0">
              <a:buNone/>
              <a:defRPr/>
            </a:pP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ÖSSZESSÉGÉBEN: A 2018-AS ÉVBEN A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KÖZSZFÉRA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MEGRENDELŐI</a:t>
            </a:r>
            <a:r>
              <a:rPr lang="hu-H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ÚJRA / TOVÁBBRA IS FELÍVELŐ PÁLYÁT JELENTENEK AZ ÉPÍTÉSI VÁLLALKOZÓKNAK.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MAGÁNSZFÉRA, MINT KÜLFÖLDI BEFEKTETŐ / ÉPÍTTETŐ ?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12776"/>
            <a:ext cx="6606621" cy="502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MAGÁNSZFÉRA, MINT KÜLFÖLDI BEFEKTETŐ / ÉPÍTTETŐ ?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1" y="1484785"/>
            <a:ext cx="6480720" cy="468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7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l"/>
            <a:r>
              <a:rPr lang="hu-HU" alt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MAGÁNSZFÉRA, MINT KÜLFÖLDI BEFEKTETŐ / ÉPÍTTETŐ 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062" y="1196752"/>
            <a:ext cx="6319875" cy="512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6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048375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MAGÁNSZFÉRA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BERUHÁZÁSI ELKÉPZELÉSEI / LEHETŐSÉGEI MINDENKÉPPEN JAVULNAK A PROGNÓZISOK SZERINT , MAGYARORSZÁG VISSZAKERÜLT KÖZÉP-KELET EURÓPA BEFEKTETÉSI TÉRKÉPÉRE AZ INGATLANFEJLESZTŐI KEREKASZTAL EGYESÜLET MEGÍTÉLÉSE SZERINT IS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VÉGET ÉRT A RECESSZIÓS IDŐSZAK, ÁM A GAZDASÁGI NÖVEKEDÉSI 	TREND NEM LÁTSZIK EGYÉRTELMŰEN ERŐSNEK ÉS HOSSZÚ 	TÁVÚNAK MAGYARORSZÁGON;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RELATÍVE ALACSONY A FIZETŐKÉPES KERESLET;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CSÖKKENT A BEFEKTETŐI BIZALMATLANSÁG  A PIACOT, ILLETVE  A GAZDASÁGPOLITIKA CÉLJAIT ÉS ESZKÖZEIT ILLETŐEN;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HITEL LENNE, DE KEVESEN VESZIK IGÉNYBE FEJLESZTÉSI CÉLLAL.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LAKÁSÉPÍTÉS 2010/2015:  80 %  PIACVESZTÉS  TÖRTÉNT! </a:t>
            </a:r>
          </a:p>
          <a:p>
            <a:pPr marL="0" indent="0" algn="just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HOGYAN KÖVETHETI-E EZT GYORS FELÉLEDÉS?</a:t>
            </a:r>
          </a:p>
          <a:p>
            <a:pPr marL="0" indent="0" algn="just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KORMÁNYZATI PROGRAMOK:  CSALÁDI OTTHONTEREMTÉSI 			KEDVEZMÉNY („CSOK”), KAMATTÁMOGATÁS, STB.</a:t>
            </a:r>
          </a:p>
          <a:p>
            <a:pPr marL="0" indent="0" algn="just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ÉPÍTÉSÜGYI SZABÁLYOZÁSI EGYSZERŰSÍTÉSEK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PROGNÓZIS 2017-RE: 10.000 –NÉL TÖBB LAKÁS FOG ÉPÜLNI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(2017. I-III. NEGYEDÉVI ADAT: 7.981 MÁR MEGÉPÜLT) 	</a:t>
            </a:r>
          </a:p>
          <a:p>
            <a:pPr marL="0" indent="0" algn="just"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CSALÁDI OTTHONTEREMTÉSI KEDVEZMÉNYRE JELENTKEZŐK SZÁMA 	ELÉRTE AZ 50 EZRET, AZ IGÉNYELT TÁMOGATÁSI ÖSSZEG PEDIG 	MEGHALADTA A 126 MILLIÁRD FORINTOT, AMI SZINTÉN 	KOMOLY HATÁSSAL VAN A TELJES SZEKTORRA 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 algn="just"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				              FOLYTATÓDÓ LAKÁSPIACI BOOM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891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MAGÁNSZFÉRA TERMELŐ (IPARI) ÉS A LOGISZTIKAI BERUHÁZÁSOKRA VONATKOZÓ ÉPÍTÉSI IGÉNYEI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VAN-E AZ ELŐÁLLÍTOTT TERMÉKRE VÁSÁRLÓERŐ ? 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EU-PIAC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 ?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MILYEN A BERUHÁZÁSI KLÍMA? JAVULÁS ÉRZÉKELHETŐ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KECSKEMÉT, MERCEDES-BENZ BŐVÍTÉS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NYÍREGYHÁZA, LEGO-BŐVÍTÉS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GYÖNGYÖSHALÁSZI, APOLLO-TYRES GUMIGYÁR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	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IRODÁK, KERESKEDELEM, IDEGENFORGALOM: 	AZ ÉPÍTÉSI IGÉNYEK NÖVEKSZENEK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AZ IRODAÉPÜLETEK KIHASZNÁLATLANSÁGI RÁTÁJA JAVULT,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„PLÁZASTOP” – NÖVEKVŐ ÚJ IGÉNY? VÁSÁRLÓERŐ, STB.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SZÁLLODÁK EXPONÁLT TERÜLETEKEN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WING - MAGYAR TELEKOM ÚJ IRODAÉPÜLET, ERICSSON IRODAHÁZ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FUTUREAL – BUDAPEST ONE, CORVIN NEGYED, LAKÓPARKOK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PROPERTY MARKET – BUDAPART, KOPASZI GÁT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INGATLANFEJLESZTŐI KEREKASZTAL EGYESÜLET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(ALAPÍTVA: 2009.)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„HIVATÁSOS” MAGÁN-INGATLANFEJLESZTŐK SZERVEZETE 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 TAGVÁLLALATA VAN: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ATENOR, 		              BIF, 			</a:t>
            </a:r>
            <a:r>
              <a:rPr lang="hu-H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BIGGEORGE’S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CPI (KORÁBBAN</a:t>
            </a:r>
            <a:r>
              <a:rPr lang="hu-H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ABLON),           ECE, 			FUTUREAL, GRÁNIT PÓLUS,	              GRAPHISOFT PARK, 	HB REAVIS, HORIZON, 		              INFOGROUP, 		OTP INGATLAN, PROLOGIS, 		              PROPERTY MARKET, 	SKANSKA, TALENTIS, 		              TRIGRÁNIT, 		WHITE STAR, 	              WING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200900" cy="5360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IFK TAGJAI ÁLTAL MEGVALÓSÍTOTT ÉS TERVEZETT MAGÁNFEJLESZTÉSEK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(FORRÁS: INGATLANFEJLESZTŐI KEREKASZTAL EGYESÜLET, 2016.)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-2" b="4622"/>
          <a:stretch/>
        </p:blipFill>
        <p:spPr>
          <a:xfrm>
            <a:off x="1403648" y="1018351"/>
            <a:ext cx="6336704" cy="392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ÖSSZEFOGLALVA: </a:t>
            </a:r>
          </a:p>
          <a:p>
            <a:pPr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PIAC IGEN ÖSSZETETT, </a:t>
            </a:r>
          </a:p>
          <a:p>
            <a:pPr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ÉPÍTŐIPAR A NEMZETGAZDASÁGOK MEGHATÁROZÓ ÁGAZATA.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TÉMÁNK LESZ TEHÁT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KERESLET ÉS A KÍNÁLAT JELLEMZŐI,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ÉPÍTÉSI KÍNÁLAT : AZ ELADÓK, AZAZ A VÁLLALKOZÁSOK, CÉGEK HELYZETE,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EZEKNEK A CÉGEKNEK A PRODUKCIÓJA, AZAZ AZ ÉPÍTŐIPARI TERMELÉS (PÉNZBEN KIFEJEZVE).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AZ EGYES ORSZÁGOK, TÉRSÉGEK ÉPÍTÉSI PRODUKCIÓJÁT, AZ AZOKAT LÉTREHOZÓ LEGJELENTŐSEBB CÉGEK MŰKÖDÉSÉT  ÉS ADATAIT RENDSZERESEN ELEMZIK; FONTOS MUTATÓSZÁM, HISZEN AZ ADOTT TÉRSÉG, ORSZÁG BERUHÁZÁSI (FELHALMOZÁSI) KÉPESSÉGÉT, VÉGSŐ SORON A FEJLŐDÉSÉT (IS) MUTATJA.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ETELE PLÁZA – FUTUREAL, 2020.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0" y="836712"/>
            <a:ext cx="6368256" cy="477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5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BUDAPEST, SZERVITA TÉR</a:t>
            </a:r>
          </a:p>
          <a:p>
            <a:pPr algn="ctr"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HORIZON – SZERVITA SQUARE</a:t>
            </a:r>
          </a:p>
          <a:p>
            <a:pPr algn="ctr"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BIGGEORGE’S – EMERALD RESIDENCE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28792" cy="400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PROPERTY MARKET – BUDAPART, 2019-2021.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728296" cy="436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MOL ÚJ SZÉKHÁZA (SIR NORMAN FOSTER + FINTA JÓZSEF), 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90" y="908720"/>
            <a:ext cx="6368256" cy="445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2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AGORA – HB REAVIS, 2017 – 2021.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32952" cy="443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5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364" y="476250"/>
            <a:ext cx="8430108" cy="60490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SKYLIGHT CITY (VOLT MATERIAL CENTER) – WING, 2018.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647513" cy="426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4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ÖSSZEFOGLALVA: A FIZETŐKÉPES KERESLET  JELENTŐSEN NÖVEKSZIK, 2017-2018-BAN NAGYOBB NÖVEKEDÉS VÁRHATÓ A HAZAI ÉPÍTÉSI PIACON.  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 KSH FRISS (2017. NOVEMBER 13.) ADATAI SZERINT AZ ÉPÍTŐIPARI VÁLLALKOZÁSOK 2017. AUGUSZTUS VÉGI </a:t>
            </a:r>
            <a:r>
              <a:rPr lang="hu-HU" sz="2000" b="1" dirty="0">
                <a:solidFill>
                  <a:srgbClr val="FFC000"/>
                </a:solidFill>
                <a:latin typeface="Corbel" pitchFamily="34" charset="0"/>
                <a:sym typeface="Wingdings" pitchFamily="2" charset="2"/>
              </a:rPr>
              <a:t>SZERZŐDÉSÁLLOMÁNYA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latin typeface="Corbel" pitchFamily="34" charset="0"/>
                <a:sym typeface="Wingdings" pitchFamily="2" charset="2"/>
              </a:rPr>
              <a:t>	</a:t>
            </a: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AZ EGY ÉVVEL KORÁBBI SZINTHEZ KÉPEST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ÖSSZESSÉGÉBEN </a:t>
            </a:r>
            <a:r>
              <a:rPr lang="hu-HU" sz="2000" b="1" dirty="0">
                <a:solidFill>
                  <a:srgbClr val="FFC000"/>
                </a:solidFill>
                <a:latin typeface="Corbel" pitchFamily="34" charset="0"/>
                <a:sym typeface="Wingdings" pitchFamily="2" charset="2"/>
              </a:rPr>
              <a:t>119,5 %-KAL NÖVEKEDETT</a:t>
            </a: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, EZEN BELÜL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 MAGASÉPÍTÉSRE VONATKOZÓ SZERZŐDÉSEK ÁLLOMÁNYA  33,6 %-KAL 	NŐTT,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latin typeface="Corbel" pitchFamily="34" charset="0"/>
                <a:sym typeface="Wingdings" pitchFamily="2" charset="2"/>
              </a:rPr>
              <a:t>AZ INFRASTRUKTURÁLIS ÉPÍTÉSEK SZERZŐDÉSÁLLOMÁNYA  177,7 %-KAL LETT MAGASABB (NAGYVOLUMENŰ KERETSZERZŐDÉSEKKEL).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hu-HU" sz="2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764704"/>
            <a:ext cx="7416874" cy="575992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Á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FORRÁS: GKI GAZDASÁGKUTATÓ ZRT., 2017. OKTÓBER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29577"/>
            <a:ext cx="7604089" cy="471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ÁGAZAT BIZALMI INDEXE, 2017. NOVEMBER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hu-H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FORRÁS: GKI, NAPI.HU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dirty="0"/>
          </a:p>
        </p:txBody>
      </p:sp>
      <p:pic>
        <p:nvPicPr>
          <p:cNvPr id="1026" name="Picture 2" descr="http://www.napi.hu/showpic.php?w=900&amp;p=/fototar/201710/orig/image15086528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9" y="908720"/>
            <a:ext cx="7466289" cy="446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613"/>
            <a:ext cx="8147248" cy="561672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ALAPVETŐEN FONTOS KÉRDÉS: KÉPES-E A MAI HAZAI ÉPÍTŐIPAR TELJESÍTENI EZEKET A MEGNÖVEKEDETT IGÉNYEKET?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 KERESLET FELFUTÁSÁBÓL, ILLETVE HULLÁMZÁSÁBÓL  FAKADÓ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NAGYON KOMOLY ÉPÍTŐIPARI GONDOK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SZAKEMBERHIÁNY: TERVEZŐ ÉS KIVITELEZŐ MÉRNÖK, 	KVALIFIKÁLT SZAKMUNKÁS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OKAI: KÜLFÖLDI MUNKAVÁLLALÁS, KIÖREGEDÉS, AZ 	OKTATÁS, KÉPZÉS PROBLÉMÁI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ÉPÍTŐANYAG-HIÁNY, ÉPÍTŐGÉP-HIÁNY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MEREDEKEN EMELKEDŐ HÁTTÉRIPARI ANYAGKÖLTSÉGEK, 	SZOLGÁLTATÓI DÍJAK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ELAVULT AZ ÉPÍTŐIPARI GÉPPARK, A TECHNIKAI HÁTTÉR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 HATÉKONYSÁGI PROBLÉMÁK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76250"/>
            <a:ext cx="8229600" cy="5689600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(MÓDSZERTANI) NEHÉZSÉGEK AZ ADATOKKAL KAPCSOLATBAN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EGYÁLTALÁN VANNAK-E? KONZEKVENSEK-E?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SZÁMVITELI, JOGI KÜLÖNBÖZŐSÉGEK 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ÜZLETI (PÉNZÜGYI) ÉV ? NAPTÁRI ÉV ?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NEMZETKÖZI (SOKSZOR GLOBÁLIS) MŰKÖDÉS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itchFamily="2" charset="2"/>
              </a:rPr>
              <a:t>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DEVIZAÁRFOLYAMOK ELTÉRÉSEI, A SZÁMBAVÉTEL IDŐPONTJA, HALMOZÓDÁSOK KISZŰRÉSE, STB.  (MI A KSH  ÉVES KÖZÉPÁRFOLYAMAIVAL SZÁMOLUNK);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AGGREGÁLÁSI KÜLÖNBÖZŐSÉGEK (IDŐIGÉNY);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ÁRSZÍNVONALAK DIFFERENCIÁI;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2017. ÉVI ADATOK MÉG CSAK IGEN KIS RÉSZBEN  ÁLLNAK RENDELKEZÉSRE.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SZÁMUNKRA MOST ELSŐSORBAN  A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TENDENCIÁK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ÉS A 					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NAGYSÁGRENDEK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FONTOSAK.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260350"/>
            <a:ext cx="8715375" cy="6383338"/>
          </a:xfr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b="1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latin typeface="Corbe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000" dirty="0">
              <a:latin typeface="Corbe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7544" y="1340768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ÖSSZESSÉGÉBEN, A PROBLÉMÁK EZEK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EREDŐJEKÉNT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HOSSZABB ÁTFUTÁSI IDŐK,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GYORSAN NÖVEKVŐ ÉPÍTŐIPARI INFLÁCIÓ,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GYAKORIBB MINŐSÉGI PROBLÉMÁK.	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MINDEZEK MELLETT A PIAC SZERKEZETE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OLIGOPOLISZTIKUSSÁ ALAKUL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 5-10 NAGYVÁLLALATTAL, AKIK JELLEMZŐEN RÉSZT TUDNAK VENNI A JELENTŐS KÖZBESZERZÉSEKEN,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KISEBB PIACI SZEREPLŐK PEDIG JELLEMZŐEN ALVÁLLALKOZÓK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 NEM A VERSENYKÉPESSÉGET JAVÍTJA, NEM A HATÉKONYSÁGOT NÖVELI 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u-H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380" y="548680"/>
            <a:ext cx="8075240" cy="590465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RÖVIDEBB TÁVÚ MEGOLDÁSOK: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„HAZACSÁBÍTANI” A KÜLFÖLDÖN DOLGOZÓ MUNKAERŐT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VALÓSZÍNŰLEG A BÉREMELÉS NEM ELEGENDŐ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 A 	MUNKAKÖRÜLMÉNYEKET, MUNKAFELTÉTELEKET, 	MUNKAKULTÚRÁT IS LÉNYEGESEN JAVÍTANI KELL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KÜLFÖLDI (KELET-EURÓPAI, STB.) ÉPÍTŐIPARI SZAKEMBEREK FOGLALKOZTATÁSA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	HOGYAN VISZONYUL HOZZÁ A POLITIKA?			NEM OLCSÓ, BONYOLULTABB SZERVEZNI, KOMOLY 	IRÁNYÍTÁST KÍVÁN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IMPORT ÉPÍTŐANYAGOK, ÉPÍTÉSGÉPESÍTÉSI MEGOLDÁSOK – 	NEM OLCSÓ! </a:t>
            </a:r>
          </a:p>
        </p:txBody>
      </p:sp>
    </p:spTree>
    <p:extLst>
      <p:ext uri="{BB962C8B-B14F-4D97-AF65-F5344CB8AC3E}">
        <p14:creationId xmlns:p14="http://schemas.microsoft.com/office/powerpoint/2010/main" val="8345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904655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HOSSZABB TÁVÚ MEGOLDÁSOK: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OKTATÁS, SZAKKÉPZÉS – DUÁLIS SZAKKÉPZÉS (DE A SZAKMA PRESZTÍZSE IGEN ALACSONY)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AZ ÉLŐMUNKA-SZÜKSÉGLET CSÖKKENTÉSE A KIVITELEZÉSBEN,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HATÉKONYSÁGNÖVELŐ BERUHÁZÁSOK (DE VAN-E RÁ ELEGENDŐ TŐKE?)</a:t>
            </a:r>
          </a:p>
          <a:p>
            <a:pPr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KORSZERŰ MUNKA- ÉS ÜZEMSZERVEZÉSI MÓDSZEREK.</a:t>
            </a:r>
          </a:p>
          <a:p>
            <a:pPr marL="0" indent="0"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ALAPVETŐ KÉRDÉS: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MILYEN ÉPÍTŐIPARI KERESLET LESZ HOSSZABB TÁVON? 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ÉRDEMES-E MAGYARORSZÁGON EBBEN AZ IPARÁGBAN 	HOSSZABB TÁVÚ FEJLESZTÉSEKBE BELEKEZDENI?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KORMÁNYZATI TÁMOGATÁSOK: </a:t>
            </a: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Wingdings" panose="05000000000000000000" pitchFamily="2" charset="2"/>
              </a:rPr>
              <a:t>	NGM – ÉVOSz EGYÜTTMŰKÖDÉSI MEGÁLLAPODÁS 						2017. NOVEMBER 24-ÉN</a:t>
            </a:r>
          </a:p>
        </p:txBody>
      </p:sp>
    </p:spTree>
    <p:extLst>
      <p:ext uri="{BB962C8B-B14F-4D97-AF65-F5344CB8AC3E}">
        <p14:creationId xmlns:p14="http://schemas.microsoft.com/office/powerpoint/2010/main" val="34961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0712"/>
            <a:ext cx="8496944" cy="5832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KÖZÉPTÁVON (2019-2020-BAN)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 KÖZSZFÉRA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ÉPÍTÉSI PIACÁN  VALÓSZÍNŰLEG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VISSZAFOGOTTABB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IDŐSZAK JÖN, HISZEN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 2014-2020. KÖZÖTTI  FEJLESZTÉSI EU-TÁMOGATÁS TELJES ÖSSZEGE 7.600 MD Ft LESZ (A „VOLT” ÚSzT –NÉL 8,5%-KAL KISEBB), EMELLETT,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 FELHASZNÁLÁSI PRIORITÁSOK MÁSOK LETTEK,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ENNEK KÖVETKEZTÉBEN (IS)  ÖSSZESSÉGÉBEN CSÖKKEN AZ ÉPÜLETEK, ÉPÍTMÉNYEK ÉPÍTÉSRE FORDÍTHATÓ FORRÁSOK MÉRTÉKE,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AZ „ELŐREFUTTATOTT” TELJESÍTÉSEK HATÁSA;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AZ ÁLLAMI KÖLTSÉGVETÉS HELYZETE ILYEN TÁVON NEM LÁTHATÓ.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A 2000-ES ÉVEK MAGÁN-INGATLANPIACI „ARANYKORA”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 VÁRHATÓAN NEM FOG VISSZATÉRNI KÖZÉP-EURÓPÁBAN, DE LESZ FEJLŐDÉS;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HA EURÓPÁBAN VALÓDI LENDÜLET LESZ  EZEN A TÉREN, AZ VALÓSZÍNŰLEG MINKET IS ÉRINT, HISZEN A NEMZETKÖZI INGATLANFEJLESZTÉSI, BEFEKTETÉSI PIAC RÉSZE VAGYUNK 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DE KÉRDÉS: A HAZAI LAKÁS-ÁFA %-OS MÉRTÉKE MEDDIG MARAD?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				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ÖSSZESSÉGÉBEN: VANNAK A BIZONYTALANSÁGI FAKTOROK  				      KÖZÉPTÁVON</a:t>
            </a:r>
            <a:endParaRPr lang="hu-HU" sz="2000" b="1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04813"/>
            <a:ext cx="7990656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HOSSZABB TÁVON (2020. UTÁN) ?  </a:t>
            </a: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			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TÖBB A BIZONYTALANSÁG …</a:t>
            </a: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NAGY VALÓSZÍNŰSÉGGEL	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2020. UTÁN AZ EU-TÁMOGATÁSOK (JELENTŐSEN) CSÖKKENNI FOGNAK 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 panose="05000000000000000000" pitchFamily="2" charset="2"/>
              </a:rPr>
              <a:t> A KÖZSZFÉRA PIACA ZSUGORODIK AZ ÉRINTETT ORSZÁGOKBAN, ÍGY MAGYARORSZÁGON IS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UGYANAKKOR A MAGÁNFEJLESZTÉSEK TERÉN AZ „INGA VISSZALENDÜLŐBEN” VAN –  NŐNI FOG A KERESLET EBBEN AZ ÉPÍTÉSI PIACI SZEGMENSBEN,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ÁLTALÁBAN VÁLTOZIK AZ (INGATLAN)FEJLESZTÉSI „FILOZÓFIA” , AZAZ AZ (ÉRTÉKNÖVELŐ) FELÚJÍTÁS FOG DOMINÁLNI EURÓPÁBAN,  EHHEZ  A BANKI, HITELEZÉSI AKTIVITÁS IS NŐ,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ÁM A FEJLŐDÉS FÖLDRAJZI SÚLYPONTJAI MÓDOSULNAK </a:t>
            </a:r>
          </a:p>
          <a:p>
            <a:pPr algn="just"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(KÍNA, TÁVOL-KELET, INDIA, LATIN-AMERIKA, 			AFRIKA, ÉSZAK-AMERIKA)</a:t>
            </a:r>
            <a:r>
              <a:rPr lang="hu-HU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</a:t>
            </a: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ahoma" pitchFamily="34" charset="0"/>
              </a:rPr>
              <a:t>		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Arial" charset="0"/>
              <a:sym typeface="Wingdings" pitchFamily="2" charset="2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04813"/>
            <a:ext cx="7777163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PROGNOSZTIZÁLHATÓ FONTOSABB  ÉPÍTÉSI TRENDEK, ELVEK,</a:t>
            </a:r>
          </a:p>
          <a:p>
            <a:pPr algn="just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ALAPVETŐEN ÖSSZHANGBAN AZ </a:t>
            </a: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EURÓPA 2020 STRATÉGIÁVAL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ÁLTALÁNOS VÁROSIASODÁSI  FOLYAMATOK  + KÖRNYEZETTUDATOS TELEPÜLÉSFEJLESZTÉSEK,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ÉLETCIKLUS-ELEMZÉSEN (IS) ALAPULÓ PROJEKTFEJLESZTÉS, TERVEZÉS,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ALACSONY ENERGIAFELHASZNÁLÁSÚ ÉPÜLETEK (KÖTELEZŐEN) ÁLTALÁNOSSÁ VÁLÁSA,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MEGLÉVŐ ÉPÜLET- ÉS ÉPÍTMÉNYÁLLOMÁNY ENERGIAHATÉKONY, KOMPLEX, ÉRTÉKNÖVELŐ FELÚJÍTÁSA,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BONYOLULTABB, ÖSSZETETTEBB, MŰSZAKILAG IGÉNYESEBB, JOBB MINŐSÉGET, FENNTARTHATÓ ÜZEMELTETÉST, HOSSZABB ÉLETTARTAMOT GARANTÁLÓ ÉPÍTÉSZETI ÉS MÉRNÖKI MEGOLDÁSOK,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ctrTitle"/>
          </p:nvPr>
        </p:nvSpPr>
        <p:spPr>
          <a:xfrm flipV="1">
            <a:off x="685800" y="-46038"/>
            <a:ext cx="7772400" cy="46038"/>
          </a:xfrm>
        </p:spPr>
        <p:txBody>
          <a:bodyPr/>
          <a:lstStyle/>
          <a:p>
            <a:r>
              <a:rPr lang="hu-HU" altLang="hu-HU" dirty="0"/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04813"/>
            <a:ext cx="7777163" cy="590391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defRPr/>
            </a:pP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TOVÁBB SPECIALIZÁLÓDÓ ÉS FELÉRTÉKELŐDŐ (ÉPÍTÉSZI, MÉRNÖKI) SZAKTUDÁS AZ EGÉSZ FEJLESZTÉSI FOLYAMATBAN,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MEGVALÓSÍTÁSI (KIVITELEZÉSI) FOLYAMAT KÖRNYEZET-BARÁTABBÁ VÁLÁSA, 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ÚJFAJTA PARTNERSÉG A KÖZREMŰKÖDŐK (FEJLESZTŐ / ÉPÍTTETŐ, TERVEZŐ, KIVITELEZŐ, ÜZEMELETETŐ) KÖZÖTT,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TERVEZÉSI, PROJEKT- ÉS KIVITELEZÉS-SZERVEZÉSI MÓDSZEREK UGRÁSSZERŰ FEJLŐDÉSE (DIGITALIZÁCIÓ, BIM, STB.).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836613"/>
            <a:ext cx="7200900" cy="53609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EZEN ÁLTALÁNOS FEJLŐDÉSI TENDENCIÁK MENTÉN AZ ÉPÍTŐIPAR  (A TERVEZÉS ÉS A KIVITELEZÉS, A TELJES HÁTTÉRIPARÁVAL EGYÜTT)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 FENNTARTHATÓ FEJLŐDÉS</a:t>
            </a: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EGYIK MOZGATÓRUGÓJÁVÁ VÁLHAT.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 2" panose="05020102010507070707" pitchFamily="18" charset="2"/>
              </a:rPr>
              <a:t>      </a:t>
            </a:r>
            <a:endParaRPr lang="hu-H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280400" cy="5975350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AZ ÉPÍTÉSI PIAC LÉNYEGÉBEN MAGA MÖGÖTT  TUDJA A 2008-BAN KEZDŐDÖTT PÉNZÜGYI ÉS GAZDASÁGI VÁLSÁGOT, ANNAK MÁRA MÁR ALIG VAN HATÁSA  AZ INGATLANPIACRA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 ÍGY AZ </a:t>
            </a:r>
            <a:r>
              <a:rPr lang="hu-H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ÉPÍTŐIPARRA </a:t>
            </a:r>
          </a:p>
          <a:p>
            <a:pPr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MI TÖRTÉNT 2008 - 2012. KÖZÖTT, A VÁLSÁG INTENZÍV IDŐSZAKÁBAN? 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EGYRÉSZT AZ ÁLTALÁNOS ÜZLETI ÉS INGATLANPIACI PERSPEKTÍVA 	RENDKÍVÜL ERŐSEN BESZŰKÜLT ,</a:t>
            </a:r>
          </a:p>
          <a:p>
            <a:pPr algn="l">
              <a:buFont typeface="Arial" charset="0"/>
              <a:buNone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MÁSRÉSZT ÁLTALÁNOS PÉNZÜGYI FORRÁSCSÖKKENÉS TÖRTÉNT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MIND A MAGÁNFEJLESZTŐK ESETÉBEN (BANKI FORRÁSHIÁNY ÉS ÓVATOSSÁG, HITELSZŰKE),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sym typeface="Wingdings"/>
              </a:rPr>
              <a:t>MIND A KÖZMEGRENDELÉSEK ESETÉBEN (FORRÁSHIÁNY, MERT A VÁLSÁGKEZELÉSRE KELLETT A KÖLTSÉGVETÉS PÉNZE).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ahoma" pitchFamily="34" charset="0"/>
            </a:endParaRPr>
          </a:p>
          <a:p>
            <a:pPr marL="457200" indent="-457200" algn="l">
              <a:buFont typeface="Arial" charset="0"/>
              <a:buNone/>
              <a:defRPr/>
            </a:pPr>
            <a:endParaRPr lang="hu-H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8523</TotalTime>
  <Words>2627</Words>
  <Application>Microsoft Office PowerPoint</Application>
  <PresentationFormat>Diavetítés a képernyőre (4:3 oldalarány)</PresentationFormat>
  <Paragraphs>1102</Paragraphs>
  <Slides>88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88</vt:i4>
      </vt:variant>
    </vt:vector>
  </HeadingPairs>
  <TitlesOfParts>
    <vt:vector size="96" baseType="lpstr">
      <vt:lpstr>Arial</vt:lpstr>
      <vt:lpstr>Calibri</vt:lpstr>
      <vt:lpstr>Corbel</vt:lpstr>
      <vt:lpstr>Symbol</vt:lpstr>
      <vt:lpstr>Tahoma</vt:lpstr>
      <vt:lpstr>Wingdings</vt:lpstr>
      <vt:lpstr>Wingdings 2</vt:lpstr>
      <vt:lpstr>Office-téma</vt:lpstr>
      <vt:lpstr>AZ ÉPÍTÉSI PIAC JELLEMZŐIRŐL 2016 – 2017.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              </vt:lpstr>
      <vt:lpstr>                </vt:lpstr>
      <vt:lpstr>             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MAGÁNSZFÉRA, MINT KÜLFÖLDI BEFEKTETŐ / ÉPÍTTETŐ ?</vt:lpstr>
      <vt:lpstr>A MAGÁNSZFÉRA, MINT KÜLFÖLDI BEFEKTETŐ / ÉPÍTTETŐ ?</vt:lpstr>
      <vt:lpstr>A MAGÁNSZFÉRA, MINT KÜLFÖLDI BEFEKTETŐ / ÉPÍTTETŐ 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</vt:lpstr>
      <vt:lpstr> </vt:lpstr>
      <vt:lpstr>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ÉPÍTÉSI PIAC 2007. ÉVI JELLEMZŐIRŐL</dc:title>
  <dc:creator>w</dc:creator>
  <cp:lastModifiedBy>Zoltán András Vattai</cp:lastModifiedBy>
  <cp:revision>882</cp:revision>
  <cp:lastPrinted>2014-12-02T13:22:50Z</cp:lastPrinted>
  <dcterms:created xsi:type="dcterms:W3CDTF">2009-11-07T15:39:49Z</dcterms:created>
  <dcterms:modified xsi:type="dcterms:W3CDTF">2017-12-07T15:25:09Z</dcterms:modified>
</cp:coreProperties>
</file>