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87" r:id="rId3"/>
    <p:sldId id="369" r:id="rId4"/>
    <p:sldId id="371" r:id="rId5"/>
    <p:sldId id="372" r:id="rId6"/>
    <p:sldId id="370" r:id="rId7"/>
    <p:sldId id="258" r:id="rId8"/>
    <p:sldId id="292" r:id="rId9"/>
    <p:sldId id="411" r:id="rId10"/>
    <p:sldId id="259" r:id="rId11"/>
    <p:sldId id="260" r:id="rId12"/>
    <p:sldId id="261" r:id="rId13"/>
    <p:sldId id="363" r:id="rId14"/>
    <p:sldId id="262" r:id="rId15"/>
    <p:sldId id="265" r:id="rId16"/>
    <p:sldId id="266" r:id="rId17"/>
    <p:sldId id="267" r:id="rId18"/>
    <p:sldId id="291" r:id="rId19"/>
    <p:sldId id="290" r:id="rId20"/>
    <p:sldId id="373" r:id="rId21"/>
    <p:sldId id="358" r:id="rId22"/>
    <p:sldId id="381" r:id="rId23"/>
    <p:sldId id="295" r:id="rId24"/>
    <p:sldId id="374" r:id="rId25"/>
    <p:sldId id="393" r:id="rId26"/>
    <p:sldId id="394" r:id="rId27"/>
    <p:sldId id="395" r:id="rId28"/>
    <p:sldId id="396" r:id="rId29"/>
    <p:sldId id="296" r:id="rId30"/>
    <p:sldId id="383" r:id="rId31"/>
    <p:sldId id="303" r:id="rId32"/>
    <p:sldId id="268" r:id="rId33"/>
    <p:sldId id="397" r:id="rId34"/>
    <p:sldId id="375" r:id="rId35"/>
    <p:sldId id="402" r:id="rId36"/>
    <p:sldId id="406" r:id="rId37"/>
    <p:sldId id="378" r:id="rId38"/>
    <p:sldId id="409" r:id="rId39"/>
    <p:sldId id="412" r:id="rId40"/>
    <p:sldId id="270" r:id="rId41"/>
    <p:sldId id="401" r:id="rId42"/>
    <p:sldId id="310" r:id="rId43"/>
    <p:sldId id="271" r:id="rId44"/>
    <p:sldId id="272" r:id="rId45"/>
    <p:sldId id="273" r:id="rId46"/>
    <p:sldId id="274" r:id="rId47"/>
    <p:sldId id="297" r:id="rId48"/>
    <p:sldId id="276" r:id="rId49"/>
    <p:sldId id="280" r:id="rId50"/>
    <p:sldId id="368" r:id="rId51"/>
    <p:sldId id="400" r:id="rId52"/>
    <p:sldId id="278" r:id="rId53"/>
    <p:sldId id="403" r:id="rId54"/>
    <p:sldId id="407" r:id="rId55"/>
    <p:sldId id="413" r:id="rId56"/>
    <p:sldId id="414" r:id="rId57"/>
    <p:sldId id="350" r:id="rId58"/>
    <p:sldId id="311" r:id="rId59"/>
    <p:sldId id="410" r:id="rId60"/>
    <p:sldId id="289" r:id="rId61"/>
    <p:sldId id="404" r:id="rId62"/>
    <p:sldId id="405" r:id="rId63"/>
    <p:sldId id="346" r:id="rId64"/>
    <p:sldId id="351" r:id="rId65"/>
    <p:sldId id="377" r:id="rId66"/>
  </p:sldIdLst>
  <p:sldSz cx="9144000" cy="6858000" type="screen4x3"/>
  <p:notesSz cx="6669088" cy="97758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7DAA"/>
    <a:srgbClr val="33C396"/>
    <a:srgbClr val="37BF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 varScale="1">
        <p:scale>
          <a:sx n="91" d="100"/>
          <a:sy n="91" d="100"/>
        </p:scale>
        <p:origin x="11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58B6B6-B63A-4DE7-B306-EA3148D5003D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9758D2-1550-45A0-85C8-7C42859A2FD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124911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D2256-DD5C-425F-A5F3-536E9E0655BB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1838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6" tIns="45458" rIns="90916" bIns="45458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5025"/>
            <a:ext cx="5335588" cy="4398963"/>
          </a:xfrm>
          <a:prstGeom prst="rect">
            <a:avLst/>
          </a:prstGeom>
        </p:spPr>
        <p:txBody>
          <a:bodyPr vert="horz" lIns="90916" tIns="45458" rIns="90916" bIns="45458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CF2AA-AD05-426E-A512-4D070AD7623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99323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71CC-0444-4F49-B74E-1B082D20AAF9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09E4-669B-4588-8F5A-CC8005E2275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23541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CC12-F99F-44BA-AB0A-1EDA4C3EEC91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9BA-225C-43DF-BC0B-8CEAE389D8D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708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F1DC-85F8-40DF-95B0-1DF1DB1B9C86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753E-D459-4C9B-ADF1-7B29EEFD15D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8197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0333-A4ED-4E4C-A9CF-80E5BB620C1B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055A-D66A-4F19-A903-9953327BD82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678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BE08-00D6-45C1-969D-355433EEEE24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64A-8B8F-44DE-B5EC-CEC6BE45367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521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40F-6C6A-4082-8887-B5802AD18A1C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2A3A-A82D-4B70-A5AD-A686FC4375C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0678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717E-322E-424D-A933-3F4FF682D2F7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DAD3-5631-49D0-BED3-2836EB47646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6417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FF47-D921-460A-8ED5-9D8BCA74F667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10A-DD69-4B2B-AE1B-EA86D04B3B85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95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6559-C869-4D56-B9CE-A9A19349CB87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FA0C-8641-42C4-BFFF-1FFFAADE84F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2606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490B-4169-49B4-AAE5-F2CC6BF05C2E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79D4-68EB-4EDD-850E-825BCE00981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344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4401-99BA-4811-8B32-58F65C360770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DFD5-64F2-4A0C-9015-43DAEF4480B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94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1FA57-C902-4570-B873-803EEE08E7D1}" type="datetimeFigureOut">
              <a:rPr lang="hu-HU"/>
              <a:pPr>
                <a:defRPr/>
              </a:pPr>
              <a:t>2016.12.06.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9150FA-95D5-4D13-81EE-E35BE01F841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JELLEMZŐIRŐL</a:t>
            </a:r>
            <a:b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 – 2016.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886200"/>
            <a:ext cx="7500937" cy="1752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WÉBER LÁSZLÓ CÍMZETES EGYETEMI DOCENS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2016. december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PRODUKCIÓ KONKRÉT SZÁMADATOKBAN, 2015-BEN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EURÓPAI UNIÓ	              1.241  MILLIÁRD EURÓ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USA 			971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JAPÁN			385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(KÍNA			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8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00  MILLIÁRD EURÓ ?)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VILÁG EGÉSZÉNEK ÉPÍTŐIPARI TERMELÉSE: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MINTEGY 8.000  MILLIÁRD DOLLÁR  </a:t>
            </a: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Symbol" panose="05050102010706020507" pitchFamily="18" charset="2"/>
              </a:rPr>
              <a:t>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6.000  MILLIÁRD EURÓ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NEM ELHANYAGOLHATÓ TÉNYEZŐ A DEVIZAÁRFOLYAMOK (EURÓ, USD, YEN) VÁLTOZÁSÁNAK HATÁSA AZ ADATOK ÁTVÁLTÁSA SORÁN.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  <a:r>
              <a:rPr lang="hu-H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(FORRÁS: KEY FIGURES 2015., FIEC 2016.; GLOBAL INSIGHT, KHL)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1928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EURÓPAI UNIÓ TAGORSZÁGAINAK ÉPÍTŐIPARI TERMELÉSE, 2015.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NÉMETORSZÁG		297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EGYESÜLT KIRÁLYSÁG 	163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FRANCIAORSZÁG           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160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€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OLASZORSZÁG	         	129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SPANYOLORSZÁG                        101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SVÉDORSZÁG		  63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HOLLANDIA 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 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57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LENGYELORSZÁG		  51 MD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€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BELGIUM			  42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AUSZTRIA			 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33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FINNORSZÁG		  29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DÁNIA			  23 MD €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CSEHORSZÁG                                   17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ÍRORSZÁG       	  	  12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PORTUGÁLIA		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11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ROMÁNIA 			    9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GÖRÖGORSZÁG         		    8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</a:rPr>
              <a:t>BULGÁRIA			    7 MD €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	   </a:t>
            </a:r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	     (FORRÁS: KEY FIGURES 2015., FIEC 2016.)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8168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EURÓPAI UNIÓ TAGORSZÁGAINAK ÉPÍTŐIPARI TERMELÉSE, 2015.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 		   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SZLOVÁKIA     		    6 MD €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LUXEMBURG		    4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LITVÁNIA			    </a:t>
            </a: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 </a:t>
            </a: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</a:t>
            </a: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HORVÁTORSZÁG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LETTORSZÁG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ÉSZTORSZÁG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SZLOVÉNIA			    2 MD </a:t>
            </a:r>
            <a:r>
              <a:rPr lang="hu-HU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CIPRUS			0,5 MD €</a:t>
            </a:r>
            <a:endParaRPr lang="hu-HU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MÁLTA		                  0,5 MD €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600" dirty="0" smtClean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EU-N KÍVÜLI EURÓPAI ORSZÁGOK KÖZÜL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TÖRÖKORSZÁG	  	  58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SVÁJC			  58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NORVÉGIA			  57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	</a:t>
            </a: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(FORRÁS: KEY FIGURES 2015., FIEC 2016.)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NÉMETORSZÁG	  297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FRANCIAORSZÁG	  160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EGY. KIRÁLYSÁG	  163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OLASZORSZÁG	  129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SPANYOLORSZÁG	  101					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HOLLANDIA	    57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SVÉDORSZÁG	    63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LENGYELORSZÁG	    51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		    42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TÖBBI TAGÁLLAM	  178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ÖSSZESEN   MD €   1.241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KEY FIGURES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2015.,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FIEC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2016.)</a:t>
            </a: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400" dirty="0"/>
          </a:p>
        </p:txBody>
      </p:sp>
      <p:pic>
        <p:nvPicPr>
          <p:cNvPr id="16388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00213"/>
            <a:ext cx="53260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24862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EURÓPAI ÉPĺTŐIPARI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VINCI (francia)	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5.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38,5 MD €  =  11.935  MD Ft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(5,5 x Magyarország)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ACS (spanyol)			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7.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34,9 MD €   =  10.819 MD Ft 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(5 x Magyarország)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BOUYGUES (francia)		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9.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32,4 MD €   =  10.602 MD Ft 	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HOCHTIEF (német)	 			</a:t>
            </a:r>
            <a:r>
              <a:rPr lang="hu-HU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11.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21,1 MD €   =    6.541 MD Ft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 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SKANSKA (svéd)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16,4  MD €  =    5.084 MD Ft	</a:t>
            </a: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</a:t>
            </a:r>
            <a:r>
              <a:rPr lang="hu-HU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16.</a:t>
            </a:r>
            <a:endParaRPr lang="hu-H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6.   STRABAG (osztrák) 				</a:t>
            </a: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</a:t>
            </a:r>
            <a:r>
              <a:rPr lang="hu-HU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17.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13,2  MD €   =    4.092 MD Ft              </a:t>
            </a:r>
            <a:r>
              <a:rPr lang="hu-H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(1,9</a:t>
            </a:r>
            <a:r>
              <a:rPr lang="hu-HU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x Magyarország) </a:t>
            </a: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FORRÁS: ENR Engineering News-Record, 2016. 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november;  www.statista.com)     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08050"/>
            <a:ext cx="7272337" cy="51847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AMERIKAI EGYESÜLT ÁLLAMOKBELI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ÉPÍTŐIPARI CÉGEK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 BECHTEL		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12. helyezett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FLOUR CORP.	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18.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KIEWIT CORP.	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35.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AECOM		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villágranglista 49. helyezett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PLC CONSTRUCTION ENTERPRISES INC.							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51. helyezett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         (FORRÁS: ENR Engineering News-Record, 2016. november)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6985000" cy="5043487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JAPÁN ÉPÍTŐIPARI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OBAYASHI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CORP.		</a:t>
            </a:r>
            <a:r>
              <a:rPr lang="hu-H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15. 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  KAJIMA CORP.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19.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SHIMIZU CORP.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20.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TAISEI CORP. 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24.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TAKENAKA CORP.		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33.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            (FORRÁS: ENR Engineering News-Record, 2016. november)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362950" cy="5595937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KÍNAI ÉPÍTŐIPARI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 CHINA STATE CONSTRUCTION ENG’G CORP. LTD.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	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1.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  CHINA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RAILWAY GROUP LTD.								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CHINA RAILWAY  CONSTRUCTION CORP. LTD.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CHINA COMMUNICATIONS CONSTRUCTION GROUP LTD.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POWER CONSTRUCTION CORP. OF CHINA			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6.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ENR Engineering News-Record, 2016. november)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ÉPÍTÉSI PIAC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FOGALMA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 smtClean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6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GAZDASÁGI ÉS PÉNZÜGYI VÁLSÁG HATÁSAI A MAGYARORSZÁGI INGATLANFEJLESZTÉSRE ÉS AZ ÉPÍTÉSI PIACRA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 2008. ÉVI VÁLSÁG A MAGYAR GAZDASÁGOT EGYÉBKÉNT IS ROSSZ  ÁLLAPOTÁBAN ÉRTE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AZÓTA A HELYZET TÖBB TÉREN FOKOZATOSAN KEDVEZŐEN VÁLTOZOTT: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JAVULT AZ ÁLLAMI KÖLTSÉGVETÉS HELYZETE,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NINCSENEK LIKVIDITÁSI PROBLÉMÁK,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BŐVÜLTEK A HITELLEHETŐSÉGEK (MNB – NHP),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HOZZÁFÉRHETŐK AZ EURÓPAI UNIÓS FEJLESZTÉSI FORRÁSOK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 MA IS VELÜNK ÉLŐ ALAPVETŐ PROBLÉMÁK: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ÓVATOS BERUHÁZÁSI KEDV  (AZ OLCSÓ HITEL ELLENÉRE),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HAZAI TERMELŐ BERUHÁZÁSOK HIÁNYA,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LASSAN NŐ A BEFEKTETŐI BIZALOM,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TERMELÉSI PROGNÓZISOK? ÉRTÉKESÍTÉSI KILÁTÁSOK?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MAI NEMZETKÖZI ÉPÍTÉSI PIACRA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MAI MAGYARORSZÁGI ÉPÍTÉSI PIAC JELLEMZŐI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+ KITÉRŐ: A FEJLESZTÉSI CÉLÚ EU-TÁMOGATÁSOK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PROGNÓZIS.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ÖSSZEFOGLALVA: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PÉNZPIACI, BANKI HELYZET JAVULÁSA, A FEJLESZTÉSI FORRÁSOK RENDELKEZÉSRE ÁLLÁSA NEM INSPIRÁLJA A REÁLGAZDASÁGOT KELLŐEN, NEM LÁTSZIK KOMOLY ÜZLETI PERSPEKTÍVA.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 A KÖRÜLMÉNY DETERMINÁLJA A HAZAI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MAGÁNFEJLESZTÉSEKET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ÉS A KÖZCÉLÚ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FEJLESZTÉSEKET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INGATLANFEJLESZTÉSEKET IS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	ÍGY AZ ÉPÍTŐIPAR LEHETŐSÉGEIT IS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328592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ELMÚLT NÉHÁNY ÉVRE JELLEMZŐ VONÁSOK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MAGÁNCÉLÚ FEJLESZTÉSEK 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ESETÉBEN </a:t>
            </a:r>
            <a:endParaRPr lang="hu-HU" sz="2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IGEN 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SZŰKÖS </a:t>
            </a: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ÜZLETI, ÉRTÉKESÍTÉSI PERSPEKTÍVA: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FEJLESZTÉSEK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? TERMELÉSBŐVÜLÉS? MI CÉLBÓL? </a:t>
            </a:r>
            <a:endParaRPr lang="hu-HU" sz="2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ÁLTALÁBAN KICSI A HAZAI FIZETŐKÉPES KERESLET,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endParaRPr lang="hu-HU" sz="2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BIZONYTALAN A MEGTÉRÜLÉS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 AZ ÜZLETI BIZONYTALANSÁG ; MAGYARORSZÁG VONZEREJE?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KISZÁMÍTHATATLANSÁG  (KORMÁNYZATI 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HATÁSOK?);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KOCKÁZATKERÜLÉS</a:t>
            </a:r>
            <a:r>
              <a:rPr lang="hu-H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INKÁBB KIVÁRÁS, MÁS TERÜLETEK 	PREFERÁLÁSA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SZOLGÁLTATÁSBAN NÉMILEG JOBB A HELYZET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</a:t>
            </a:r>
            <a:r>
              <a:rPr lang="hu-H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		(PÉLDÁUL SZÁLLODÁK, VENDÉGLÁTÁS)</a:t>
            </a:r>
            <a:endParaRPr lang="hu-HU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KÖZCÉLÚ FEJLESZTÉSEK </a:t>
            </a:r>
            <a:r>
              <a:rPr lang="hu-H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HELYZETE</a:t>
            </a:r>
            <a:endParaRPr lang="hu-HU" sz="2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ELMÚLT </a:t>
            </a:r>
            <a:r>
              <a:rPr lang="hu-HU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6-7 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ÉVBEN SZINTE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ahoma"/>
                <a:cs typeface="Tahoma"/>
              </a:rPr>
              <a:t> </a:t>
            </a:r>
            <a:r>
              <a:rPr lang="hu-HU" sz="2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CSAKIS AZ EU-TÁMOGATÁSOK ÁLTAL LEHETŐVÉ TETT BERUHÁZÁSOK VOLTAK A KÖZSZFÉRÁBAN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KITÉRŐ ELVI KÉRDÉS: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FEJLESZTÉSI CÉLÚ EU-TÁMOGATÁSOK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EURÓPAI UN IÓ FONTOS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ALAP-CÉLKITŰZÉSE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SEGÍTENI AZ ELMARADOTT TAGÁLLAMOK ÉS TÉRSÉGEK TÁRSADALMI-GAZDASÁGI FELZÁRKÓZTATÁSÁT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; ENNEK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ÉRDEKÉBEN A KÖZÖS KÖLTSÉGVETÉSBŐL A TAGÁLLAMOK, ILLETVE AZOK RÉGIÓI - FEJLETTSÉGI SZINTJÜKTŐL FÜGGŐEN - JELENTŐS STRUKTURÁLIS ÉS KOHÉZIÓS TÁMOGATÁSOKAT KAPNAK; FORRÁSOK: 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NÉGY STRUKTURÁLIS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ALAP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EURÓPAI REGIONÁLIS FEJLESZTÉSI ALAP (ERFA),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EURÓPAI SZOCIÁLIS ALAP (ESZA),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EURÓPAI MEZŐGAZDASÁGI ORIENTÁCIÓS ÉS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GARANCIA		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ALAP,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HALÁSZATI ORIENTÁCIÓS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ALAP,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KOHÉZIÓS ALAP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(KÖRNYEZETVÉDELEM, KÖZLEKEDÉS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TÁMOGATÁSI RENDSZER FONTOSABB SZABÁLYAI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EU-SZINTEN MEGHATÁROZOTT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PRIORITÁSOK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HÉT ÉVRE SZÓLÓ TÁMOGATÁSI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PERIÓDUSOK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(2008-13, 2014-20),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EU-SZINTŰ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„FORRÁSELOSZTÁS”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A TAGÁLLAMOK KÖZÖTT,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MEGÁLLAPODÁSOK AZ EU ÉS A TAGÁLLAMOK KÖZÖTT A FELHASZNÁLÁS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KONKRÉT CÉLJAIRÓL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, AZ EGYES PROGRAMCSOMAGOK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KERETÖSSZEGEI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FELOSZTÁSÁRÓL, AZ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ÖNRÉSZESEDÉS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ARÁNYAIRÓL, A KAPCSOLÓDÓ TAGÁLLAMI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MŰKÖDTETÉSI RENDSZERRŐL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(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INTÉZMÉNYEK,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MŰKÖDÉS, ELJÁRÁSREND, OPERATÍV PROGRAMOK, TÁMOGATÁSI SZERZŐDÉSEK, STB.),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EGYES PROJEKTFEJLESZTÉSEK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TAGÁLLAMI HATÁSKÖRBEN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VANNAK (KIVÉVE: EGYEDI NAGYPROJEKTEK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&gt;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50 MILLIÓ EURO),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EU FOLYAMATOSAN, UTÓLAG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FINANSZÍROZZA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A FOLYAMATBAN LÉVŐ FEJLESZTÉSEKET,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LLENŐRZÉSI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RENDSZEREKET MŰKÖDTET.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435975" cy="60483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2008-13 KÖZÖTTI IDŐSZAK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EU-FEJLESZTÉSI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FORRÁSAI VOLTAK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ÁRFOLYAMTÓL FÜGGŐEN ÖSSZESEN MINTEGY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8.200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Ft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EHHEZ KIALAKÍTOTT HAZAI RENDSZER: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ÚJ MAGYARORSZÁG FEJLESZTÉSI TERV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(ÚMFT, 2008 - 2013),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MAJD 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ÚJ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SZÉCHENYI TERV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(ÚSzT) .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EREDETI TERVEK SZERINT A 8.200 MD Ft-NAK MINTEGY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60  %-ÁT AZ ÉPÍTŐIPAR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MUNKÁJA  RÉVÉN KÖLTÖTTÉK (VOLNA)  EL, AZAZ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KB.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4.800 – 5.000 MD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FORINT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MEGRENDELÉST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JELENTETT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(VOLNA) AZ ÉPÍTŐIPARNAK; KEVESEBB LETT VALÓJÁBAN.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VÉGSŐ ELSZÁMOLÁSNAK 2015. DECEMBER 31-IG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 KELLETT VOLNA ZÁRULNIA, DE  MA IS VANNAK MÉG ELSZÁMOLÁSI VITÁINK AZ EU-VAL.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2014 – 2020. KÖZÖTTI IDŐSZAK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FEJLESZTÉSI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CÉLÚ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EU-TÁMOGATÁSAI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 TÁMOGATÁSI POLITIKÁJÁNAK ELVEI ÉS MECHANIZMUSA NEM VÁLTOZTAK; AZ ÚJ TEMATIKUS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FEJLESZTÉSI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CÉLOK: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KUTATÁS-FEJLESZTÉS TEVÉKENYSÉG ERŐSÍTÉSE,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INFOKOMMUNIKÁCIÓS TECHNOLÓGIA TERJEDÉSE,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KISVÁLLALKOZÁSOK VERSENYKÉPESSÉGÉNEK FOKOZÁSA,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ALACSONY CO2 KIBOCSÁTÁSÚ GAZDASÁG TÁMOGATÁSA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ALKALMAZKODÁS AZ ÉGHAJLATVÁLTOZÁSHOZ,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KÖRNYEZETVÉDELEM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FENNTARTHATÓ KÖZLEKEDÉS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FOGLALKOZTATÁS ÉS A MUNKAERŐ-MOBILITÁS ÖSZTÖNZÉSE,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SZEGÉNYSÉG ELLENI KÜZDELEM,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BERUHÁZÁS AZ OKTATÁSBA, KÉSZSÉGEKBE, AZ EGÉSZ ÉLETEN ÁT TARTÓ TANULÁSBA,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KÖZIGAZGATÁS HATÉKONYSÁGÁNAK FOKOZÁSA.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EZEKHEZ A TEMATIKUS CÉLOKHOZ ALKALMAZKODVA, AZ EURÓPAI UNIÓVAL TÖRTÉNT PARTNERSÉGI MEGÁLLAPODÁS  ALAPJÁN MAGYARORSZÁG 2014 – 2020. ÉVEKBEN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EURÓPAI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REGIONÁLIS FEJLESZTÉSI ALAP (ERFA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EURÓPAI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SZOCIÁLIS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ALAP (ESZA) ÉS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KOHÉZIÓS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ALAP	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FORRÁSAIBÓL (Á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RFOLYAMTÓL FÜGGŐEN)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ÖSSZESEN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	   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7.600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MD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Ft FEJLESZTÉSI TÁMOGATÁSHOZ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JUT, AMIT TERMÉSZETESEN KIEGÉSZÍTENEK A HAZAI ÖNRÉSZ-ÖSSZEGEK;        ÍGY 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TELJES FEJLESZTÉSI FORRÁS MINTEGY 9.000 MD Ft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LESZ.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ÚJ KORMÁNYZATI FILOZÓFIA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FORRÁSOK FELHASZNÁLÁSÁT ILLETŐEN: AZOK ELSŐSORBAN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HAZAI GAZDASÁG VERSENYKÉPESSÉGÉT JAVÍTSÁK,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ORSZÁG TELJESÍTŐKÉPESSÉGÉT FEJLESSZÉK.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2014-2020-AS EU-TÁMOGATÁSI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RENDSZER HAZAI FELHASZNÁLÁSA: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SZÉCHENYI 2020 PROGRAM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KORÁBBI HIBÁKBÓL TANULVA + ÚJ PRIORITÁSOK MENTÉN: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ÖSSZESSÉGÉBEN KEVESEBB (TÍZ) OPERATÍV PROGRAM,</a:t>
            </a:r>
          </a:p>
          <a:p>
            <a:pPr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TÖBB TRANSZEURÓPAI ÖSSZEFÜGGŐ PROJEKT,</a:t>
            </a:r>
          </a:p>
          <a:p>
            <a:pPr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ELSŐSORBAN AZ ÁLLAM JELÖLI KI A KÖZCÉLÚ 				FEJLESZTÉSEKET, </a:t>
            </a:r>
          </a:p>
          <a:p>
            <a:pPr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ERŐSEN KÖZPONTOSÍTOTT DÖNTÉSEK,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A KÖZPONT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MINISZTERELNÖKSÉG LETT,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ELLENŐRZÉS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KOORDINÁCIÓ: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SZINTÉN A MINISZTERELNÖKSÉG.</a:t>
            </a:r>
          </a:p>
          <a:p>
            <a:pPr marL="0" indent="0">
              <a:buFont typeface="Arial" charset="0"/>
              <a:buNone/>
              <a:defRPr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ERRE VONATKOZÓ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KORMÁNYZATI TERVEK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SZERINT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EZEN EURÓPAI UNIÓS FEJLESZTÉSI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FORRÁSOKNAK (MINTEGY 7.600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MD Ft)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60 %-ÁT KELL KÖZVETLENÜL GAZDASÁGFEJLESZTÉSRE FORDÍTANI,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ÁM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MÁS SZEMLÉLETTEL: (RÉSZBEN) VISSZATÉRÍTENDŐ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FORRÁSOK FORMÁJÁBAN,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40 %-ÁT A HUMÁN ERŐFORRÁS-FEJLESZTÉS,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INFRASTRUKTÚRA-FEJLESZTÉS,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KÖRNYEZETVÉDELEM ÉS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ENERGIAHATÉKONYSÁG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CÉLTERÜLETEK KÖZÖTT KELL ALLOKÁLNI.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	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    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BÁR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SOK PROGRAMHOZ SZÜKSÉGES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ÉPÍTÉSI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TEVÉKENYSÉG, LÉNYEGESEN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KISEBB ARÁNY JUT AZ ÉPÍTÉSSEL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ÖSSZEFÜGGŐ FEJLESZTÉSEKRE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, MINT A KORÁBBI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CIKLUSBAN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(AZ NGM BECSLÉSE: 3.500 MILLIÁRD Ft)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NÉHÁNY VÁLLALKOZÁSFEJLESZTÉSI PROGRAM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TELJESÍTÉSE MÁR MEGKEZDŐDÖTT.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VISSZA AZ ALAPTÉMÁNKHOZ: AZ ÉPÍTÉSI PIAC AZ ELMÚLT ÉVEKBEN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VIZSGÁLT IDŐSZAKBAN (MÉG TAVALY IS) LÉNYEGÉBEN  CSAKIS EZEKBŐL AZ EURÓPAI UNIÓS FORRÁSOKBÓL LEHETETT KÖZCÉLBÓL FEJLESZTENI MAGYARORSZÁGON - ÁM EZ NEM VOLT PROBLÉMAMENTES , MERT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RENDRE ELMARADTAK A TERVSZERŰ TELJESÍTÉSEK,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CSAK A „MAGYAR VÁGTA” RÉVÉN SIKERÜLT AZ EU FEJLESZTÉSI FORRÁSAINAK CSAKNEM TELJES EGÉSZÉT LEHÍVNI.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 FOGALMA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ÁLTALÁNOS KÖZGAZDASÁGI ÉRTELEMBEN (PAUL SAMUELSON, 1998.)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PIAC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 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MECHANIZMUS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AMELY RÉVÉN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KERESLET, AZAZ A VÁSÁRLÓK ÉS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KÍNÁLAT, AZAZ AZ ELADÓK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KÖLCSÖNHATÁSRA LÉPNEK EGYMÁSSAL , MELYNEK SORÁN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TERMÉKEK ÉS A SZOLGÁLTATÁSOK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ADOTT MENNYISÉGHEZ ÉS MINŐSÉGHEZ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RENDELT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ÁRÁT MEGHATÁROZZÁK,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MAJD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AZOK GAZDÁT CSERÉLNEK.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PIACNAK AZ ÉPÍTŐIPARI TERMELÉS SAJÁTOSSÁGAIBÓL FAKADÓAN SPECIÁLIS VONÁSAI IS VANNAK.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MIÉRT MARADTAK EL A BERUHÁZÁSI TELJESÍTÉSEK?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PROJEKTEK MŰSZAKI ELŐKÉSZÍTETLENSÉGE,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PROJEKTEK PÉNZÜGYI „ALULTERVEZETTSÉGE”,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HAZAI (ÁLLAMI VAGY ÖNKORMÁNYZATI) ÖNRÉSZ HIÁNYA,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BÜROKRÁCIA TÚLSÚLYA, KÖZBESZERZÉSI ANOMÁLIÁK,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POLITIKA „TÚLDIMENZIONÁLTSÁGA” 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TEHÁT: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HAZAI ÉPÍTŐIPAR SZÁMÁRA KERESLETET SZINTE CSAKIS A KÖZSZFÉRA JELENTETTE,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 PROBLÉMA VOLT,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HOGY MAGÁNFEJLESZTÉS („VALÓS PIAC”) ALIG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VOLT,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MŰKÖDÉSI HITELEZÉS VÁLTOZATLANUL SZŰK. 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KÖVETKEZMÉNY: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54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ÉPÍTŐIPAR  2008 – 2012. KÖZÖTTI  ÉVEKBEN ÁTÉLT MÉLY VÁLSÁGA CSAK IGEN LASSAN MÚLIK EL;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ENNEK MA IS VANNAK TÜNETEI: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LIKVIDITÁSI PROBLÉMÁK, LÁNCTARTOZÁS (250 - 300 MILLIÁRD Ft);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SÚLYOSAN NÖVEKVŐ SZAKEMBERHIÁNY;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VÁLLALATI CSŐDÖK, FELSZÁMOLÁSOK (DOMINÓ-HATÁS);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KORRUPCIÓ ÉS ANNAK KÖVETKEZMÉNYEI;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ÁLLAMI (KORMÁNYZATI) REAKCIÓ: PERMANENS JOGI TÚLSZABÁLYOZÁS</a:t>
            </a: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1990. ÓTA NINCS „KORMÁNYZATI  GAZDÁJA” AZ ÉPÍTŐIPARNAK 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VÁLSÁG HATÁSA NEM  MÚLT EL, MA IS ÉRZŐDIK ÉS MÁS PROBLÉMA IS JELENTKEZETT/JELENTKEZIK.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9531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TÉNYEK :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MAGYARORSZÁGI ADATOK, 2015.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2015. ÉVI BRUTTÓ HAZAI TERMÉK (GDP) ÖSSZEGE: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33.712 MILLIÁRD FORINT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ÉPĺTÉSI TERMELÉS:  2.172 MILLIÁRD FORINT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GDP- ARÁNYOSAN  6,55 %;   AZ EU – ÁTLAG: 8,50 %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			2015. ÉVBEN AZ EU TERMELÉSÉNEK 0,56 %-A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PRODUKCIÓ ÖSSZEGE: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2006-BAN   2.205  MD Ft FOLYÓ ÁRON,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       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2010- BEN   1.785 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2012- BEN   1.604,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2013-BAN    1.775,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2014-BEN    2.056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2015-BEN    2.172  MD Ft FOLYÓ ÁRON,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2016-BAN   1.850 – 1.900 	MD Ft VÁRHATÓ  FOLYÓ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ÁRON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FORRÁS: MAGYAR STAT. ZSEBKÖNYV 2015; KSH, 2016., ILLETVE KSH, 2016.11.15.)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u-HU" altLang="hu-H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(FORRÁS: KSH, 2016. NOVEMBER 15.)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196975"/>
            <a:ext cx="7775575" cy="411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ÚGY FOGALMAZTUNK: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HAZAI ÉPÍTŐIPAR  MÉLY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VÁLSÁGOT ÉLT ÁT A 2008.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– 2012.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KÖZÖTTI ÉVEKBEN.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ÉS MILYENNEK LÁTJUK AZ ELMÚLT 2014-2016-OS ESZTENDŐKET ?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KOMOLY NÖVEKEDÉS TÖRTÉNT, A TAVALYI ÉPÍTŐIPARI TERMELÉS ÉRTÉK  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2.172 MD Ft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VOLT (FOLYÓ ÁRON),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ÁM EZ MÉG MINDIG KISEBB, MINT A 2006-OS ÉVBEN VOLT AZ ÉPÍTŐIPARI TERMELÉS (INFLÁCIÓ NÉLKÜL IS),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CSAKIS AZ EU-FORRÁSVESZTÉS ELKERÜLÉSÉT CÉLZÓ HATÉKONY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KORMÁNYZATI INTÉZKEDÉSEK („MAGYAR VÁGTA”) MIATT 	ALAKULT ÍGY EZ A JELENTŐS NÖVEKEDÉS,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NEM ÁLL MÖGÖTTE A BERUHÁZÁSI KLÍMA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V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ALÓS  VÁLTOZÁSA;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2016-BAN ÚJRA CSÖKKEN AZ ÉPÍTÉSI PRODUKCIÓ VOLUMENE; AZ ÉVOSZ PROGNÓZISA SZERINT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1.850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– 1.900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MD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Ft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TERMELÉS VÁRHATÓ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FOLYÓ ÁRON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- ÉS ISMÉT NÖVEKEDÉSI SZAKASZ JÖN !?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3863" y="658813"/>
            <a:ext cx="8229600" cy="5434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dirty="0" smtClean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ÉPÍTŐIPARI PRODUKCIÓ VÁLTOZÁSA 2015. JANUÁR / 2016. JANUÁR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65175"/>
            <a:ext cx="62388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7632700" cy="536098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EU-TÁMOGATÁSOK KIFIZETÉSÉNEK ÉS ÍGY A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BERUHÁZÁSOKNAK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LEHETSÉGES ALAKULÁSA ; NEM DIREKT AZ ÉPÍTŐIPAR , DE MEGHATÁROZZA AZT IS!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836613"/>
            <a:ext cx="681990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1996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FONTOS SZEGMENS: LAKÁSÉPÍTÉS</a:t>
            </a: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 smtClean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 smtClean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2015. ÉVBEN ÖSSZESEN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ÉPÍTETT LAKÁSOK SZÁMA:		                 7.612 DARAB (-9,9 %)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KIADOTT LAKÁSÉPÍTÉSI ENGEDÉLYEK SZÁMA: 12.515 DARAB (+29,9 %)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alt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(FORRÁS: ÉVOSz, 2016. MÁRCIUS)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2016-TÓL: KORMÁNYZATI PROGRAMOK A LAKÁSÉPÍTÉSRE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196975"/>
            <a:ext cx="8181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9"/>
            <a:ext cx="8075240" cy="5576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PROGRAMOK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HATÁSA: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2016. I – III. NEGYEDÉVÉBEN 5307 ÚJ LAKÁS ÉPÜLT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14%-KAL TÖBB, MINT EGY ÉVVEL KORÁBBAN. A KIADOTT LAKÁSÉPÍTÉSI ENGEDÉLYEK SZÁMA 21 414 VOLT, AMI CSAKNEM KÉT ÉS FÉLSZERESE A 2015. I–III. NEGYEDÉVINEK.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GKI GAZDASÁGKUTATÓ ZRT.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5273"/>
          <a:stretch/>
        </p:blipFill>
        <p:spPr>
          <a:xfrm>
            <a:off x="1796826" y="2132856"/>
            <a:ext cx="5395987" cy="353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92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MÁR LÁTOTT GRAFIKON: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 VÁLTOZÁSA NEM  A GAZDASÁG VALÓS IGÉNYIBŐL FAKAD, HANEM MESTERSÉGES FELFUTTATÁSOK ÉS VISSZAFOGÁSOK KÖVETIK EGYMÁST; EZ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„HULLÁMZÁS” SZINTE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KÖVETHETETLEN AZ ÉPÍTÉSI - TERMELÉSI  KAPACITÁSOKKAL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 TORZULNAK A CÉGEK, ROMLIK A TELJESÍTŐKÉPESSÉGÜK, SZAKEMBERHIÁNY, KIHASZNÁLATLANSÁG …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18" y="1196752"/>
            <a:ext cx="571056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ÉPÍTŐIPARI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TERMELÉS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FONTOSABB SAJÁTOSSÁGAI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MINDIG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MEGRENDELÉSRE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TERMEL,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TERMÉKEI: AZ ÉPÜLETEK ÉS AZ ÉPÍTMÉNYEK  MINDIG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EGYEDIEK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KÜLÖNÖSEN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NAGY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ÉRTÉKŰEK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HOSSZÚ ÉLETTARTAMÚAK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MUNKA IGEN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BONYOLULT MŰSZAKI FELADAT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JELENTŐS TECHNOLÓGIAI BERENDEZKEDÉST IGÉNYEL,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MEGVALÓSÍTÁS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HOSSZÚ IDŐTARTAMOT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VESZ IGÉNYBE,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„VÉGSŐ FOGYASZTÁS”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HELYSZÍNÉN  ÉS AZ IDŐJÁRÁSNAK KITETT KÖRÜLMÉNYEK KÖZÖTT  TÖRTÉNIK (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/>
              </a:rPr>
              <a:t> KOCKÁZATOK)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EHHEZ SZÁMOS SZERVEZET ÉS EZEK ESZKÖZEINEK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HELYSZÍNI KOOPERÁCIÓJA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SZÜKSÉGES,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VÁSÁRLÓNAK ÉS AZ ELADÓNAK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ELŐRE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KELL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MEGÁLLAPODNI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MENNYISÉGBEN,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MINŐSÉGBEN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ÉS AZ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ÁRBAN, 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ELLENÉRTÉKET ÁLTALÁBAN UTÓLAG FIZETIK MEG, ÍGY VÁLLALKOZÓI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ELŐFINANSZÍROZÁS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SZÜKSÉGES,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MEGHATÁROZÓ 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BIZALOM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 MEGRENDELŐ ÉS A MEGVALÓSÍTÓ KÖZÖTT.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391525" cy="5667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ÉPÍTŐIPARBAN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FOGLALKOZTATOTTAK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SZÁMA ÖSSZESEN: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271.900 FŐ = 6,5 % 	AZ EU – ÁTLAG: 6,5 %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(TERMELÉKENYSÉGI DIFFERENCIA ?)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ALKALMAZÁSBAN ÁLLÓK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(MUNKAVÁLLALÓK) SZÁMA 2015-BEN:		96.200 FŐ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2015-BEN AZ ÉPÍTŐIPARI ÁTLAGOS BRUTTÓ KERESETEK 6 %-KAL NŐTTEK (A NEMZETGAZDASÁG ÁTLAGÁBAN  A KERESETNÖVEKEDÉS 4,2 %-OS  VOLT);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ÍGY A HAVI BRUTTÓ ÁTLAGKERESET ÖSSZEGE:  196.810 Ft/FŐ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(A NEMZETGAZDASÁG ÁTLAGA  247.784  Ft/FŐ VOLT).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SZAKKÉPZÉS? ELVÁNDORLÁS? MUNKAERŐ-UTÁNPÓTLÁS?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FEKETE (SZÜRKE) FOGLALKOZTATÁS 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KSH, ÉVOSz, 2016.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52736"/>
            <a:ext cx="70643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6250"/>
            <a:ext cx="8229600" cy="61214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REGISZTRÁLT ÉPĺTŐIPARI VÁLLALKOZÁSOK SZÁMA 				2015. ÉV VÉGÉN:  	 	88.734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 (KEVESEBB, MINT 2014-BEN VOLT)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EBBŐL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MŰKÖDŐ VÁLLALKOZÁS:	           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~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82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.000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AZ MKIK ÁLTAL NYILVÁNTARTOTT:	58.000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REGISZTRÁLT VÁLLALKOZÁSOK MEGOSZLÁSA A  FOGLALKOZTATOTTAK SZÁMA SZERINT: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LÉTSZÁM-KATEGÓRIA  	 	 CÉG      	             MEGOSZLÁS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ÖNÁLLÓ VÁLLALKOZÓ		37.653		42,43 %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 FŐ ALATTI	 TÁRSAS 		47.357	 	53,38 %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 – 49 FŐ KÖZÖTTI  TÁRSAS		  3.438		  3,88 %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0 – 249 FŐ KÖZÖTTI	TÁRSAS	      266		  0,29 %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250 FŐ FELETTI TÁRSAS		         20		   0,02 % 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       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(FORRÁS: KSH, MKIK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ÉVOSz, 2016.)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LÉNYEGÉBEN A TELJES MAGYAR ÉPĺTŐIPAR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MAGÁNTULAJDONBAN  VAN.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TULAJDONOSOK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ÉPĺTÉS, MÉLYÉPÍTÉS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FELE RÉSZBEN KÜLFÖLDI, FELE RÉSZBEN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MAGASÉPĺTÉS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TÖBBSÉGÉBEN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SZERELŐIPAR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JELLEMZŐEN VEGYES TULAJDON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SZAKIPAR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ELAPRÓZOTT, GYÁRTÓKHOZ ÉS TECHNOLÓGIÁKHOZ 		KÖTÖTT, VEGYES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AZ ELMÚLT NÉHÁNY ÉVBEN</a:t>
            </a:r>
            <a:r>
              <a:rPr lang="hu-HU" sz="2000" b="1" dirty="0" smtClean="0">
                <a:latin typeface="Corbel" panose="020B0503020204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JELENTŐS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TULAJDONOSI ÁTRENDEZŐDÉS ÉS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TULAJDONOSI GENERÁCIÓVÁLTÁS  ZAJLIK.</a:t>
            </a:r>
            <a:endParaRPr lang="hu-HU" sz="2000" b="1" dirty="0" smtClean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77163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LÁTTUK, HOGY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2015. ÉVBEN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ÉPĺTÉSI TERMELÉS 2.172 MILLIÁRD FORINT VOLT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EBBŐL A PRODUKCIÓBÓL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 1.128 MILLIÁRD FORINTOT TETT KI AZ 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ÉPÍTÉS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</a:t>
            </a:r>
            <a:endParaRPr lang="hu-H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 1.044 MILLIÁRD FORINTOT TETT KI A 	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MAGASÉPÍTÉS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MILYEN CÉGEK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ÁLLTAK 2015-BEN A HAZAI  TOPLISTÁK ÉLÉN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857250"/>
            <a:ext cx="7572375" cy="564356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ÉPÍTÉS  / 2015. ÉVBEN	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ÚT-, HÍD - ÉS VASÚTÉPÍTÉS, KÖZMŰÉPÍTÉS, ÁLTALÁNOS ÉS SPECIÁLIS MÉLYÉPÍTÉS – ÖSSZESEN 1.128 MD Ft VOLT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ELSŐ TÍZ CÉG EGYÜTT:  562 MD Ft (49,8 %)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A-HÍD ÉPÍTŐ ZRT.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COLAS HUNGÁRIA ÉPÍTŐIPARI ZRT.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COLAS ÚT ZRT.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DUNA ASZFALT ÚT- ÉS MÉLYÉPÍTŐ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EUROASZFALT ÉPÍTŐ ÉS SZOLGÁLTATÓ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KÖZGÉP ÉPÍTŐ ÉS FÉMSZERKEZETGYÁRTÓ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MÉSZÁROS ÉS MÉSZÁROS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PENTA ÁLTALÁNOS 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STRABAG ÁLTALÁNOS 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SWIETELSKY VASÚTTECHNIKA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908050"/>
            <a:ext cx="7686675" cy="55213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MAGASÉPĺTÉS  / 2015. ÉVBEN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ÖSSZESEN 1.044 MD Ft VOLT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ELSŐ TÍZ CÉG EGYÜTT: 282 MD Ft  (27 %)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ÉPÍTŐ ÉS ÉPÜLETKARBANTARTÓ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HUNÉP UNIVERSAL ÉPÍTŐIPARI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KÉSZ ÉPÍTŐ ÉS SZERELŐ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LAKI ÉPÜLETSZOBRÁSZ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MARKET ÉPÍTŐ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STRABAG MML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SWIETELSKY MAGYARORSZÁG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WEINBERG ’93 ÉPÍTŐ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WEST HUNGÁRIA BAU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ZÁÉV ÉPÍTŐIPARI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	  		  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FOGALMA,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 smtClean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5737225"/>
          </a:xfrm>
          <a:effectLst>
            <a:outerShdw blurRad="50800" dist="38100" dir="102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ALAPKÉRDÉS MOST,  2016.  ÉV  VÉGE TÁJÁN 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TART-E MÉG A VÁLSÁG HATÁSA?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HOGYAN  (LESZ) TOVÁBB ?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LEHET, HOGY EZ MA ELSŐSORBAN EURÓPA VÁLSÁGA?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VAGY AZ EUROZÓNA VÁLSÁGA  +  A PERIFÉRIA VÁLSÁGA  ?				(BENNE MAGYARORSZÁG IS)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POLITIKAI VÁLSÁGOK KÖVETKEZNEK ?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PROGNÓZISOK VEGYESEK , VÁLTOZATLANUL  IGEN NAGYFOKÚ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BIZONYTALANSÁG  A  JELEN ÉS A JÖVŐ MEGÍTÉLÉSÉBEN – KÖZGAZDASÁGI ELMÉLETBEN IS, PÉNZPIACI GYAKORLATBAN IS;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BIZALMATLANSÁG,  AZ ÓVATOSSÁG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RELATÍVE SZŰKÖS FORRÁSOK 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BÁR SOK IPARÁGBAN MEGINDULT  A  FELLENDÜLÉS, DE A VÁLSÁG  EMLÍTETT HATÁSAI MIATT A BERUHÁZÁSI KEDV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Z ÉPÍTŐIPARI PRODUKCIÓ  LÉNYEGESEN  NEM NÖVEKSZIK EURÓPÁBAN 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85750"/>
            <a:ext cx="8678862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MAGYARORSZÁGON 2016-BAN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ÚJRA CSÖKKEN AZ ÉPÍTÉSI PRODUKCIÓ VOLUMENE; AZ ÉVOSZ PROGNÓZISA SZERINT 1.850 – 1.900 MD Ft TERMELÉS VÁRHATÓ  FOLYÓ ÁRON  - ÉS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VALÓSZÍNŰLEG ISMÉT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NÖVEKEDÉSI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SZAKASZ JÖN …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KÖZSZFÉRA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ÚJ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ÉPÍTÉSI IGÉNYEI ALAPVETŐEN A SZÉCHENYI 2020 PROGRAMBÓL KÖVETKEZNEK;</a:t>
            </a: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2016-BEN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 KONKRETIZÁLÁSA, TERVEZÉSE, NÉHÁNY TÁMOGATÁSI SZERZŐDÉS MEGKÖTÉSE TÖRTÉNT, </a:t>
            </a: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ELSŐ KONKRÉT ÉPÍTÉSI FELADATOK (KÖZBESZERZÉSI ELJÁRÁSOK) CSAK 2016. ÉV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VÉGÉN INDULTAK EL, </a:t>
            </a: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JELENTŐSEBB ÉPÍTÉSI MUNKÁK TÉNYLEGES MEGKEZDÉSE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2017.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ÉV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ELSŐ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FELÉRE TEHETŐ.</a:t>
            </a:r>
          </a:p>
          <a:p>
            <a:pPr marL="0" lvl="0" indent="0">
              <a:buNone/>
              <a:defRPr/>
            </a:pPr>
            <a:r>
              <a:rPr lang="hu-H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+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HAZAI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KÖLTSÉGVETÉSI FORRÁSBÓL </a:t>
            </a:r>
            <a:r>
              <a:rPr lang="hu-H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ÉPÍTKEZÉSEK,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ELŐKÉSZÍTÉSEK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 VÁROSLIGET, BUDAI VÁR, PUSKÁS FERENC STADION, EGYÉB SPORTBERUHÁZÁSOK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(2017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 ÉVI ÚSZÓ VB, STADIONOK),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MAGYAR ÁLLAMI OPERAHÁZ REKONSTRUKCIÓJA, STB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</a:p>
          <a:p>
            <a:pPr marL="0" lvl="0" indent="0">
              <a:buNone/>
              <a:defRPr/>
            </a:pP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lvl="0" indent="0"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ÖSSZESSÉGÉBEN: A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2017-ES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ÉVBEN A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KÖZSZFÉRA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MEGRENDELŐI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ÚJRA FELÍVELŐ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PÁLYÁT </a:t>
            </a:r>
            <a:r>
              <a:rPr lang="hu-H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ÍGÉRNEK AZ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ÉPÍTÉSI VÁLLALKOZÓKNAK.</a:t>
            </a:r>
          </a:p>
          <a:p>
            <a:pPr marL="0" lvl="0" indent="0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EZEKBŐL A FŐBB SAJÁTOSSÁGOKBÓL FAKADÓAN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SZEREPLŐI: 	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VÁSÁRLÓ =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MEGRENDELŐ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(ÉPÍTTETŐ), ILLETVE 			AZ ELADÓ  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=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AZ ÉPÍTŐIPARI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VÁLLALKOZÓ (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KIVITELEZŐ, 			              VAGY TERVEZŐ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+ KIVITELEZŐ EGYÜTT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);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IGEN NAGYMÉRETŰ ÉS KITERJEDT;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ÓRIÁSI KOOPERÁCIÓS HÁTTERE VAN: TERVEZŐK, SZAKÉRTŐK, GYÁRTÓK, KERESKEDŐK, SZÁLLÍTÓK, ALVÁLLALKOZÓK, SZOLGÁLTATÓK, VALAMINT PÉNZINTÉZETEK, BANKOK, BIZTOSÍTÓK;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„HÁTTÉR” KOOPERÁCIÓS SZERVEZETEI IGEN DIFFERENCIÁLTAK 	(MÉRET, SZAKMA, KÉPESSÉGEK, STB.); </a:t>
            </a: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MAGAS (ÉS KÖLTSÉGES) TECHNOLÓGIAI KÖVETELMÉNYEKBŐL ÉS AZ ELŐFINANSZÍROZÁSI  IGÉNYBŐL FAKADÓAN: TŐKEERŐS VÁLLALKOZÁSOK (IS) SZÜKSÉGESEK ;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NAGY ÉRTÉKEKBŐL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ÉS AZ EGYEDI KÖRÜLMÉNYEKBŐL FAKADÓAN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KOMOLY KOCKÁZATOK VANNAK, EZEK KEZELÉSE FONTOS (SZERZŐDÉSEK, BIZTOSÍTÉKOK, BIZTOSÍTÁSOK, STB.).</a:t>
            </a: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hu-H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ÉS A MAGÁNSZFÉRA, MINT BEFEKTETŐ / ÉPÍTTETŐ ?</a:t>
            </a:r>
          </a:p>
        </p:txBody>
      </p:sp>
      <p:pic>
        <p:nvPicPr>
          <p:cNvPr id="56323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240" y="1340767"/>
            <a:ext cx="6292120" cy="4942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" y="765175"/>
            <a:ext cx="7626350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MAGÁNSZFÉRA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BERUHÁZÁSI ELKÉPZELÉSEI / LEHETŐSÉGEI LASSAN,  DE MINDENKÉPPEN JAVULNAK A PROGNÓZISOK SZERINT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 VISSZAKERÜL KÖZÉP-KELET EURÓPA BEFEKTETÉSI TÉRKÉPÉRE AZ INGATLANFEJLESZTŐI KEREKASZTAL EGYESÜLET MEGÍTÉLÉSE SZERINT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VÉGET ÉRT A RECESSZIÓS IDŐSZAK, ÁM A GAZDASÁGI NÖVEKEDÉSI 	TREND NEM LÁTSZIK TARTÓSAN ERŐSNEK MAGYARORSZÁGON;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RELATÍVE ALACSONY A FIZETŐKÉPES KERESLET;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CSÖKKEN A BEFEKTETŐI BIZALMATLANSÁG  A PIACOT, ILLETVE  A GAZDASÁGPOLITIKA CÉLJAIT ÉS ESZKÖZEIT ILLETŐEN;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HITEL LENNE, DE KEVESEN VESZIK IGÉNYBE FEJLESZTÉSI CÉLLAL.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LAKÁSÉPÍTÉS 2010/2015: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80 %  PIACVESZTÉS  TÖRTÉNT!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HOGYAN KÖVETHETI-E EZT GYORS FELÉLEDÉS?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KORMÁNYZATI PROGRAMOK:  CSALÁDI OTTHONTEREMTÉSI 			KEDVEZMÉNY („CSOK”), KAMATTÁMOGATÁS, STB.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ÉPÍTÉSÜGYI SZABÁLYOZÁSI EGYSZERŰSÍTÉSEK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PROGNÓZIS 2016-RA: 9.000 – 10.000 LAKÁS FOG ÉPÜLNI IDÉN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MAGÁNSZFÉRA TERMELŐ )IPARI) 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LOGISZTIKAI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BERUHÁZÁSOKRA VONATKOZÓ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ÉPÍTÉSI IGÉNYEI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VAN-E AZ ELŐÁLLÍTOTT TERMÉKRE VÁSÁRLÓERŐ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?	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MILYEN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BERUHÁZÁSI KLÍMA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? JAVULÁS ÉRZÉKELHETŐ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KECSKEMÉT, MERCEDES-BENZ BŐVÍTÉS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NYÍREGYHÁZA, LEGO-BŐVÍTÉS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GYÖNGYÖSHALÁSZI, APOLLO-TYRES GUMIGYÁR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IRODÁK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, KERESKEDELEM, IDEGENFORGALOM: 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ÉPÍTÉSI IGÉNYEK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NÖVEKSZENEK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IRODAÉPÜLETEK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KIHASZNÁLATLANSÁGI RÁTÁJA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JAVULT,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„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PLÁZASTOP” – DE LENNE-E ÚJ IGÉNY? VÁSÁRLÓERŐ,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STB.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SZÁLLODÁK EXPONÁLT TERÜLETEKEN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WING - MAGYAR TELEKOM ÚJ IRODAÉPÜLET, ERICSSON IRODAHÁZ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FUTUREAL – BUDAPEST ONE, LAKÓPARKOK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PROPERTY MARKET – BUDAPART, KOPASZI GÁT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360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IFK TAGJAI ÁLTAL MEGVALÓSÍTOTT ÉS TERVEZETT MAGÁNFEJLESZTÉSEK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(FORRÁS: INGATLANFEJLESZTŐI KEREKASZTAL EGYESÜLET, 2016.)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-2" b="4622"/>
          <a:stretch/>
        </p:blipFill>
        <p:spPr>
          <a:xfrm>
            <a:off x="1403648" y="1018351"/>
            <a:ext cx="6336704" cy="392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76251"/>
            <a:ext cx="8363272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SOK, A VÁLSÁG MIATT KORÁBBRÓL ELHALASZTOTT, MAGÁNFORRÁSÚ FEJLESZTÉSI  PROJEKT ÚJRAINDUL 2016 – 2017-BEN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None/>
              <a:defRPr/>
            </a:pPr>
            <a:r>
              <a:rPr lang="hu-H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(FORRÁS: INGATLANFEJLESZTŐI KEREKASZTAL EGYESÜLET, 2016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.)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16" y="2564904"/>
            <a:ext cx="4207296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9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INGATLANFEJLESZTŐI KEREKASZTAL EGYESÜLET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(2009.)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„HIVATÁSOS” MAGÁN-INGATLANFEJLESZTŐK SZERVEZETE 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 TAGVÁLLALATA: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ATENOR, 		              BIF, 			BIGGEORGE’S, CPI (KORÁBBAN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ABLON),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ECE, 			FUTUREAL, GRÁNIT PÓLUS,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 GRAPHISOFT PARK, 	HB REAVIS, HORIZON, 		              INFOGROUP, 		OTP INGATLAN, PROLOGIS, 		              PROPERTY MARKET, 	SKANSKA, TALENTIS, 		              TRIGRÁNIT, 		WHITE STAR, 				              WING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KÜLFÖLDI PIACRA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LÉPÉSI LEHETŐSÉGEK A MAGYAR CÉGEK SZÁMÁRA?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FEJLETT EU- TAGORSZÁGOKBAN: ELSŐSORBAN 	ALVÁLLALKOZÁSBAN VAGY BÉRMUNKÁBAN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A FEJLETLENEBB TAGORSZÁGOKBAN (A  DÉLI ÉS A KELETI 	SZOMSZÉDOS  ORSZÁGOK  PIACÁN) – OTT IS HASONLÓAN 	SOK A BIZONYTALANSÁG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TÁVOLABBI ORSZÁGOK: ARÁNYTALANUL NAGY  KOCKÁZATOK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TERVEZÉSI MUNKÁK: ARAB VILÁG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KORMÁNYZATI SEGÍTSÉG A PIACRA LÉPÉSHEZ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EXIMBANK, MEHIB, NEMZETI BEFEKTETÉSI ÜGYNÖKSÉG (HIPA)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EREDMÉNYEK: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OROSZORSZÁGBAN: MARKET ZRT., KÉSz HOLDING, PÓLUS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	UKRAJNÁBAN: KÉSz HOLDING</a:t>
            </a:r>
            <a:endParaRPr lang="hu-HU" sz="2000" b="1" dirty="0" smtClean="0"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 smtClean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ÖSSZEFOGLALVA: A FIZETŐKÉPES KERESLET  ÚJRA NÖVEKSZIK, 2017-BEN NÖVEKEDÉS VÁRHATÓ A HAZAI ÉPÍTÉSI PIACON. 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 KSH FRISS (2016. NOVEMBER 15.) ADATAI SZERINT AZ ÉPÍTŐIPARI VÁLLALKOZÁSOK 2016. SZEPTEMBER VÉGI </a:t>
            </a:r>
            <a:r>
              <a:rPr lang="hu-HU" sz="2000" b="1" dirty="0" smtClean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SZERZŐDÉSÁLLOMÁNYA </a:t>
            </a:r>
            <a:endParaRPr lang="hu-HU" sz="2000" b="1" dirty="0">
              <a:solidFill>
                <a:srgbClr val="FFC000"/>
              </a:solidFill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AZ EGY ÉVVEL KORÁBBI SZINTHEZ KÉPEST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ÖSSZESSÉGÉBEN </a:t>
            </a:r>
            <a:r>
              <a:rPr lang="hu-HU" sz="2000" b="1" dirty="0" smtClean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20,2 %-KAL NÖVEKEDETT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, EZEN BELÜL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 MAGASÉPÍTÉSRE VONATKOZÓ SZERZŐDÉSEK ÁLLOMÁNYA 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23,5 %-KAL 	NÖVEKEDETT,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AZ INFRASTRUKTURÁLIS ÉPÍTÉSEK SZERZŐDÉSÁLLOMÁNYA  18,1 %-KAL LETT MAGASABB.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hu-HU" sz="20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688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GKI GAZDASÁGKUTATÓ ZRT.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144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51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ÖSSZEFOGLALVA: 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ÉPÍTÉSI PIAC IGEN ÖSSZETETT, </a:t>
            </a: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ÉPÍTŐIPAR A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NEMZETGAZDASÁGOK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MEGHATÁROZÓ ÁGAZATA.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TÉMÁNK LESZ TEHÁT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 ÉS A KÍNÁLAT JELLEMZŐI,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KÍNÁLAT : AZ ELADÓK, AZAZ A VÁLLALKOZÁSOK, CÉGEK HELYZETE,</a:t>
            </a: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EZEKNEK A CÉGEKNEK A PRODUKCIÓJA, AZAZ AZ ÉPÍTŐIPARI TERMELÉS (PÉNZBEN KIFEJEZVE).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EGYES ORSZÁGOK, TÉRSÉGEK ÉPÍTÉSI PRODUKCIÓJÁT, AZ AZOKAT LÉTREHOZÓ LEGJELENTŐSEBB CÉGEK MŰKÖDÉSÉT  ÉS ADATAIT RENDSZERESEN ELEMZIK; FONTOS MUTATÓSZÁM, HISZEN AZ ADOTT TÉRSÉG, ORSZÁG BERUHÁZÁSI (FELHALMOZÁSI) KÉPESSÉGÉT, VÉGSŐ SORON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FEJLŐDÉSÉT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(IS)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MUTATJA.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7188" y="357188"/>
            <a:ext cx="8501062" cy="6346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atin typeface="+mn-lt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VÉGSŐ SORON: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AZ ELMÚLT KÉT ESZTENDŐBEN A HAZAI ÉPÍTŐIPARI PIACI SZEREPLŐK (INGATLANFEJLESZTŐK, TERVEZŐK, KIVITELEZŐK) SZÁMÁRA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A KÖZSZFÉRA ÉPÍTÉSI LEHETŐSÉGEI ÁTMENETILEG NŐTTEK, ÁM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	EZ A TENDENCIA 2016-BAN NEM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FOLYTATÓDOTT,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UGYANAKKOR  2017-TŐL ISMÉT NÖVEKEDÉS VÁRHATÓ 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MAGÁNSZFÉRA ÉPÍTÉSI PIACA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IS AZ ÉLÉNKÜLÉS JELEIT MUTATJA,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KERESLETI „ERŐS HULLÁMZÁS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”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JELENSÉGE IGEN PROBLÉMÁS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260648"/>
            <a:ext cx="8501062" cy="5853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atin typeface="+mn-lt"/>
              <a:cs typeface="+mn-cs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RÖVIDEBB TÁVON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KÖZSZFÉRA: 2017-BEN 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„VÁLASZTÁSI KÖLTSÉGVETÉS” LESZ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2017. ÉVI KÖLTSÉGVETÉSI TÖRVÉNY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SZERINTI FORRÁSOK: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2.200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MILLIÁRD Ft EU-TÁMOGATÁSÚ FORRÁS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              +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1.150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MILLIÁRD Ft HAZAI BERUHÁZÁSI FORRÁS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EGYÜTT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3.350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MILLIÁRD Ft SZOLGÁL ELSŐSORBAN 	FEJLESZTÉSRE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 ENNEK NAGY RÉSZE ÉPÍTÉSI BERUHÁZÁST IS 	JELENT, TEHÁT A TERMELÉS VISZONYLAG NAGY NÖVEKEDÉSE 	VÁRHATÓ  2017-BEN A KÖZSZFÉRA OLDALÁRÓL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; ÁM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TUDNUNK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	KELL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: EBBEN A KÖLTSÉGVETÉSBEN SOK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 „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ELŐREHOZOTT”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 panose="05000000000000000000" pitchFamily="2" charset="2"/>
              </a:rPr>
              <a:t>	FEJLESZTÉS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IS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SZEREPEL, AZ EU-FORRÁSOK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LEHÍVÁSÁNAK 	ÜTEMEZÉSE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VITATOTT ÉS VANNAK 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BEVÉTELI OLDALON	 	KOCKÁZATOK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. 	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MAGÁNFEJLESZTÉSEK: 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+mn-cs"/>
                <a:sym typeface="Wingdings" pitchFamily="2" charset="2"/>
              </a:rPr>
              <a:t>LÁTTUK, HOGY OPTIMISTÁBBAK A 								KILÁTÁSOK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latin typeface="Corbel" panose="020B0503020204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KÖZÉPTÁVON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(2018-2020-BAN) 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KÖZSZFÉRA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ÉPÍTÉSI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PIACÁN BIZTOSAN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VISSZAFOGOTTABB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JÖN, HISZEN A 2014-2020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. KÖZÖTTI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FEJLESZTÉSI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EU-TÁMOGATÁS TELJES ÖSSZEGE 7.600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MD Ft LESZ (A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„VOLT” ÚSzT –NÉL 8,5%-KAL KISEBB), EMELLETT 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FELHASZNÁLÁSI PRIORITÁSOK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MÁSOK LETTEK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,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ENNEK KÖVETKEZTÉBEN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(IS)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ÖSSZESSÉGÉBEN CSÖKKEN 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ÉPÜLETEK, ÉPÍTMÉNYEK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ÉPÍTÉSRE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FORDÍTHATÓ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FORRÁSOK MÉRTÉKE;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2000-ES ÉVEK INGATLANPIACI „ARANYKORA”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NEM FOG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VISSZATÉRNI KÖZÉP-EURÓPÁBAN; 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HA LENDÜLETET VESZ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EGY ÚJFAJTA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VALÓDI FEJLŐDÉS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, AZ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VALÓSZÍNŰLEG MINKET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IS ÉRINT, HISZEN 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NEMZETKÖZI INGATLANFEJLESZTÉSI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, BEFEKTETÉSI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PIAC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RÉSZE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VAGYUNK 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MINDENT FELÜLÍRÓ KÉRDÉS: 							LESZ-E BUDAPESTEN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OLIMPIA 2024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-BEN 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ÖSSZESSÉGÉBEN: SOK A BIZONYTALANSÁG KÖZÉPTÁVON</a:t>
            </a:r>
            <a:endParaRPr lang="hu-HU" sz="2000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 smtClean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HOSSZABB TÁVON (2020. UTÁN) ?  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MÉG TÖBB A BIZONYTALANSÁG …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 VALÓSZÍNŰSÉGGEL	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2020. UTÁN AZ EU-TÁMOGATÁSOK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JELENTŐSEN CSÖKKENNI FOGNAK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 A KÖZSZFÉRA PIACA ZSUGORODIK AZ ÉRINTETT ORSZÁGOKBAN, ÍGY MAGYARORSZÁGON IS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UGYANAKKOR A MAGÁNFEJLESZTÉSEK TERÉN AZ „INGA VISSZALENDÜL” –  NŐNI FOG A KERESLET EBBEN AZ ÉPÍTÉSI PIACI SZEGMENSBEN,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ÁLTALÁBAN VÁLTOZIK AZ (INGATLAN)FEJLESZTÉSI „FILOZÓFIA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”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AZAZ AZ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(ÉRTÉKNÖVELŐ) FELÚJÍTÁS FOG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DOMINÁLNI EURÓPÁBAN,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EHHEZ 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BANKI, HITELEZÉSI AKTIVITÁS IS NŐ,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FEJLŐDÉS FÖLDRAJZI SÚLYPONTJAI MÓDOSULNAK 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(KÍNA, TÁVOL-KELET, INDIA, LATIN-AMERIKA, 			AFRIKA, ÉSZAK-AMERIKA)</a:t>
            </a:r>
            <a:r>
              <a:rPr lang="hu-HU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	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rial" charset="0"/>
              <a:sym typeface="Wingdings" pitchFamily="2" charset="2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 smtClean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04813"/>
            <a:ext cx="7777163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PROGNOSZTIZÁLHATÓ FONTOSABB  ÉPÍTÉSI TRENDEK, ELVEK,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ALAPVETŐEN ÖSSZHANGBAN AZ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EURÓPA 2020 STRATÉGIÁVAL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  <a:endParaRPr lang="hu-H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ÁLTALÁNOS VÁROSIASODÁSI  FOLYAMATOK  +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KÖRNYEZETTUDATOS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TELEPÜLÉSFEJLESZTÉSEK,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ÉLETCIKLUS-ELEMZÉSEN (IS) ALAPULÓ TERVEZÉS,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ALACSONY ENERGIAFELHASZNÁLÁSÚ ÉPÜLETEK,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MEGLÉVŐ ÉPÜLET- ÉS ÉPÍTMÉNYÁLLOMÁNY ENERGIAHATÉKONY, KOMPLEX, ÉRTÉKNÖVELŐ FELÚJÍTÁSA,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BONYOLULTABB,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ÖSSZETETTEBB, MŰSZAKILAG IGÉNYESEBB, JOBB MINŐSÉGET GARANTÁLÓ ÉPÍTÉSZETI ÉS MÉRNÖKI MEGOLDÁSOK, 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MEGVALÓSÍTÁSI FOLYAMAT KÖRNYEZETBARÁTABBÁ VÁLÁSA,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TOVÁBB SPECIALIZÁLÓDÓ ÉS FELÉRTÉKELŐDŐ (ÉPÍTÉSZI, MÉRNÖKI) SZAKTUDÁS,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ÚJFAJTA PARTNERSÉG A KÖZREMŰKÖDŐK KÖZÖTT.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3609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EZEN ÁLTALÁNOS FEJLŐDÉSI TENDENCIÁK MENTÉN AZ ÉPÍTŐIPAR  (A TERVEZÉS ÉS A KIVITELEZÉS, A TELJES HÁTTÉRIPARÁVAL EGYÜTT)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FENNTARTHATÓ FEJLŐDÉS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EGYIK MOZGATÓRUGÓJÁVÁ VÁLHAT.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76250"/>
            <a:ext cx="8229600" cy="5689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(MÓDSZERTANI) NEHÉZSÉGEK AZ ADATOKKAL KAPCSOLATBAN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EGYÁLTALÁN VANNAK-E? KONZEKVENSEK-E?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SZÁMVITELI, JOGI KÜLÖNBÖZŐSÉGEK 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ÜZLETI (PÉNZÜGYI) ÉV ? NAPTÁRI ÉV 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NEMZETKÖZI (SOKSZOR GLOBÁLIS) MŰKÖDÉS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DEVIZAÁRFOLYAMOK ELTÉRÉSEI, A SZÁMBAVÉTEL IDŐPONTJA, HALMOZÓDÁSOK KISZŰRÉSE, STB.  (MI A KSH  ÉVES KÖZÉPÁRFOLYAMAIVAL SZÁMOLUNK);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AGGREGÁLÁSI 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KÜLÖNBÖZŐSÉGEK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(IDŐIGÉNY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);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ÁRSZÍNVONALAK DIFFERENCIÁI, STB.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SZÁMUNKRA MOST ELSŐSORBAN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TENDENCIÁK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ÉS A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NAGYSÁGRENDEK</a:t>
            </a:r>
            <a:r>
              <a:rPr lang="hu-H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FONTOSAK.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u-HU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0400" cy="597535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ÉPÍTÉSI PIACOT </a:t>
            </a: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VIZSGÁLT IDŐSZAKBAN (2015 – 2016. ÉVEK) IS  DETERMINÁLJÁK MÉG A 2008-BAN KEZDŐDÖTT PÉNZÜGYI ÉS GAZDASÁGI VÁLSÁG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</a:t>
            </a: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HATÁSAI  AZ INGATLANPIACRA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				 ÍGY AZ </a:t>
            </a:r>
            <a:r>
              <a:rPr lang="hu-H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ÉPÍTŐIPARRA IS</a:t>
            </a:r>
          </a:p>
          <a:p>
            <a:pPr algn="l">
              <a:buFont typeface="Arial" charset="0"/>
              <a:buNone/>
              <a:defRPr/>
            </a:pPr>
            <a:endParaRPr lang="hu-H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 TÖRTÉNT 2008 - 2012. KÖZÖTT, A VÁLSÁG INTENZÍV IDŐSZAKÁBAN?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EGYRÉSZT AZ ÁLTALÁNOS ÜZLETI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PERSPEKTÍVA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RENDKÍVÜL ERŐSEN 	BESZŰKÜLT ,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MÁSRÉSZT ÁLTALÁNOS PÉNZÜGYI FORRÁSCSÖKKENÉS TÖRTÉNT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MIND A MAGÁNFEJLESZTŐK ESETÉBEN (BANKI FORRÁSHIÁNY ÉS ÓVATOSSÁG, HITELSZŰKE),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MIND A KÖZMEGRENDELÉSEK ESETÉBEN (FORRÁSHIÁNY, MERT A VÁLSÁGKEZELÉSRE KELLETT A KÖLTSÉGVETÉS PÉNZE);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</a:t>
            </a:r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 AZ ÉPÍTŐIPARI MEGRENDELÉSEK JELENTŐS VISSZAESÉSE, A 	TERMELÉS KOMOLY CSÖKKENÉSE KÖVETKEZETT BE 		2008-2012. KÖZÖTT</a:t>
            </a: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53276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(FORRÁS: EUROSTAT, 2016. NOVEMBER 17.)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NAGY VISSZAESÉS, MAJD  LASSÚ EMELKEDÉS, </a:t>
            </a:r>
            <a:r>
              <a:rPr lang="hu-HU" altLang="hu-HU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~ </a:t>
            </a:r>
            <a:r>
              <a:rPr lang="hu-HU" altLang="hu-H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STAGNÁLÁS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76250"/>
            <a:ext cx="7248525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2033</Words>
  <Application>Microsoft Office PowerPoint</Application>
  <PresentationFormat>Diavetítés a képernyőre (4:3 oldalarány)</PresentationFormat>
  <Paragraphs>825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3" baseType="lpstr">
      <vt:lpstr>Arial</vt:lpstr>
      <vt:lpstr>Calibri</vt:lpstr>
      <vt:lpstr>Corbel</vt:lpstr>
      <vt:lpstr>Symbol</vt:lpstr>
      <vt:lpstr>Tahoma</vt:lpstr>
      <vt:lpstr>Wingdings</vt:lpstr>
      <vt:lpstr>Wingdings 2</vt:lpstr>
      <vt:lpstr>Office-téma</vt:lpstr>
      <vt:lpstr>AZ ÉPÍTÉSI PIAC JELLEMZŐIRŐL 2015 – 2016.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ÉS A MAGÁNSZFÉRA, MINT BEFEKTETŐ / ÉPÍTTETŐ 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</vt:lpstr>
      <vt:lpstr> 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ÉPÍTÉSI PIAC 2007. ÉVI JELLEMZŐIRŐL</dc:title>
  <dc:creator>w</dc:creator>
  <cp:lastModifiedBy>Dr Vattai Z A</cp:lastModifiedBy>
  <cp:revision>748</cp:revision>
  <cp:lastPrinted>2014-12-02T13:22:50Z</cp:lastPrinted>
  <dcterms:created xsi:type="dcterms:W3CDTF">2009-11-07T15:39:49Z</dcterms:created>
  <dcterms:modified xsi:type="dcterms:W3CDTF">2016-12-06T09:54:32Z</dcterms:modified>
</cp:coreProperties>
</file>